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xlsm" ContentType="application/vnd.ms-excel.sheet.macroEnabled.12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686" r:id="rId3"/>
    <p:sldMasterId id="2147483673" r:id="rId4"/>
  </p:sldMasterIdLst>
  <p:notesMasterIdLst>
    <p:notesMasterId r:id="rId52"/>
  </p:notesMasterIdLst>
  <p:sldIdLst>
    <p:sldId id="341" r:id="rId5"/>
    <p:sldId id="340" r:id="rId6"/>
    <p:sldId id="257" r:id="rId7"/>
    <p:sldId id="278" r:id="rId8"/>
    <p:sldId id="274" r:id="rId9"/>
    <p:sldId id="306" r:id="rId10"/>
    <p:sldId id="307" r:id="rId11"/>
    <p:sldId id="281" r:id="rId12"/>
    <p:sldId id="280" r:id="rId13"/>
    <p:sldId id="279" r:id="rId14"/>
    <p:sldId id="285" r:id="rId15"/>
    <p:sldId id="291" r:id="rId16"/>
    <p:sldId id="267" r:id="rId17"/>
    <p:sldId id="303" r:id="rId18"/>
    <p:sldId id="293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EA1"/>
    <a:srgbClr val="073E87"/>
    <a:srgbClr val="458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3" autoAdjust="0"/>
    <p:restoredTop sz="76059" autoAdjust="0"/>
  </p:normalViewPr>
  <p:slideViewPr>
    <p:cSldViewPr snapToGrid="0">
      <p:cViewPr varScale="1">
        <p:scale>
          <a:sx n="100" d="100"/>
          <a:sy n="100" d="100"/>
        </p:scale>
        <p:origin x="85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Seniors (65+)</c:v>
                </c:pt>
              </c:strCache>
            </c:strRef>
          </c:tx>
          <c:spPr>
            <a:solidFill>
              <a:srgbClr val="31B6FD"/>
            </a:solidFill>
            <a:ln w="25368">
              <a:noFill/>
            </a:ln>
          </c:spPr>
          <c:invertIfNegative val="0"/>
          <c:dLbls>
            <c:spPr>
              <a:noFill/>
              <a:ln w="2536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1959.0</c:v>
                </c:pt>
                <c:pt idx="1">
                  <c:v>1969.0</c:v>
                </c:pt>
                <c:pt idx="2">
                  <c:v>1979.0</c:v>
                </c:pt>
                <c:pt idx="3">
                  <c:v>1989.0</c:v>
                </c:pt>
                <c:pt idx="4">
                  <c:v>2010.0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35.0</c:v>
                </c:pt>
                <c:pt idx="1">
                  <c:v>25.0</c:v>
                </c:pt>
                <c:pt idx="2">
                  <c:v>15.0</c:v>
                </c:pt>
                <c:pt idx="3">
                  <c:v>11.0</c:v>
                </c:pt>
                <c:pt idx="4">
                  <c:v>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AD-412C-ACCB-6B24EFED05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Children (0-18)</c:v>
                </c:pt>
              </c:strCache>
            </c:strRef>
          </c:tx>
          <c:spPr>
            <a:solidFill>
              <a:srgbClr val="4584D3"/>
            </a:solidFill>
            <a:ln w="25368">
              <a:noFill/>
            </a:ln>
          </c:spPr>
          <c:invertIfNegative val="0"/>
          <c:dLbls>
            <c:spPr>
              <a:noFill/>
              <a:ln w="2536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1959.0</c:v>
                </c:pt>
                <c:pt idx="1">
                  <c:v>1969.0</c:v>
                </c:pt>
                <c:pt idx="2">
                  <c:v>1979.0</c:v>
                </c:pt>
                <c:pt idx="3">
                  <c:v>1989.0</c:v>
                </c:pt>
                <c:pt idx="4">
                  <c:v>2010.0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27.0</c:v>
                </c:pt>
                <c:pt idx="1">
                  <c:v>14.0</c:v>
                </c:pt>
                <c:pt idx="2">
                  <c:v>16.0</c:v>
                </c:pt>
                <c:pt idx="3">
                  <c:v>20.0</c:v>
                </c:pt>
                <c:pt idx="4">
                  <c:v>22.0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AD-412C-ACCB-6B24EFED0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1356740080"/>
        <c:axId val="-1349630272"/>
      </c:barChart>
      <c:catAx>
        <c:axId val="-135674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1">
            <a:solidFill>
              <a:srgbClr val="808080"/>
            </a:solidFill>
            <a:prstDash val="solid"/>
          </a:ln>
        </c:spPr>
        <c:crossAx val="-1349630272"/>
        <c:crosses val="autoZero"/>
        <c:auto val="1"/>
        <c:lblAlgn val="ctr"/>
        <c:lblOffset val="100"/>
        <c:noMultiLvlLbl val="0"/>
      </c:catAx>
      <c:valAx>
        <c:axId val="-134963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1">
            <a:solidFill>
              <a:srgbClr val="808080"/>
            </a:solidFill>
            <a:prstDash val="solid"/>
          </a:ln>
        </c:spPr>
        <c:crossAx val="-1356740080"/>
        <c:crosses val="autoZero"/>
        <c:crossBetween val="between"/>
      </c:valAx>
      <c:spPr>
        <a:noFill/>
        <a:ln w="25368">
          <a:noFill/>
        </a:ln>
      </c:spPr>
    </c:plotArea>
    <c:legend>
      <c:legendPos val="r"/>
      <c:layout>
        <c:manualLayout>
          <c:xMode val="edge"/>
          <c:yMode val="edge"/>
          <c:x val="0.814001961302595"/>
          <c:y val="0.282694754685356"/>
          <c:w val="0.166139298698941"/>
          <c:h val="0.44332266967273"/>
        </c:manualLayout>
      </c:layout>
      <c:overlay val="0"/>
      <c:spPr>
        <a:noFill/>
        <a:ln w="25368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BDF5560-CF0E-4DF1-8316-4462B0098853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C96AE5-ECF6-4399-91BC-2540CF7AE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0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2 Faith Based Groups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2 Policy Groups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367940" indent="-3790548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6145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8602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81060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0CEE90-C813-4E08-9B5D-FF6F0DA1A9E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3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Graph is from Fighting Childhood Poverty in the US and UK: an update 2010 Smeeding nad Waldfogel.  Additional data is from Living standards, poverty and inequality in the UK: 2012, Institute for Fiscal Studies UK Commentary by Cribb, Joyce and Phillip Page 76.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367940" indent="-3790548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6145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8602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81060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5C3ABA-43C4-422C-AEAA-FB08FD68675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have 5000 </a:t>
            </a:r>
            <a:r>
              <a:rPr lang="en-US" dirty="0" err="1" smtClean="0"/>
              <a:t>signators</a:t>
            </a:r>
            <a:r>
              <a:rPr lang="en-US" dirty="0" smtClean="0"/>
              <a:t> to our campaign</a:t>
            </a:r>
          </a:p>
          <a:p>
            <a:endParaRPr lang="en-US" dirty="0" smtClean="0"/>
          </a:p>
          <a:p>
            <a:r>
              <a:rPr lang="en-US" dirty="0" smtClean="0"/>
              <a:t>Have county resolution passed adopting our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96AE5-ECF6-4399-91BC-2540CF7AE1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36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96AE5-ECF6-4399-91BC-2540CF7AE1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96AE5-ECF6-4399-91BC-2540CF7AE1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9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96AE5-ECF6-4399-91BC-2540CF7AE17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96AE5-ECF6-4399-91BC-2540CF7AE1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2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96AE5-ECF6-4399-91BC-2540CF7AE1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3263" y="1154113"/>
            <a:ext cx="5543550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It wasn’t always like this.  A half century ago, the elderly were the social group with the highest rate of poverty (35% in 1959).  Then came expansion of Social Security and introduction of Medicare, it plummeted to 25 in 1969, etc.  The pattern for children was a different story.  It dropped from 27 % to 14% in the 60s due to Medicaid and other social support, but began a gradual  long-term climb so that now more than 1 in 5 children grows up in poverty.  Government can work and we have made decisions as a society to support the elderly, but not to the same degree children. BTW, if we take these benefits away from seniors, their poverty level would increase 5-fold, back up to 1959 levels.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So when people say there is nothing we can do – this level of poverty is inevitable within a capitalist society – there are winners and losers – get used to it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I respond – look what we did for seniors. We made a choice.  We could make the same choice for kids.  We must make that choice – the future of our economy depends on it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8367940" indent="-37905482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6145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8602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1060" indent="-2312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3F75F9-973C-4812-AFED-91E986B1FE54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84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Found</a:t>
            </a:r>
            <a:r>
              <a:rPr lang="en-US" baseline="0" dirty="0" smtClean="0"/>
              <a:t> the poverty was increasing all over Wisconsin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see what this has meant</a:t>
            </a:r>
            <a:r>
              <a:rPr lang="en-US" baseline="0" dirty="0" smtClean="0"/>
              <a:t> for areas of our state  by comparing maps of Wisconsin school districts that offer free or reduced-price school meals.  The lighter areas have a lower percentage of students that are eligible for meals, the darker areas have a higher percentage, up to over 70%.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54A74-10F0-43D5-A742-C34A244CF8C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3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see what this has meant</a:t>
            </a:r>
            <a:r>
              <a:rPr lang="en-US" baseline="0" dirty="0" smtClean="0"/>
              <a:t> for areas of our state  by comparing maps of Wisconsin school districts that offer free or reduced-price school meals.  The lighter areas have a lower percentage of students that are eligible for meals, the darker areas have a higher percentage, up to over 70%.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54A74-10F0-43D5-A742-C34A244CF8C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3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Kids</a:t>
            </a:r>
            <a:r>
              <a:rPr lang="en-US" baseline="0" dirty="0" smtClean="0"/>
              <a:t> Forward – Race to Equity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96AE5-ECF6-4399-91BC-2540CF7AE1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4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96AE5-ECF6-4399-91BC-2540CF7AE1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now that other countries have also been successful using this strategy</a:t>
            </a:r>
            <a:r>
              <a:rPr lang="en-US" baseline="0" dirty="0" smtClean="0"/>
              <a:t> – e.g. Canada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we now have an increasingly robust effort at the national level in the US lead by First Focus and the Poverty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96AE5-ECF6-4399-91BC-2540CF7AE1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2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5F0A-00EA-4BED-A0FF-5D463D88421B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1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1E71-9F0D-4720-BBEF-30026B040DAA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296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A1F2-8B44-4F8A-AC48-61B1628BDFF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2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E4BA-207E-411D-8A24-ED339B22893C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4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9675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62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30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0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6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55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42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8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97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7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52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3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1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7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6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56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7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7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5F0A-00EA-4BED-A0FF-5D463D88421B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C6D9-3802-4DCD-988F-40280026286F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83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2534-2693-48BE-B35C-F30F4B33CF4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63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7004-CCE8-4775-AC03-01C1ACF55D1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8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5F5E-416E-4473-BAF5-882D9E3C6893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3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8F5B-1C73-4DE6-A51F-2083A97D3765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24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0FC7-4594-46C1-86E3-342FBC63E50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96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1E71-9F0D-4720-BBEF-30026B040DAA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2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BD84C-1755-4B23-AFD0-D7311D82CC47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9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A1F2-8B44-4F8A-AC48-61B1628BDFF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15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E4BA-207E-411D-8A24-ED339B22893C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84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9675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50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000E9-BE72-45B7-B921-FCE0F953B403}" type="slidenum">
              <a:rPr lang="en-US" altLang="en-US" smtClean="0">
                <a:solidFill>
                  <a:srgbClr val="073E87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06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7004-CCE8-4775-AC03-01C1ACF55D1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6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5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0FC7-4594-46C1-86E3-342FBC63E504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8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000E9-BE72-45B7-B921-FCE0F953B403}" type="slidenum">
              <a:rPr lang="en-US" altLang="en-US">
                <a:solidFill>
                  <a:srgbClr val="073E87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33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9" r:id="rId3"/>
    <p:sldLayoutId id="2147483663" r:id="rId4"/>
    <p:sldLayoutId id="214748369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pitchFamily="33" charset="-128"/>
          <a:cs typeface="ＭＳ Ｐゴシック" pitchFamily="3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pitchFamily="33" charset="-128"/>
          <a:cs typeface="ＭＳ Ｐゴシック" pitchFamily="3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pitchFamily="33" charset="-128"/>
          <a:cs typeface="ＭＳ Ｐゴシック" pitchFamily="3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pitchFamily="33" charset="-128"/>
          <a:cs typeface="ＭＳ Ｐゴシック" pitchFamily="33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ＭＳ Ｐゴシック" pitchFamily="33" charset="-128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ＭＳ Ｐゴシック" pitchFamily="33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ＭＳ Ｐゴシック" pitchFamily="33" charset="-128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ＭＳ Ｐゴシック" pitchFamily="33" charset="-128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B675-2F4C-441E-8EB9-87F571ED635D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B6C7-021C-4A38-BCBE-6628CBF87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52CC-8C87-4F11-A2DC-DA8E32E25F28}" type="datetimeFigureOut">
              <a:rPr lang="en-US" smtClean="0"/>
              <a:pPr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D1667-FF54-4566-80C3-6262B8BB4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6/14/2013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000E9-BE72-45B7-B921-FCE0F953B403}" type="slidenum">
              <a:rPr lang="en-US" altLang="en-US">
                <a:solidFill>
                  <a:srgbClr val="073E87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73E87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pitchFamily="33" charset="-128"/>
          <a:cs typeface="ＭＳ Ｐゴシック" pitchFamily="3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pitchFamily="33" charset="-128"/>
          <a:cs typeface="ＭＳ Ｐゴシック" pitchFamily="3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pitchFamily="33" charset="-128"/>
          <a:cs typeface="ＭＳ Ｐゴシック" pitchFamily="3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pitchFamily="33" charset="-128"/>
          <a:cs typeface="ＭＳ Ｐゴシック" pitchFamily="33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ＭＳ Ｐゴシック" pitchFamily="33" charset="-128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ＭＳ Ｐゴシック" pitchFamily="33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ＭＳ Ｐゴシック" pitchFamily="33" charset="-128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ＭＳ Ｐゴシック" pitchFamily="33" charset="-128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758" y="860732"/>
            <a:ext cx="3514272" cy="1463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926" y="2921413"/>
            <a:ext cx="110719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65EA1"/>
                </a:solidFill>
                <a:latin typeface="Gill Sans SemiBold" charset="0"/>
                <a:ea typeface="Gill Sans SemiBold" charset="0"/>
                <a:cs typeface="Gill Sans SemiBold" charset="0"/>
              </a:rPr>
              <a:t>Webinar: State Strategies to Reduce Child Poverty</a:t>
            </a:r>
          </a:p>
          <a:p>
            <a:pPr algn="ctr"/>
            <a:endParaRPr lang="en-US" sz="4800" b="1" dirty="0">
              <a:solidFill>
                <a:srgbClr val="165EA1"/>
              </a:solidFill>
              <a:latin typeface="Gill Sans SemiBold" charset="0"/>
              <a:ea typeface="Gill Sans SemiBold" charset="0"/>
              <a:cs typeface="Gill Sans SemiBold" charset="0"/>
            </a:endParaRPr>
          </a:p>
          <a:p>
            <a:pPr algn="ctr"/>
            <a:r>
              <a:rPr lang="en-US" sz="4800" b="1" dirty="0" smtClean="0">
                <a:solidFill>
                  <a:srgbClr val="165EA1"/>
                </a:solidFill>
                <a:latin typeface="Gill Sans SemiBold" charset="0"/>
                <a:ea typeface="Gill Sans SemiBold" charset="0"/>
                <a:cs typeface="Gill Sans SemiBold" charset="0"/>
              </a:rPr>
              <a:t>Thursday, July 11, 2019</a:t>
            </a:r>
          </a:p>
          <a:p>
            <a:pPr algn="ctr"/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233" y="4118413"/>
            <a:ext cx="11933767" cy="2384919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igh rates of poverty are </a:t>
            </a:r>
            <a:r>
              <a:rPr lang="en-US" sz="2800" b="1" i="1" u="sng" dirty="0" smtClean="0">
                <a:solidFill>
                  <a:schemeClr val="bg2">
                    <a:lumMod val="25000"/>
                  </a:schemeClr>
                </a:solidFill>
              </a:rPr>
              <a:t>not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primarily a result of individual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moral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failings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ids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are clearly not responsible for their own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plight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overty is a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result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sz="2800" b="1" i="1" u="sng" dirty="0" smtClean="0">
                <a:solidFill>
                  <a:schemeClr val="bg2">
                    <a:lumMod val="25000"/>
                  </a:schemeClr>
                </a:solidFill>
              </a:rPr>
              <a:t>human-made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economic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and social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structures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8150"/>
            <a:ext cx="10972800" cy="958850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e reached </a:t>
            </a:r>
            <a:r>
              <a:rPr lang="en-US" i="1" dirty="0"/>
              <a:t>a</a:t>
            </a:r>
            <a:r>
              <a:rPr lang="en-US" i="1" dirty="0" smtClean="0"/>
              <a:t>greement on </a:t>
            </a:r>
            <a:r>
              <a:rPr lang="en-US" i="1" dirty="0"/>
              <a:t>c</a:t>
            </a:r>
            <a:r>
              <a:rPr lang="en-US" i="1" dirty="0" smtClean="0"/>
              <a:t>auses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" y="1208248"/>
            <a:ext cx="8377011" cy="30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765" y="2025162"/>
            <a:ext cx="7886700" cy="4985238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Great Britain adopted the national goal of eliminating child poverty by the year 2020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vidence-based strategies were adopted to address the scale of the problem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robust evaluation and tracking system was adopted to: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valuate progress in real time</a:t>
            </a:r>
          </a:p>
          <a:p>
            <a:pPr lvl="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dentify what is working</a:t>
            </a:r>
          </a:p>
          <a:p>
            <a:pPr lvl="2"/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. . . and what is not</a:t>
            </a:r>
          </a:p>
          <a:p>
            <a:pPr lvl="2"/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. . .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nd recommend policy shifts</a:t>
            </a:r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were inspired by the promise of a goal oriented approach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65" y="1669236"/>
            <a:ext cx="3501292" cy="49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5358" y="1260893"/>
            <a:ext cx="9525793" cy="555237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38139"/>
            <a:ext cx="10972800" cy="823911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What the British Experience Shows</a:t>
            </a:r>
            <a:endParaRPr lang="en-US" altLang="en-US" sz="4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8435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220133" y="5367754"/>
            <a:ext cx="2237317" cy="1238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 dirty="0" err="1">
                <a:solidFill>
                  <a:prstClr val="black"/>
                </a:solidFill>
                <a:cs typeface="Arial" panose="020B0604020202020204" pitchFamily="34" charset="0"/>
              </a:rPr>
              <a:t>Smeeding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 T, </a:t>
            </a:r>
            <a:r>
              <a:rPr lang="en-US" altLang="en-US" b="1" dirty="0" err="1">
                <a:solidFill>
                  <a:prstClr val="black"/>
                </a:solidFill>
                <a:cs typeface="Arial" panose="020B0604020202020204" pitchFamily="34" charset="0"/>
              </a:rPr>
              <a:t>Waldfogel</a:t>
            </a: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 J. Fighting poverty in the US &amp;UK: and update. 2010.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Cribb J, Joyce R, Phillip D. Living standards, poverty and inequality in the UK: 2012 . IFS commentary C124.</a:t>
            </a:r>
            <a:endParaRPr lang="en-US" altLang="en-US" sz="105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764991" y="1409742"/>
            <a:ext cx="91440" cy="977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087727" y="5478235"/>
            <a:ext cx="569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2010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553064" y="4106537"/>
            <a:ext cx="773637" cy="152400"/>
          </a:xfrm>
          <a:prstGeom prst="line">
            <a:avLst/>
          </a:prstGeom>
          <a:ln w="31750">
            <a:solidFill>
              <a:srgbClr val="4E6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029839" y="4331732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10.6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894074" y="2937886"/>
            <a:ext cx="381000" cy="152400"/>
          </a:xfrm>
          <a:prstGeom prst="line">
            <a:avLst/>
          </a:prstGeom>
          <a:ln w="31750">
            <a:solidFill>
              <a:srgbClr val="2D0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147426" y="2482056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22.5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10711" y="2202698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26.1</a:t>
            </a:r>
          </a:p>
        </p:txBody>
      </p:sp>
      <p:sp>
        <p:nvSpPr>
          <p:cNvPr id="24" name="Down Arrow 23"/>
          <p:cNvSpPr/>
          <p:nvPr/>
        </p:nvSpPr>
        <p:spPr>
          <a:xfrm flipH="1">
            <a:off x="11326701" y="2937886"/>
            <a:ext cx="91440" cy="125177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40488" y="3324726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18.9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686800" y="3962400"/>
            <a:ext cx="542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12.3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10469697" y="3324726"/>
            <a:ext cx="83367" cy="677522"/>
          </a:xfrm>
          <a:prstGeom prst="down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0" grpId="0"/>
      <p:bldP spid="23" grpId="0"/>
      <p:bldP spid="24" grpId="0" animBg="1"/>
      <p:bldP spid="25" grpId="0"/>
      <p:bldP spid="26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3951" y="209550"/>
            <a:ext cx="7029449" cy="64627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ake our goal of cutting child poverty and racial disparities in half prevalent . . . 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Build a larger and larger group of supporters beyond the faith community…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eek commitment from elected leaders and other community leaders…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se our goal to force a choice, for or against…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Create a context where leaders cannot posture as advocates for children while taking no meaningful action at the scale of the problem. . 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reate a context for moral clarity and moral choice…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38140"/>
            <a:ext cx="10972800" cy="886812"/>
          </a:xfrm>
        </p:spPr>
        <p:txBody>
          <a:bodyPr/>
          <a:lstStyle/>
          <a:p>
            <a:pPr algn="l"/>
            <a:r>
              <a:rPr lang="en-US" dirty="0" smtClean="0"/>
              <a:t>the path forward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1" y="2890461"/>
            <a:ext cx="3812187" cy="26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325" y="2373525"/>
            <a:ext cx="7646052" cy="4341326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stablish Wisconsin government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policy which officially adopts the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goal of cutting child poverty and racial disparities in half in 10 years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817563" lvl="1" indent="-514350">
              <a:buFont typeface="+mj-lt"/>
              <a:buAutoNum type="romanU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put the goal in state statute</a:t>
            </a:r>
          </a:p>
          <a:p>
            <a:pPr marL="760413" lvl="1" indent="-457200">
              <a:buFont typeface="+mj-lt"/>
              <a:buAutoNum type="romanU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adopt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initial evidenced based policies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the necessary scale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760413" lvl="1" indent="-457200">
              <a:buFont typeface="+mj-lt"/>
              <a:buAutoNum type="romanUcPeriod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establish robust tracking and evaluation capacity to adjust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policies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and keep us on track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egislative Goal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81" y="2887878"/>
            <a:ext cx="3838194" cy="25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557" y="1953846"/>
            <a:ext cx="7841343" cy="4904154"/>
          </a:xfrm>
        </p:spPr>
        <p:txBody>
          <a:bodyPr/>
          <a:lstStyle/>
          <a:p>
            <a:pPr marL="0" indent="0">
              <a:buNone/>
            </a:pPr>
            <a:endParaRPr lang="en-US" sz="2800" u="sng" dirty="0">
              <a:solidFill>
                <a:srgbClr val="073E87"/>
              </a:solidFill>
            </a:endParaRPr>
          </a:p>
          <a:p>
            <a:pPr lvl="1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cutting child poverty in half is a moral imperative</a:t>
            </a:r>
          </a:p>
          <a:p>
            <a:pPr lvl="1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we must extend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consensus around that imperative to larger and larger circles</a:t>
            </a:r>
          </a:p>
          <a:p>
            <a:pPr lvl="1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…to the point where it becomes a shared goal for Wisconsin</a:t>
            </a:r>
          </a:p>
          <a:p>
            <a:pPr marL="3032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38139"/>
            <a:ext cx="10972800" cy="8558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obstacle is </a:t>
            </a:r>
            <a:r>
              <a:rPr lang="en-US" i="1" dirty="0" smtClean="0">
                <a:solidFill>
                  <a:schemeClr val="bg1"/>
                </a:solidFill>
              </a:rPr>
              <a:t>the </a:t>
            </a:r>
            <a:r>
              <a:rPr lang="en-US" b="1" i="1" u="sng" dirty="0" smtClean="0">
                <a:solidFill>
                  <a:schemeClr val="bg1"/>
                </a:solidFill>
              </a:rPr>
              <a:t>will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not </a:t>
            </a:r>
            <a:r>
              <a:rPr lang="en-US" i="1" dirty="0" smtClean="0">
                <a:solidFill>
                  <a:schemeClr val="bg1"/>
                </a:solidFill>
              </a:rPr>
              <a:t>the </a:t>
            </a:r>
            <a:r>
              <a:rPr lang="en-US" b="1" i="1" u="sng" dirty="0" smtClean="0">
                <a:solidFill>
                  <a:schemeClr val="bg1"/>
                </a:solidFill>
              </a:rPr>
              <a:t>way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3026159"/>
            <a:ext cx="3218935" cy="27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1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7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4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0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9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5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8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7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0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36814" y="433613"/>
            <a:ext cx="10923815" cy="219528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End Child Poverty </a:t>
            </a:r>
          </a:p>
          <a:p>
            <a:r>
              <a:rPr lang="en-US" sz="6600" dirty="0" smtClean="0">
                <a:solidFill>
                  <a:schemeClr val="bg1"/>
                </a:solidFill>
              </a:rPr>
              <a:t>Campaign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127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034" y="3732133"/>
            <a:ext cx="1449534" cy="284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6" y="3732133"/>
            <a:ext cx="2381404" cy="2662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05" y="3701680"/>
            <a:ext cx="3862592" cy="1779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821" y="2872903"/>
            <a:ext cx="1032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To Cut Wisconsin’s Child Poverty Rate in in Half in Ten Years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33" y="5806448"/>
            <a:ext cx="4652426" cy="8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0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3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35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4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0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37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82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1" y="2522539"/>
            <a:ext cx="6675663" cy="3451225"/>
          </a:xfrm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24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major forums at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churches &amp; other religious settings </a:t>
            </a: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In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every region of Wisconsin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Over 1,200 participants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021" y="204789"/>
            <a:ext cx="10972800" cy="2212975"/>
          </a:xfrm>
        </p:spPr>
        <p:txBody>
          <a:bodyPr/>
          <a:lstStyle/>
          <a:p>
            <a:r>
              <a:rPr lang="en-US" i="1" dirty="0" smtClean="0"/>
              <a:t>We hosted a path </a:t>
            </a:r>
            <a:r>
              <a:rPr lang="en-US" i="1" dirty="0"/>
              <a:t>b</a:t>
            </a:r>
            <a:r>
              <a:rPr lang="en-US" i="1" dirty="0" smtClean="0"/>
              <a:t>reaking </a:t>
            </a:r>
            <a:br>
              <a:rPr lang="en-US" i="1" dirty="0" smtClean="0"/>
            </a:br>
            <a:r>
              <a:rPr lang="en-US" i="1" dirty="0" smtClean="0"/>
              <a:t>2 year </a:t>
            </a:r>
            <a:r>
              <a:rPr lang="en-US" i="1" dirty="0"/>
              <a:t>c</a:t>
            </a:r>
            <a:r>
              <a:rPr lang="en-US" i="1" dirty="0" smtClean="0"/>
              <a:t>onversation on poverty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307941" y="6322220"/>
            <a:ext cx="5048251" cy="178594"/>
          </a:xfrm>
        </p:spPr>
        <p:txBody>
          <a:bodyPr/>
          <a:lstStyle/>
          <a:p>
            <a:pPr>
              <a:defRPr/>
            </a:pPr>
            <a:r>
              <a:rPr lang="en-US" sz="1800" i="1" dirty="0" smtClean="0">
                <a:solidFill>
                  <a:srgbClr val="073E87"/>
                </a:solidFill>
              </a:rPr>
              <a:t>Frame Presbyterian Church, Stevens Point</a:t>
            </a:r>
            <a:endParaRPr lang="en-US" sz="1800" i="1" dirty="0">
              <a:solidFill>
                <a:srgbClr val="073E8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64" y="2822994"/>
            <a:ext cx="4426857" cy="33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08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80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49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3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2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23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98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5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051" y="1758463"/>
            <a:ext cx="6840773" cy="4367702"/>
          </a:xfrm>
        </p:spPr>
        <p:txBody>
          <a:bodyPr/>
          <a:lstStyle/>
          <a:p>
            <a:pPr lvl="1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w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ho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is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poor</a:t>
            </a:r>
          </a:p>
          <a:p>
            <a:pPr lvl="1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revalence of poverty</a:t>
            </a:r>
          </a:p>
          <a:p>
            <a:pPr lvl="1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acial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nequality</a:t>
            </a:r>
          </a:p>
          <a:p>
            <a:pPr lvl="1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auses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poverty</a:t>
            </a:r>
          </a:p>
          <a:p>
            <a:pPr lvl="1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istory of efforts to reduce poverty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e dug into the facts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25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9108"/>
              </p:ext>
            </p:extLst>
          </p:nvPr>
        </p:nvGraphicFramePr>
        <p:xfrm>
          <a:off x="609603" y="1600205"/>
          <a:ext cx="1133838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13500000" algn="br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 % Poverty Over Time: 1959-2010</a:t>
            </a:r>
            <a:b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Children and Seniors</a:t>
            </a:r>
            <a:endParaRPr lang="en-US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21300" y="6249993"/>
            <a:ext cx="1549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E50E65-2147-4681-B3A9-B85C73EF2E5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2340205" y="6324603"/>
            <a:ext cx="6855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cs typeface="Arial" pitchFamily="34" charset="0"/>
              </a:rPr>
              <a:t>Sachs JD. The Price of Civilization. 2011, Random House, NY. Chapter 10, pp. 185-208</a:t>
            </a:r>
          </a:p>
        </p:txBody>
      </p:sp>
    </p:spTree>
    <p:extLst>
      <p:ext uri="{BB962C8B-B14F-4D97-AF65-F5344CB8AC3E}">
        <p14:creationId xmlns:p14="http://schemas.microsoft.com/office/powerpoint/2010/main" val="42384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1"/>
          <a:stretch/>
        </p:blipFill>
        <p:spPr bwMode="auto">
          <a:xfrm>
            <a:off x="1676400" y="762000"/>
            <a:ext cx="827624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3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1"/>
          <a:stretch/>
        </p:blipFill>
        <p:spPr bwMode="auto">
          <a:xfrm>
            <a:off x="1676400" y="762000"/>
            <a:ext cx="827624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r="7685" b="2629"/>
          <a:stretch/>
        </p:blipFill>
        <p:spPr bwMode="auto">
          <a:xfrm>
            <a:off x="5419725" y="822960"/>
            <a:ext cx="4375164" cy="578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552" y="1914527"/>
            <a:ext cx="5638798" cy="45815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73E87"/>
                </a:solidFill>
              </a:rPr>
              <a:t>In WISCONSIN…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73E87"/>
                </a:solidFill>
              </a:rPr>
              <a:t>compared to white kids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African American kids are almost 5x more likely to be poor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Latino kids are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x more likely to be poor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Native American kids are 4x more likely to be poor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….and 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poverty rate for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our African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American kids is 8% above the national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average for black child poverty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e found racial disparities are dramatic in Wisconsin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2033" y="6142726"/>
            <a:ext cx="504825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73E87"/>
                </a:solidFill>
              </a:rPr>
              <a:t>U.S. Census Bureau, 2016</a:t>
            </a:r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43" y="1914526"/>
            <a:ext cx="3202108" cy="2174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86" y="4089291"/>
            <a:ext cx="3353997" cy="2235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86" y="3273879"/>
            <a:ext cx="1989001" cy="25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992</Words>
  <Application>Microsoft Macintosh PowerPoint</Application>
  <PresentationFormat>Widescreen</PresentationFormat>
  <Paragraphs>103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Calibri Light</vt:lpstr>
      <vt:lpstr>Candara</vt:lpstr>
      <vt:lpstr>Gill Sans SemiBold</vt:lpstr>
      <vt:lpstr>ＭＳ Ｐゴシック</vt:lpstr>
      <vt:lpstr>Symbol</vt:lpstr>
      <vt:lpstr>Waveform</vt:lpstr>
      <vt:lpstr>1_Custom Design</vt:lpstr>
      <vt:lpstr>Custom Design</vt:lpstr>
      <vt:lpstr>1_Waveform</vt:lpstr>
      <vt:lpstr>PowerPoint Presentation</vt:lpstr>
      <vt:lpstr>PowerPoint Presentation</vt:lpstr>
      <vt:lpstr>PowerPoint Presentation</vt:lpstr>
      <vt:lpstr>We hosted a path breaking  2 year conversation on poverty </vt:lpstr>
      <vt:lpstr>We dug into the facts</vt:lpstr>
      <vt:lpstr> % Poverty Over Time: 1959-2010 Children and Seniors</vt:lpstr>
      <vt:lpstr>PowerPoint Presentation</vt:lpstr>
      <vt:lpstr>PowerPoint Presentation</vt:lpstr>
      <vt:lpstr>We found racial disparities are dramatic in Wisconsin</vt:lpstr>
      <vt:lpstr>We reached agreement on causes </vt:lpstr>
      <vt:lpstr>We were inspired by the promise of a goal oriented approach</vt:lpstr>
      <vt:lpstr>What the British Experience Shows</vt:lpstr>
      <vt:lpstr>the path forward</vt:lpstr>
      <vt:lpstr>Legislative Goal</vt:lpstr>
      <vt:lpstr>The obstacle is the will not the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Kraig</dc:creator>
  <cp:lastModifiedBy>Cara Baldari</cp:lastModifiedBy>
  <cp:revision>144</cp:revision>
  <cp:lastPrinted>2019-07-08T19:27:04Z</cp:lastPrinted>
  <dcterms:created xsi:type="dcterms:W3CDTF">2016-05-22T16:11:12Z</dcterms:created>
  <dcterms:modified xsi:type="dcterms:W3CDTF">2019-07-10T22:38:12Z</dcterms:modified>
</cp:coreProperties>
</file>