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7.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9" r:id="rId4"/>
    <p:sldMasterId id="2147483721" r:id="rId5"/>
    <p:sldMasterId id="2147483734" r:id="rId6"/>
    <p:sldMasterId id="2147483747" r:id="rId7"/>
    <p:sldMasterId id="2147483760" r:id="rId8"/>
    <p:sldMasterId id="2147483773" r:id="rId9"/>
    <p:sldMasterId id="2147483786" r:id="rId10"/>
    <p:sldMasterId id="2147483799" r:id="rId11"/>
    <p:sldMasterId id="2147483812" r:id="rId12"/>
    <p:sldMasterId id="2147483825" r:id="rId13"/>
    <p:sldMasterId id="2147483838" r:id="rId14"/>
    <p:sldMasterId id="2147483851" r:id="rId15"/>
    <p:sldMasterId id="2147483864" r:id="rId16"/>
    <p:sldMasterId id="2147483877" r:id="rId17"/>
    <p:sldMasterId id="2147483890" r:id="rId18"/>
  </p:sldMasterIdLst>
  <p:notesMasterIdLst>
    <p:notesMasterId r:id="rId61"/>
  </p:notesMasterIdLst>
  <p:handoutMasterIdLst>
    <p:handoutMasterId r:id="rId62"/>
  </p:handoutMasterIdLst>
  <p:sldIdLst>
    <p:sldId id="256" r:id="rId19"/>
    <p:sldId id="257"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315" r:id="rId33"/>
    <p:sldId id="316" r:id="rId34"/>
    <p:sldId id="317" r:id="rId35"/>
    <p:sldId id="318" r:id="rId36"/>
    <p:sldId id="319" r:id="rId37"/>
    <p:sldId id="320" r:id="rId38"/>
    <p:sldId id="321" r:id="rId39"/>
    <p:sldId id="322" r:id="rId40"/>
    <p:sldId id="323" r:id="rId41"/>
    <p:sldId id="324" r:id="rId42"/>
    <p:sldId id="325" r:id="rId43"/>
    <p:sldId id="326" r:id="rId44"/>
    <p:sldId id="327" r:id="rId45"/>
    <p:sldId id="328" r:id="rId46"/>
    <p:sldId id="329"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28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25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25"/>
    <p:restoredTop sz="94280"/>
  </p:normalViewPr>
  <p:slideViewPr>
    <p:cSldViewPr snapToGrid="0" snapToObjects="1">
      <p:cViewPr varScale="1">
        <p:scale>
          <a:sx n="75" d="100"/>
          <a:sy n="75" d="100"/>
        </p:scale>
        <p:origin x="152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 Target="slides/slide1.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32.xml"/><Relationship Id="rId51" Type="http://schemas.openxmlformats.org/officeDocument/2006/relationships/slide" Target="slides/slide33.xml"/><Relationship Id="rId52" Type="http://schemas.openxmlformats.org/officeDocument/2006/relationships/slide" Target="slides/slide34.xml"/><Relationship Id="rId53" Type="http://schemas.openxmlformats.org/officeDocument/2006/relationships/slide" Target="slides/slide35.xml"/><Relationship Id="rId54" Type="http://schemas.openxmlformats.org/officeDocument/2006/relationships/slide" Target="slides/slide36.xml"/><Relationship Id="rId55" Type="http://schemas.openxmlformats.org/officeDocument/2006/relationships/slide" Target="slides/slide37.xml"/><Relationship Id="rId56" Type="http://schemas.openxmlformats.org/officeDocument/2006/relationships/slide" Target="slides/slide38.xml"/><Relationship Id="rId57" Type="http://schemas.openxmlformats.org/officeDocument/2006/relationships/slide" Target="slides/slide39.xml"/><Relationship Id="rId58" Type="http://schemas.openxmlformats.org/officeDocument/2006/relationships/slide" Target="slides/slide40.xml"/><Relationship Id="rId59" Type="http://schemas.openxmlformats.org/officeDocument/2006/relationships/slide" Target="slides/slide41.xml"/><Relationship Id="rId40" Type="http://schemas.openxmlformats.org/officeDocument/2006/relationships/slide" Target="slides/slide22.xml"/><Relationship Id="rId41" Type="http://schemas.openxmlformats.org/officeDocument/2006/relationships/slide" Target="slides/slide23.xml"/><Relationship Id="rId42" Type="http://schemas.openxmlformats.org/officeDocument/2006/relationships/slide" Target="slides/slide24.xml"/><Relationship Id="rId43" Type="http://schemas.openxmlformats.org/officeDocument/2006/relationships/slide" Target="slides/slide25.xml"/><Relationship Id="rId44" Type="http://schemas.openxmlformats.org/officeDocument/2006/relationships/slide" Target="slides/slide26.xml"/><Relationship Id="rId45" Type="http://schemas.openxmlformats.org/officeDocument/2006/relationships/slide" Target="slides/slide27.xml"/><Relationship Id="rId46" Type="http://schemas.openxmlformats.org/officeDocument/2006/relationships/slide" Target="slides/slide28.xml"/><Relationship Id="rId47" Type="http://schemas.openxmlformats.org/officeDocument/2006/relationships/slide" Target="slides/slide29.xml"/><Relationship Id="rId48" Type="http://schemas.openxmlformats.org/officeDocument/2006/relationships/slide" Target="slides/slide30.xml"/><Relationship Id="rId49" Type="http://schemas.openxmlformats.org/officeDocument/2006/relationships/slide" Target="slides/slide3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2.xml"/><Relationship Id="rId31" Type="http://schemas.openxmlformats.org/officeDocument/2006/relationships/slide" Target="slides/slide13.xml"/><Relationship Id="rId32" Type="http://schemas.openxmlformats.org/officeDocument/2006/relationships/slide" Target="slides/slide14.xml"/><Relationship Id="rId33" Type="http://schemas.openxmlformats.org/officeDocument/2006/relationships/slide" Target="slides/slide15.xml"/><Relationship Id="rId34" Type="http://schemas.openxmlformats.org/officeDocument/2006/relationships/slide" Target="slides/slide16.xml"/><Relationship Id="rId35" Type="http://schemas.openxmlformats.org/officeDocument/2006/relationships/slide" Target="slides/slide17.xml"/><Relationship Id="rId36" Type="http://schemas.openxmlformats.org/officeDocument/2006/relationships/slide" Target="slides/slide18.xml"/><Relationship Id="rId37" Type="http://schemas.openxmlformats.org/officeDocument/2006/relationships/slide" Target="slides/slide19.xml"/><Relationship Id="rId38" Type="http://schemas.openxmlformats.org/officeDocument/2006/relationships/slide" Target="slides/slide20.xml"/><Relationship Id="rId39" Type="http://schemas.openxmlformats.org/officeDocument/2006/relationships/slide" Target="slides/slide21.xml"/><Relationship Id="rId20" Type="http://schemas.openxmlformats.org/officeDocument/2006/relationships/slide" Target="slides/slide2.xml"/><Relationship Id="rId21" Type="http://schemas.openxmlformats.org/officeDocument/2006/relationships/slide" Target="slides/slide3.xml"/><Relationship Id="rId22" Type="http://schemas.openxmlformats.org/officeDocument/2006/relationships/slide" Target="slides/slide4.xml"/><Relationship Id="rId23" Type="http://schemas.openxmlformats.org/officeDocument/2006/relationships/slide" Target="slides/slide5.xml"/><Relationship Id="rId24" Type="http://schemas.openxmlformats.org/officeDocument/2006/relationships/slide" Target="slides/slide6.xml"/><Relationship Id="rId25" Type="http://schemas.openxmlformats.org/officeDocument/2006/relationships/slide" Target="slides/slide7.xml"/><Relationship Id="rId26" Type="http://schemas.openxmlformats.org/officeDocument/2006/relationships/slide" Target="slides/slide8.xml"/><Relationship Id="rId27" Type="http://schemas.openxmlformats.org/officeDocument/2006/relationships/slide" Target="slides/slide9.xml"/><Relationship Id="rId28" Type="http://schemas.openxmlformats.org/officeDocument/2006/relationships/slide" Target="slides/slide10.xml"/><Relationship Id="rId29" Type="http://schemas.openxmlformats.org/officeDocument/2006/relationships/slide" Target="slides/slide11.xml"/><Relationship Id="rId60" Type="http://schemas.openxmlformats.org/officeDocument/2006/relationships/slide" Target="slides/slide42.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F378666D-E267-0D45-BE2F-A576AE80CA3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1AF4F606-CA96-6E4A-AF35-509D4B8919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3758F9C-BFEB-EF42-AB87-9E69EF0A8F6B}" type="datetimeFigureOut">
              <a:rPr lang="en-US" smtClean="0"/>
              <a:t>4/12/18</a:t>
            </a:fld>
            <a:endParaRPr lang="en-US"/>
          </a:p>
        </p:txBody>
      </p:sp>
      <p:sp>
        <p:nvSpPr>
          <p:cNvPr id="4" name="Footer Placeholder 3">
            <a:extLst>
              <a:ext uri="{FF2B5EF4-FFF2-40B4-BE49-F238E27FC236}">
                <a16:creationId xmlns:a16="http://schemas.microsoft.com/office/drawing/2014/main" xmlns="" id="{D0410EE3-86FA-074E-B7C1-3D7910A0AB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EAC5C1FD-EDDE-5D4F-9D15-81F1F69839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631677-E7C5-AC43-92D2-F897040FB5E1}" type="slidenum">
              <a:rPr lang="en-US" smtClean="0"/>
              <a:t>‹#›</a:t>
            </a:fld>
            <a:endParaRPr lang="en-US"/>
          </a:p>
        </p:txBody>
      </p:sp>
    </p:spTree>
    <p:extLst>
      <p:ext uri="{BB962C8B-B14F-4D97-AF65-F5344CB8AC3E}">
        <p14:creationId xmlns:p14="http://schemas.microsoft.com/office/powerpoint/2010/main" val="16874299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D941BC-6B79-C74A-86D9-4F5DD3F43A5A}" type="datetimeFigureOut">
              <a:rPr lang="en-US" smtClean="0"/>
              <a:t>4/12/18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3ED67A-F883-7D49-9FE7-268049E4A2D2}" type="slidenum">
              <a:rPr lang="en-US" smtClean="0"/>
              <a:t>‹#›</a:t>
            </a:fld>
            <a:endParaRPr lang="en-US"/>
          </a:p>
        </p:txBody>
      </p:sp>
    </p:spTree>
    <p:extLst>
      <p:ext uri="{BB962C8B-B14F-4D97-AF65-F5344CB8AC3E}">
        <p14:creationId xmlns:p14="http://schemas.microsoft.com/office/powerpoint/2010/main" val="2783431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3ED67A-F883-7D49-9FE7-268049E4A2D2}" type="slidenum">
              <a:rPr lang="en-US" smtClean="0"/>
              <a:t>1</a:t>
            </a:fld>
            <a:endParaRPr lang="en-US"/>
          </a:p>
        </p:txBody>
      </p:sp>
    </p:spTree>
    <p:extLst>
      <p:ext uri="{BB962C8B-B14F-4D97-AF65-F5344CB8AC3E}">
        <p14:creationId xmlns:p14="http://schemas.microsoft.com/office/powerpoint/2010/main" val="249173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515">
              <a:defRPr/>
            </a:pPr>
            <a:r>
              <a:rPr lang="en-US" dirty="0"/>
              <a:t>Good </a:t>
            </a:r>
            <a:r>
              <a:rPr lang="en-US" dirty="0" smtClean="0"/>
              <a:t>afternoon</a:t>
            </a:r>
          </a:p>
          <a:p>
            <a:pPr defTabSz="918515">
              <a:defRPr/>
            </a:pPr>
            <a:endParaRPr lang="en-US" dirty="0" smtClean="0"/>
          </a:p>
          <a:p>
            <a:pPr defTabSz="918515">
              <a:defRPr/>
            </a:pPr>
            <a:r>
              <a:rPr lang="en-US" dirty="0" smtClean="0"/>
              <a:t>Thank you for being</a:t>
            </a:r>
            <a:r>
              <a:rPr lang="en-US" baseline="0" dirty="0" smtClean="0"/>
              <a:t> here and to First Focus for creating this opportunity to discuss some big ideas today.</a:t>
            </a:r>
          </a:p>
          <a:p>
            <a:pPr defTabSz="918515">
              <a:defRPr/>
            </a:pPr>
            <a:endParaRPr lang="en-US" baseline="0" dirty="0" smtClean="0"/>
          </a:p>
          <a:p>
            <a:pPr defTabSz="918515">
              <a:defRPr/>
            </a:pPr>
            <a:r>
              <a:rPr lang="en-US" baseline="0" dirty="0" smtClean="0"/>
              <a:t>I’m Suma Setty and I’m a Research Associate at the National Center for Children in Poverty, NCCP.</a:t>
            </a:r>
            <a:endParaRPr lang="en-US" dirty="0"/>
          </a:p>
          <a:p>
            <a:endParaRPr lang="en-US" dirty="0"/>
          </a:p>
        </p:txBody>
      </p:sp>
      <p:sp>
        <p:nvSpPr>
          <p:cNvPr id="4" name="Slide Number Placeholder 3"/>
          <p:cNvSpPr>
            <a:spLocks noGrp="1"/>
          </p:cNvSpPr>
          <p:nvPr>
            <p:ph type="sldNum" sz="quarter" idx="10"/>
          </p:nvPr>
        </p:nvSpPr>
        <p:spPr/>
        <p:txBody>
          <a:bodyPr/>
          <a:lstStyle/>
          <a:p>
            <a:fld id="{C1D44C51-2C04-4389-81A3-189AE6DD291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147174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NCCP is a non-partisan public policy research center. We focus on 2 generation solutions for promoting the well-being of low-income families with children. My research in particular focuses on paid family leave policies in the U.S. </a:t>
            </a:r>
            <a:endParaRPr lang="en-US" dirty="0"/>
          </a:p>
        </p:txBody>
      </p:sp>
      <p:sp>
        <p:nvSpPr>
          <p:cNvPr id="4" name="Slide Number Placeholder 3"/>
          <p:cNvSpPr>
            <a:spLocks noGrp="1"/>
          </p:cNvSpPr>
          <p:nvPr>
            <p:ph type="sldNum" sz="quarter" idx="10"/>
          </p:nvPr>
        </p:nvSpPr>
        <p:spPr/>
        <p:txBody>
          <a:bodyPr/>
          <a:lstStyle/>
          <a:p>
            <a:fld id="{C1D44C51-2C04-4389-81A3-189AE6DD291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952492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accent2"/>
              </a:buClr>
              <a:buSzTx/>
              <a:buFontTx/>
              <a:buNone/>
              <a:tabLst/>
              <a:defRPr/>
            </a:pPr>
            <a:r>
              <a:rPr lang="en-US" dirty="0" smtClean="0"/>
              <a:t>Before I</a:t>
            </a:r>
            <a:r>
              <a:rPr lang="en-US" baseline="0" dirty="0" smtClean="0"/>
              <a:t> dive in, I wanted to define our terms. </a:t>
            </a:r>
            <a:r>
              <a:rPr lang="en-US" dirty="0" smtClean="0"/>
              <a:t>Briefly, here are some of the terms</a:t>
            </a:r>
            <a:r>
              <a:rPr lang="en-US" baseline="0" dirty="0" smtClean="0"/>
              <a:t> that are thrown around when discussing paid and unpaid leaves from work.</a:t>
            </a:r>
          </a:p>
          <a:p>
            <a:pPr>
              <a:buClr>
                <a:schemeClr val="accent2"/>
              </a:buClr>
            </a:pPr>
            <a:r>
              <a:rPr lang="en-US" baseline="0" dirty="0" smtClean="0"/>
              <a:t> </a:t>
            </a:r>
          </a:p>
          <a:p>
            <a:pPr marL="0" marR="0" lvl="0" indent="0" algn="l" defTabSz="914400" rtl="0" eaLnBrk="1" fontAlgn="auto" latinLnBrk="0" hangingPunct="1">
              <a:lnSpc>
                <a:spcPct val="100000"/>
              </a:lnSpc>
              <a:spcBef>
                <a:spcPts val="0"/>
              </a:spcBef>
              <a:spcAft>
                <a:spcPts val="0"/>
              </a:spcAft>
              <a:buClr>
                <a:schemeClr val="accent2"/>
              </a:buClr>
              <a:buSzTx/>
              <a:buFontTx/>
              <a:buNone/>
              <a:tabLst/>
              <a:defRPr/>
            </a:pPr>
            <a:r>
              <a:rPr lang="en-US" dirty="0" smtClean="0">
                <a:latin typeface="Calibri" panose="020F0502020204030204" pitchFamily="34" charset="0"/>
              </a:rPr>
              <a:t>Medical leave – refers to leave for</a:t>
            </a:r>
            <a:r>
              <a:rPr lang="en-US" baseline="0" dirty="0" smtClean="0">
                <a:latin typeface="Calibri" panose="020F0502020204030204" pitchFamily="34" charset="0"/>
              </a:rPr>
              <a:t> recovering from one’s own serious illness, injury, or condition and pregnancy and childbirth-related conditions are included. This type of leave intersects with state temporary disability insurance and sick leave laws, among others. </a:t>
            </a:r>
            <a:endParaRPr lang="en-US" dirty="0" smtClean="0">
              <a:latin typeface="Calibri" panose="020F0502020204030204" pitchFamily="34" charset="0"/>
            </a:endParaRPr>
          </a:p>
          <a:p>
            <a:pPr algn="l">
              <a:buClr>
                <a:schemeClr val="accent2"/>
              </a:buClr>
            </a:pPr>
            <a:endParaRPr lang="en-US" dirty="0" smtClean="0"/>
          </a:p>
          <a:p>
            <a:pPr algn="l">
              <a:buClr>
                <a:schemeClr val="accent2"/>
              </a:buClr>
            </a:pPr>
            <a:r>
              <a:rPr lang="en-US" dirty="0" smtClean="0"/>
              <a:t>Parental </a:t>
            </a:r>
            <a:r>
              <a:rPr lang="en-US" dirty="0"/>
              <a:t>leave – to </a:t>
            </a:r>
            <a:r>
              <a:rPr lang="en-US" dirty="0" smtClean="0"/>
              <a:t>bond with a newborn or newly adopted child, and while it’s most commonly used to care for a newborn, the leave can</a:t>
            </a:r>
            <a:r>
              <a:rPr lang="en-US" baseline="0" dirty="0" smtClean="0"/>
              <a:t> for caring for a new </a:t>
            </a:r>
            <a:r>
              <a:rPr lang="en-US" dirty="0" smtClean="0"/>
              <a:t>foster</a:t>
            </a:r>
            <a:r>
              <a:rPr lang="en-US" baseline="0" dirty="0" smtClean="0"/>
              <a:t> </a:t>
            </a:r>
            <a:r>
              <a:rPr lang="en-US" baseline="0" dirty="0"/>
              <a:t>or adopted </a:t>
            </a:r>
            <a:r>
              <a:rPr lang="en-US" baseline="0" dirty="0" smtClean="0"/>
              <a:t>child. Parental leave encompasses both m</a:t>
            </a:r>
            <a:r>
              <a:rPr lang="en-US" dirty="0" smtClean="0"/>
              <a:t>aternity leave and paternity</a:t>
            </a:r>
            <a:r>
              <a:rPr lang="en-US" baseline="0" dirty="0" smtClean="0"/>
              <a:t> </a:t>
            </a:r>
            <a:r>
              <a:rPr lang="en-US" dirty="0" smtClean="0"/>
              <a:t>leave. Again, I’ll be focusing</a:t>
            </a:r>
            <a:r>
              <a:rPr lang="en-US" baseline="0" dirty="0" smtClean="0"/>
              <a:t> more on the first type of leave, parental leave, because of my background.</a:t>
            </a:r>
          </a:p>
          <a:p>
            <a:pPr marL="0" marR="0" indent="0" algn="l" defTabSz="914400" rtl="0" eaLnBrk="1" fontAlgn="auto" latinLnBrk="0" hangingPunct="1">
              <a:lnSpc>
                <a:spcPct val="100000"/>
              </a:lnSpc>
              <a:spcBef>
                <a:spcPts val="0"/>
              </a:spcBef>
              <a:spcAft>
                <a:spcPts val="0"/>
              </a:spcAft>
              <a:buClr>
                <a:schemeClr val="accent2"/>
              </a:buClr>
              <a:buSzTx/>
              <a:buFontTx/>
              <a:buNone/>
              <a:tabLst/>
              <a:defRPr/>
            </a:pPr>
            <a:endParaRPr lang="en-US" dirty="0"/>
          </a:p>
          <a:p>
            <a:pPr marL="0" marR="0" indent="0" algn="l" defTabSz="914400" rtl="0" eaLnBrk="1" fontAlgn="auto" latinLnBrk="0" hangingPunct="1">
              <a:lnSpc>
                <a:spcPct val="100000"/>
              </a:lnSpc>
              <a:spcBef>
                <a:spcPts val="0"/>
              </a:spcBef>
              <a:spcAft>
                <a:spcPts val="0"/>
              </a:spcAft>
              <a:buClr>
                <a:schemeClr val="accent2"/>
              </a:buClr>
              <a:buSzTx/>
              <a:buFontTx/>
              <a:buNone/>
              <a:tabLst/>
              <a:defRPr/>
            </a:pPr>
            <a:r>
              <a:rPr lang="en-US" dirty="0"/>
              <a:t>Family </a:t>
            </a:r>
            <a:r>
              <a:rPr lang="en-US" dirty="0" smtClean="0"/>
              <a:t>leave - encompasses</a:t>
            </a:r>
            <a:r>
              <a:rPr lang="en-US" dirty="0" smtClean="0">
                <a:latin typeface="Calibri" panose="020F0502020204030204" pitchFamily="34" charset="0"/>
              </a:rPr>
              <a:t> </a:t>
            </a:r>
            <a:r>
              <a:rPr lang="en-US" dirty="0">
                <a:latin typeface="Calibri" panose="020F0502020204030204" pitchFamily="34" charset="0"/>
              </a:rPr>
              <a:t>leave for purposes covered under parental leave and as well as </a:t>
            </a:r>
            <a:r>
              <a:rPr lang="en-US" dirty="0" smtClean="0">
                <a:latin typeface="Calibri" panose="020F0502020204030204" pitchFamily="34" charset="0"/>
              </a:rPr>
              <a:t>to </a:t>
            </a:r>
            <a:r>
              <a:rPr lang="en-US" dirty="0">
                <a:latin typeface="Calibri" panose="020F0502020204030204" pitchFamily="34" charset="0"/>
              </a:rPr>
              <a:t>care for a seriously ill family member. </a:t>
            </a:r>
            <a:endParaRPr lang="en-US" dirty="0" smtClean="0">
              <a:latin typeface="Calibri" panose="020F0502020204030204" pitchFamily="34" charset="0"/>
            </a:endParaRPr>
          </a:p>
          <a:p>
            <a:endParaRPr lang="en-US" dirty="0"/>
          </a:p>
          <a:p>
            <a:r>
              <a:rPr lang="en-US" dirty="0" smtClean="0"/>
              <a:t>In the U.S. the only federal protection we have regarding leave</a:t>
            </a:r>
            <a:r>
              <a:rPr lang="en-US" baseline="0" dirty="0" smtClean="0"/>
              <a:t> is the </a:t>
            </a:r>
            <a:r>
              <a:rPr lang="en-US" dirty="0" smtClean="0"/>
              <a:t>federal</a:t>
            </a:r>
            <a:r>
              <a:rPr lang="en-US" baseline="0" dirty="0" smtClean="0"/>
              <a:t> </a:t>
            </a:r>
            <a:r>
              <a:rPr lang="en-US" baseline="0" dirty="0"/>
              <a:t>Family and Medical </a:t>
            </a:r>
            <a:r>
              <a:rPr lang="en-US" dirty="0"/>
              <a:t>Leave </a:t>
            </a:r>
            <a:r>
              <a:rPr lang="en-US" dirty="0" smtClean="0"/>
              <a:t>Act.</a:t>
            </a:r>
            <a:r>
              <a:rPr lang="en-US" baseline="0" dirty="0" smtClean="0"/>
              <a:t> The FMLA p</a:t>
            </a:r>
            <a:r>
              <a:rPr lang="en-US" dirty="0" smtClean="0"/>
              <a:t>rovides</a:t>
            </a:r>
            <a:r>
              <a:rPr lang="en-US" baseline="0" dirty="0" smtClean="0"/>
              <a:t> </a:t>
            </a:r>
            <a:r>
              <a:rPr lang="en-US" baseline="0" dirty="0"/>
              <a:t>12 weeks of job-protected leave from work </a:t>
            </a:r>
            <a:r>
              <a:rPr lang="en-US" baseline="0" dirty="0" smtClean="0"/>
              <a:t>for all of these purposes. </a:t>
            </a:r>
            <a:r>
              <a:rPr lang="en-US" dirty="0"/>
              <a:t>But it is unpaid</a:t>
            </a:r>
            <a:r>
              <a:rPr lang="en-US" baseline="0" dirty="0"/>
              <a:t> and </a:t>
            </a:r>
            <a:r>
              <a:rPr lang="en-US" baseline="0" dirty="0" smtClean="0"/>
              <a:t>only about 59% report meeting the conditions for FMLA eligibility in the U.S.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the purposes of this presentation, I’m going to focus mostly on medical leave related to pregnancy and childbirth and parental leave, because our work at the center is focused on families with children.  I’m going to call it PFML for short.</a:t>
            </a:r>
          </a:p>
          <a:p>
            <a:r>
              <a:rPr lang="en-US" baseline="0" dirty="0" smtClean="0"/>
              <a:t>---</a:t>
            </a:r>
          </a:p>
          <a:p>
            <a:r>
              <a:rPr lang="en-US" dirty="0" smtClean="0"/>
              <a:t>To be </a:t>
            </a:r>
            <a:r>
              <a:rPr lang="en-US" dirty="0"/>
              <a:t>eligible an employee must: (</a:t>
            </a:r>
            <a:r>
              <a:rPr lang="en-US" dirty="0" err="1"/>
              <a:t>i</a:t>
            </a:r>
            <a:r>
              <a:rPr lang="en-US" dirty="0"/>
              <a:t>) work for a firm with 50 employees within 75 miles of the employee’s worksite; (ii) have 12 months of tenure with this firm; and (iii) have 1,250 hours of service in the past year (about 24 hours per week). Only slightly more than half of all employees report meeting all three of these conditions to be eligible for the protections of the FMLA (59%). (</a:t>
            </a:r>
            <a:r>
              <a:rPr lang="en-US" dirty="0" err="1"/>
              <a:t>Klerman</a:t>
            </a:r>
            <a:r>
              <a:rPr lang="en-US" dirty="0"/>
              <a:t>, 2012</a:t>
            </a:r>
            <a:r>
              <a:rPr lang="en-US" dirty="0" smtClean="0"/>
              <a:t>). Molly will be addressing the intricacies of</a:t>
            </a:r>
            <a:r>
              <a:rPr lang="en-US" baseline="0" dirty="0" smtClean="0"/>
              <a:t> this policy later on.</a:t>
            </a:r>
            <a:endParaRPr lang="en-US" baseline="0" dirty="0"/>
          </a:p>
          <a:p>
            <a:endParaRPr lang="en-US" dirty="0" smtClean="0"/>
          </a:p>
        </p:txBody>
      </p:sp>
      <p:sp>
        <p:nvSpPr>
          <p:cNvPr id="4" name="Slide Number Placeholder 3"/>
          <p:cNvSpPr>
            <a:spLocks noGrp="1"/>
          </p:cNvSpPr>
          <p:nvPr>
            <p:ph type="sldNum" sz="quarter" idx="10"/>
          </p:nvPr>
        </p:nvSpPr>
        <p:spPr/>
        <p:txBody>
          <a:bodyPr/>
          <a:lstStyle/>
          <a:p>
            <a:fld id="{C1D44C51-2C04-4389-81A3-189AE6DD291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805144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dirty="0" smtClean="0">
                <a:latin typeface="Arial" panose="020B0604020202020204" pitchFamily="34" charset="0"/>
                <a:cs typeface="Arial" panose="020B0604020202020204" pitchFamily="34" charset="0"/>
              </a:rPr>
              <a:t>PFML can interrupt intergenerational poverty.</a:t>
            </a:r>
          </a:p>
          <a:p>
            <a:pPr marL="0" indent="0">
              <a:buFont typeface="+mj-lt"/>
              <a:buNone/>
            </a:pPr>
            <a:endParaRPr lang="en-US" dirty="0" smtClean="0">
              <a:latin typeface="Arial" panose="020B0604020202020204" pitchFamily="34" charset="0"/>
              <a:cs typeface="Arial" panose="020B0604020202020204" pitchFamily="34" charset="0"/>
            </a:endParaRPr>
          </a:p>
          <a:p>
            <a:pPr marL="0" indent="0">
              <a:buFont typeface="+mj-lt"/>
              <a:buNone/>
            </a:pPr>
            <a:r>
              <a:rPr lang="en-US" dirty="0" smtClean="0">
                <a:latin typeface="Arial" panose="020B0604020202020204" pitchFamily="34" charset="0"/>
                <a:cs typeface="Arial" panose="020B0604020202020204" pitchFamily="34" charset="0"/>
              </a:rPr>
              <a:t>But</a:t>
            </a:r>
            <a:r>
              <a:rPr lang="en-US" baseline="0" dirty="0" smtClean="0">
                <a:latin typeface="Arial" panose="020B0604020202020204" pitchFamily="34" charset="0"/>
                <a:cs typeface="Arial" panose="020B0604020202020204" pitchFamily="34" charset="0"/>
              </a:rPr>
              <a:t> it can only do so if </a:t>
            </a:r>
            <a:endParaRPr lang="en-US" dirty="0" smtClean="0">
              <a:latin typeface="Arial" panose="020B0604020202020204" pitchFamily="34" charset="0"/>
              <a:cs typeface="Arial" panose="020B0604020202020204" pitchFamily="34" charset="0"/>
            </a:endParaRPr>
          </a:p>
          <a:p>
            <a:pPr marL="514350" indent="-514350">
              <a:buFont typeface="+mj-lt"/>
              <a:buAutoNum type="arabicPeriod"/>
            </a:pPr>
            <a:r>
              <a:rPr lang="en-US" dirty="0" smtClean="0">
                <a:latin typeface="Arial" panose="020B0604020202020204" pitchFamily="34" charset="0"/>
                <a:cs typeface="Arial" panose="020B0604020202020204" pitchFamily="34" charset="0"/>
              </a:rPr>
              <a:t>A PFML program is designed with the needs of working, low-income families</a:t>
            </a:r>
            <a:r>
              <a:rPr lang="en-US" baseline="0" dirty="0" smtClean="0">
                <a:latin typeface="Arial" panose="020B0604020202020204" pitchFamily="34" charset="0"/>
                <a:cs typeface="Arial" panose="020B0604020202020204" pitchFamily="34" charset="0"/>
              </a:rPr>
              <a:t> in mind.</a:t>
            </a:r>
            <a:endParaRPr lang="en-US" dirty="0" smtClean="0">
              <a:latin typeface="Arial" panose="020B0604020202020204" pitchFamily="34" charset="0"/>
              <a:cs typeface="Arial" panose="020B0604020202020204" pitchFamily="34" charset="0"/>
            </a:endParaRPr>
          </a:p>
          <a:p>
            <a:pPr marL="514350" indent="-514350">
              <a:buFont typeface="+mj-lt"/>
              <a:buAutoNum type="arabicPeriod"/>
            </a:pPr>
            <a:r>
              <a:rPr lang="en-US" dirty="0" smtClean="0">
                <a:latin typeface="Arial" panose="020B0604020202020204" pitchFamily="34" charset="0"/>
                <a:cs typeface="Arial" panose="020B0604020202020204" pitchFamily="34" charset="0"/>
              </a:rPr>
              <a:t>We have a large body of evidence to build a universal national leave program.  </a:t>
            </a:r>
            <a:r>
              <a:rPr lang="en-US" dirty="0" smtClean="0"/>
              <a:t>We don’t need to reinvent the wheel.</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4479C10-0878-4FEC-99D7-C26EB47F0D6F}"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865341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 to talk about what constitutes a well-designed program, but first I want to talk about the current</a:t>
            </a:r>
            <a:r>
              <a:rPr lang="en-US" baseline="0" dirty="0" smtClean="0"/>
              <a:t> evidence that shows the pathway in which PFML programs has the potential to interrupt intergenerational poverty. </a:t>
            </a:r>
          </a:p>
          <a:p>
            <a:endParaRPr lang="en-US" baseline="0" dirty="0" smtClean="0"/>
          </a:p>
          <a:p>
            <a:r>
              <a:rPr lang="en-US" baseline="0" dirty="0" smtClean="0"/>
              <a:t>---</a:t>
            </a:r>
          </a:p>
          <a:p>
            <a:r>
              <a:rPr lang="en-US" baseline="0" dirty="0" smtClean="0"/>
              <a:t>points to a number of positive impacts of paid family leave programs. </a:t>
            </a:r>
          </a:p>
          <a:p>
            <a:r>
              <a:rPr lang="en-US" dirty="0" smtClean="0"/>
              <a:t>The</a:t>
            </a:r>
            <a:r>
              <a:rPr lang="en-US" baseline="0" dirty="0" smtClean="0"/>
              <a:t> next series of slides are pathways in which paid family leave works toward alleviating child poverty. </a:t>
            </a:r>
            <a:endParaRPr lang="en-US" dirty="0"/>
          </a:p>
        </p:txBody>
      </p:sp>
      <p:sp>
        <p:nvSpPr>
          <p:cNvPr id="4" name="Slide Number Placeholder 3"/>
          <p:cNvSpPr>
            <a:spLocks noGrp="1"/>
          </p:cNvSpPr>
          <p:nvPr>
            <p:ph type="sldNum" sz="quarter" idx="10"/>
          </p:nvPr>
        </p:nvSpPr>
        <p:spPr/>
        <p:txBody>
          <a:bodyPr/>
          <a:lstStyle/>
          <a:p>
            <a:fld id="{C4479C10-0878-4FEC-99D7-C26EB47F0D6F}"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347786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Rigorous</a:t>
            </a:r>
            <a:r>
              <a:rPr lang="en-US" baseline="0" dirty="0" smtClean="0"/>
              <a:t> studies have shown that PFML enhances family economic security.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Paid family leave and child poverty are connected.</a:t>
            </a:r>
          </a:p>
          <a:p>
            <a:r>
              <a:rPr lang="en-US" baseline="0" dirty="0" smtClean="0"/>
              <a:t>This and the next few graphics are drawn from rigorous quantitative studies. </a:t>
            </a:r>
            <a:endParaRPr lang="en-US" dirty="0"/>
          </a:p>
        </p:txBody>
      </p:sp>
      <p:sp>
        <p:nvSpPr>
          <p:cNvPr id="4" name="Slide Number Placeholder 3"/>
          <p:cNvSpPr>
            <a:spLocks noGrp="1"/>
          </p:cNvSpPr>
          <p:nvPr>
            <p:ph type="sldNum" sz="quarter" idx="10"/>
          </p:nvPr>
        </p:nvSpPr>
        <p:spPr/>
        <p:txBody>
          <a:bodyPr/>
          <a:lstStyle/>
          <a:p>
            <a:fld id="{C4479C10-0878-4FEC-99D7-C26EB47F0D6F}"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074544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evidence also shows that PFML improves health outcomes</a:t>
            </a:r>
          </a:p>
          <a:p>
            <a:endParaRPr lang="en-US" dirty="0" smtClean="0"/>
          </a:p>
          <a:p>
            <a:r>
              <a:rPr lang="en-US" dirty="0" smtClean="0"/>
              <a:t>---</a:t>
            </a:r>
          </a:p>
          <a:p>
            <a:r>
              <a:rPr lang="en-US" dirty="0" smtClean="0"/>
              <a:t>Another</a:t>
            </a:r>
            <a:r>
              <a:rPr lang="en-US" baseline="0" dirty="0" smtClean="0"/>
              <a:t> pathway through which </a:t>
            </a:r>
            <a:r>
              <a:rPr lang="en-US" baseline="0" dirty="0" err="1" smtClean="0"/>
              <a:t>pfl</a:t>
            </a:r>
            <a:r>
              <a:rPr lang="en-US" baseline="0" dirty="0" smtClean="0"/>
              <a:t> and child well-being are connected</a:t>
            </a:r>
            <a:endParaRPr lang="en-US" dirty="0"/>
          </a:p>
        </p:txBody>
      </p:sp>
      <p:sp>
        <p:nvSpPr>
          <p:cNvPr id="4" name="Slide Number Placeholder 3"/>
          <p:cNvSpPr>
            <a:spLocks noGrp="1"/>
          </p:cNvSpPr>
          <p:nvPr>
            <p:ph type="sldNum" sz="quarter" idx="10"/>
          </p:nvPr>
        </p:nvSpPr>
        <p:spPr/>
        <p:txBody>
          <a:bodyPr/>
          <a:lstStyle/>
          <a:p>
            <a:fld id="{C4479C10-0878-4FEC-99D7-C26EB47F0D6F}"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191058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here’s yet another</a:t>
            </a:r>
            <a:r>
              <a:rPr lang="en-US" baseline="0" dirty="0" smtClean="0"/>
              <a:t> pathway through which </a:t>
            </a:r>
            <a:r>
              <a:rPr lang="en-US" baseline="0" dirty="0" err="1" smtClean="0"/>
              <a:t>pfl</a:t>
            </a:r>
            <a:r>
              <a:rPr lang="en-US" baseline="0" dirty="0" smtClean="0"/>
              <a:t> and child well-being are connected. And I haven’t even included evidence that points to the benefits of PFML to maternal health and businesses.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4479C10-0878-4FEC-99D7-C26EB47F0D6F}"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252052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451">
              <a:defRPr/>
            </a:pPr>
            <a:r>
              <a:rPr lang="en-US" baseline="0" dirty="0" smtClean="0"/>
              <a:t>You already know this. The majority of the world has recognized the positive impacts of </a:t>
            </a:r>
            <a:r>
              <a:rPr lang="en-US" baseline="0" dirty="0" err="1" smtClean="0"/>
              <a:t>pfml</a:t>
            </a:r>
            <a:r>
              <a:rPr lang="en-US" baseline="0" dirty="0" smtClean="0"/>
              <a:t>, making the U.S. one of a handful of nations without a national paid leave program for either parent.</a:t>
            </a:r>
          </a:p>
          <a:p>
            <a:pPr defTabSz="903451">
              <a:defRPr/>
            </a:pPr>
            <a:endParaRPr lang="en-US" baseline="0" dirty="0" smtClean="0"/>
          </a:p>
          <a:p>
            <a:pPr defTabSz="903451">
              <a:defRPr/>
            </a:pPr>
            <a:r>
              <a:rPr lang="en-US" baseline="0" dirty="0" smtClean="0">
                <a:solidFill>
                  <a:srgbClr val="FF0000"/>
                </a:solidFill>
              </a:rPr>
              <a:t>One good thing about this is that we can learn from these nations. There is a broad body of evidence that shows us what design elements are crucial in order for PFML to disrupt the cycle of poverty.</a:t>
            </a:r>
          </a:p>
          <a:p>
            <a:pPr defTabSz="903451">
              <a:defRPr/>
            </a:pPr>
            <a:endParaRPr lang="en-US" baseline="0" dirty="0" smtClean="0">
              <a:solidFill>
                <a:srgbClr val="FF0000"/>
              </a:solidFill>
            </a:endParaRPr>
          </a:p>
          <a:p>
            <a:pPr defTabSz="903451">
              <a:defRPr/>
            </a:pPr>
            <a:r>
              <a:rPr lang="en-US" baseline="0" dirty="0" smtClean="0">
                <a:solidFill>
                  <a:srgbClr val="FF0000"/>
                </a:solidFill>
              </a:rPr>
              <a:t>---</a:t>
            </a:r>
          </a:p>
          <a:p>
            <a:pPr defTabSz="903451">
              <a:defRPr/>
            </a:pPr>
            <a:endParaRPr lang="en-US" baseline="0" dirty="0" smtClean="0">
              <a:solidFill>
                <a:srgbClr val="FF0000"/>
              </a:solidFill>
            </a:endParaRPr>
          </a:p>
          <a:p>
            <a:pPr defTabSz="903451">
              <a:defRPr/>
            </a:pPr>
            <a:r>
              <a:rPr lang="en-US" baseline="0" dirty="0" smtClean="0">
                <a:solidFill>
                  <a:srgbClr val="FF0000"/>
                </a:solidFill>
              </a:rPr>
              <a:t>works in leave programs and what doesn’t.</a:t>
            </a:r>
          </a:p>
          <a:p>
            <a:pPr defTabSz="903451">
              <a:defRPr/>
            </a:pPr>
            <a:endParaRPr lang="en-US" baseline="0" dirty="0" smtClean="0">
              <a:solidFill>
                <a:srgbClr val="FF0000"/>
              </a:solidFill>
            </a:endParaRPr>
          </a:p>
          <a:p>
            <a:pPr defTabSz="903451">
              <a:defRPr/>
            </a:pPr>
            <a:endParaRPr lang="en-US" baseline="0" dirty="0" smtClean="0"/>
          </a:p>
          <a:p>
            <a:pPr defTabSz="903451">
              <a:defRPr/>
            </a:pPr>
            <a:r>
              <a:rPr lang="en-US" baseline="0" dirty="0" smtClean="0"/>
              <a:t>---</a:t>
            </a:r>
          </a:p>
          <a:p>
            <a:pPr defTabSz="903451">
              <a:defRPr/>
            </a:pPr>
            <a:endParaRPr lang="en-US" baseline="0" dirty="0" smtClean="0"/>
          </a:p>
          <a:p>
            <a:pPr marL="0" marR="0" lvl="0" indent="0" algn="l" defTabSz="903451" rtl="0" eaLnBrk="1" fontAlgn="auto" latinLnBrk="0" hangingPunct="1">
              <a:lnSpc>
                <a:spcPct val="100000"/>
              </a:lnSpc>
              <a:spcBef>
                <a:spcPts val="0"/>
              </a:spcBef>
              <a:spcAft>
                <a:spcPts val="0"/>
              </a:spcAft>
              <a:buClrTx/>
              <a:buSzTx/>
              <a:buFontTx/>
              <a:buNone/>
              <a:tabLst/>
              <a:defRPr/>
            </a:pPr>
            <a:r>
              <a:rPr lang="en-US" baseline="0" dirty="0" smtClean="0">
                <a:solidFill>
                  <a:srgbClr val="FF0000"/>
                </a:solidFill>
              </a:rPr>
              <a:t>As well as the positive impact of certain policy models for allowing workers to access paid leave during times of need.</a:t>
            </a:r>
          </a:p>
          <a:p>
            <a:pPr defTabSz="903451">
              <a:defRPr/>
            </a:pPr>
            <a:endParaRPr lang="en-US" baseline="0" dirty="0" smtClean="0"/>
          </a:p>
          <a:p>
            <a:pPr defTabSz="903451">
              <a:defRPr/>
            </a:pPr>
            <a:r>
              <a:rPr lang="en-US" baseline="0" dirty="0" smtClean="0"/>
              <a:t>From this map, it is clear that the rest of the world has acknowledged the numerous positive impacts of paid family leave on family economic security, the U.S. is the only OECD nation in the world without a national paid family leave program for either parent. </a:t>
            </a:r>
          </a:p>
          <a:p>
            <a:pPr defTabSz="903451">
              <a:defRPr/>
            </a:pPr>
            <a:endParaRPr lang="en-US" baseline="0" dirty="0" smtClean="0"/>
          </a:p>
          <a:p>
            <a:pPr defTabSz="903451">
              <a:defRPr/>
            </a:pPr>
            <a:r>
              <a:rPr lang="en-US" baseline="0" dirty="0" smtClean="0"/>
              <a:t>This map perfectly illustrates just how much of an outlier the U.S. when it comes to this issue. The </a:t>
            </a:r>
            <a:r>
              <a:rPr lang="en-US" dirty="0" smtClean="0"/>
              <a:t>U.S</a:t>
            </a:r>
            <a:r>
              <a:rPr lang="en-US" dirty="0"/>
              <a:t>. joins the ranks of</a:t>
            </a:r>
            <a:r>
              <a:rPr lang="en-US" baseline="0" dirty="0"/>
              <a:t> </a:t>
            </a:r>
            <a:r>
              <a:rPr lang="en-US" baseline="0" dirty="0" smtClean="0"/>
              <a:t>Suriname, Papua </a:t>
            </a:r>
            <a:r>
              <a:rPr lang="en-US" baseline="0" dirty="0"/>
              <a:t>New </a:t>
            </a:r>
            <a:r>
              <a:rPr lang="en-US" baseline="0" dirty="0" smtClean="0"/>
              <a:t>Guinea, and 5 tiny pacific islands in offering </a:t>
            </a:r>
            <a:r>
              <a:rPr lang="en-US" baseline="0" dirty="0"/>
              <a:t>its citizens/residents 0 weeks of paid leave after the birth of a child (other countries lacking paid leave are </a:t>
            </a:r>
            <a:r>
              <a:rPr lang="en-US" baseline="0" dirty="0" smtClean="0"/>
              <a:t>small pacific islands - Marshall </a:t>
            </a:r>
            <a:r>
              <a:rPr lang="en-US" baseline="0" dirty="0"/>
              <a:t>Islands, Palau, Micronesia, </a:t>
            </a:r>
            <a:r>
              <a:rPr lang="en-US" baseline="0" dirty="0" smtClean="0"/>
              <a:t>Nauru, &amp; Tonga)</a:t>
            </a:r>
            <a:r>
              <a:rPr lang="en-US" dirty="0" smtClean="0"/>
              <a:t>.</a:t>
            </a:r>
            <a:r>
              <a:rPr lang="en-US" baseline="0" dirty="0" smtClean="0"/>
              <a:t>  </a:t>
            </a:r>
            <a:r>
              <a:rPr lang="en-US" baseline="0" dirty="0"/>
              <a:t>As you can see, the majority of Europe, where there are robust economies and low unemployment rates, offers paid leave to both spouses </a:t>
            </a:r>
            <a:r>
              <a:rPr lang="en-US" baseline="0" dirty="0" smtClean="0"/>
              <a:t>with a few exceptions (Ireland</a:t>
            </a:r>
            <a:r>
              <a:rPr lang="en-US" baseline="0" dirty="0"/>
              <a:t>, Switzerland, Albania, Cyprus, and Turkey </a:t>
            </a:r>
            <a:r>
              <a:rPr lang="en-US" baseline="0" dirty="0" smtClean="0"/>
              <a:t>offer </a:t>
            </a:r>
            <a:r>
              <a:rPr lang="en-US" baseline="0" dirty="0"/>
              <a:t>paid </a:t>
            </a:r>
            <a:r>
              <a:rPr lang="en-US" baseline="0" dirty="0" smtClean="0"/>
              <a:t>leave only </a:t>
            </a:r>
            <a:r>
              <a:rPr lang="en-US" baseline="0" dirty="0"/>
              <a:t>to mothers). </a:t>
            </a:r>
          </a:p>
          <a:p>
            <a:endParaRPr lang="en-US" baseline="0" dirty="0"/>
          </a:p>
          <a:p>
            <a:r>
              <a:rPr lang="en-US" baseline="0" dirty="0"/>
              <a:t>Retrieved from: https://www.worldpolicycenter.org/policies/is-paid-leave-available-to-mothers-and-fathers-of-infants/is-paid-leave-available-for-mothers-of-infants </a:t>
            </a:r>
            <a:endParaRPr lang="en-US" dirty="0"/>
          </a:p>
          <a:p>
            <a:pPr defTabSz="903451">
              <a:defRPr/>
            </a:pPr>
            <a:r>
              <a:rPr lang="en-US" baseline="0" dirty="0" smtClean="0"/>
              <a:t>-----</a:t>
            </a:r>
            <a:endParaRPr lang="en-US" baseline="0" dirty="0"/>
          </a:p>
          <a:p>
            <a:pPr defTabSz="903451">
              <a:defRPr/>
            </a:pPr>
            <a:r>
              <a:rPr lang="en-US" baseline="0" dirty="0"/>
              <a:t>Why are we so behind? Many theories in </a:t>
            </a:r>
            <a:r>
              <a:rPr lang="en-US" baseline="0" dirty="0" smtClean="0"/>
              <a:t>place, but I will get back to that if time permits. The point is that we are the only industrialized nation that does not offer some type of paid family leave. </a:t>
            </a:r>
          </a:p>
          <a:p>
            <a:pPr defTabSz="903451">
              <a:defRPr/>
            </a:pPr>
            <a:r>
              <a:rPr lang="en-US" baseline="0" dirty="0" smtClean="0"/>
              <a:t>---</a:t>
            </a:r>
          </a:p>
          <a:p>
            <a:pPr defTabSz="903451">
              <a:defRPr/>
            </a:pPr>
            <a:r>
              <a:rPr lang="en-US" baseline="0" dirty="0" smtClean="0"/>
              <a:t>Theory </a:t>
            </a:r>
            <a:r>
              <a:rPr lang="en-US" baseline="0" dirty="0"/>
              <a:t>1: This map is the perfect visual of American Exceptionalism. There is the pervasive sense that Americans are industrious individuals who do not need help from anyone to succeed. Additionally, unlike European nations, the U.S. does not have a strong labor rights movement. Change is happening because of the fact that women’s increased participation in the labor force is forcing more families to adapt and the environment to demand for a formal policy to allow parents to care for their children is growing because most families can’t afford to have one parent at home, not working.</a:t>
            </a:r>
          </a:p>
          <a:p>
            <a:pPr defTabSz="903451">
              <a:defRPr/>
            </a:pPr>
            <a:r>
              <a:rPr lang="en-US" baseline="0" dirty="0"/>
              <a:t>http://theweek.com/articles/445827/how-america-ended-worst-maternity-leave-laws-earth </a:t>
            </a:r>
          </a:p>
          <a:p>
            <a:pPr defTabSz="903451">
              <a:defRPr/>
            </a:pPr>
            <a:endParaRPr lang="en-US" baseline="0" dirty="0"/>
          </a:p>
          <a:p>
            <a:pPr defTabSz="903451">
              <a:defRPr/>
            </a:pPr>
            <a:r>
              <a:rPr lang="en-US" baseline="0" dirty="0"/>
              <a:t>Theory 2: One historical explanation is that after WWII, Europe suffered massive infrastructure damage and casualties and the economies of Europe both needed more women to go back to work and also increase the birthrate (“replenish the population”). In post WWII United states, soldiers came home and women who worked in factories returned home, </a:t>
            </a:r>
            <a:r>
              <a:rPr lang="en-US" baseline="0" dirty="0" err="1"/>
              <a:t>disincentivizing</a:t>
            </a:r>
            <a:r>
              <a:rPr lang="en-US" baseline="0" dirty="0"/>
              <a:t> family-friendly workplace policies because of the presence of a caretaker at home.  http://www.npr.org/sections/itsallpolitics/2015/07/15/422957640/lots-of-other-countries-mandate-paid-leave-why-not-the-us </a:t>
            </a:r>
          </a:p>
          <a:p>
            <a:pPr defTabSz="903451">
              <a:defRPr/>
            </a:pPr>
            <a:endParaRPr lang="en-US" baseline="0" dirty="0"/>
          </a:p>
          <a:p>
            <a:pPr defTabSz="903451">
              <a:defRPr/>
            </a:pPr>
            <a:r>
              <a:rPr lang="en-US" baseline="0" dirty="0"/>
              <a:t>Theory 3: Business lobby. </a:t>
            </a:r>
            <a:r>
              <a:rPr lang="en-US" baseline="0" dirty="0" err="1"/>
              <a:t>Realted</a:t>
            </a:r>
            <a:r>
              <a:rPr lang="en-US" baseline="0" dirty="0"/>
              <a:t> to the idea of American exceptionalism in that businesses should be able to figure out how to institute paid leave polices (Kurtzleben, </a:t>
            </a:r>
          </a:p>
          <a:p>
            <a:pPr defTabSz="903451">
              <a:defRPr/>
            </a:pPr>
            <a:r>
              <a:rPr lang="en-US" baseline="0" dirty="0"/>
              <a:t>2015). </a:t>
            </a:r>
          </a:p>
          <a:p>
            <a:pPr defTabSz="903451">
              <a:defRPr/>
            </a:pPr>
            <a:endParaRPr lang="en-US" baseline="0" dirty="0"/>
          </a:p>
          <a:p>
            <a:pPr defTabSz="903451">
              <a:defRPr/>
            </a:pPr>
            <a:endParaRPr lang="en-US" baseline="0" dirty="0"/>
          </a:p>
          <a:p>
            <a:pPr marL="0" lvl="1" defTabSz="903451">
              <a:defRPr/>
            </a:pPr>
            <a:r>
              <a:rPr lang="en-US" dirty="0"/>
              <a:t>The inclusion of caregiving leave was included as high priority due to AARP</a:t>
            </a:r>
            <a:r>
              <a:rPr lang="en-US" baseline="0" dirty="0"/>
              <a:t> efforts.</a:t>
            </a:r>
            <a:endParaRPr lang="en-US" dirty="0"/>
          </a:p>
          <a:p>
            <a:pPr defTabSz="903451">
              <a:defRPr/>
            </a:pPr>
            <a:r>
              <a:rPr lang="en-US" baseline="0" dirty="0"/>
              <a:t> </a:t>
            </a:r>
          </a:p>
          <a:p>
            <a:pPr defTabSz="903451">
              <a:defRPr/>
            </a:pPr>
            <a:r>
              <a:rPr lang="en-US" baseline="0" dirty="0"/>
              <a:t>We do have, however, unpaid leave protections through the Family and Medical Leave Act</a:t>
            </a:r>
          </a:p>
          <a:p>
            <a:pPr defTabSz="903451">
              <a:defRPr/>
            </a:pPr>
            <a:r>
              <a:rPr lang="en-US" baseline="0" dirty="0"/>
              <a:t>Citations: Pew Research Center. (2016).  Of 41 nations, only U.S. lacks paid parental leave. Retrieved from http://www.pewresearch.org/ft_16-09-19_parental_leave/.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1D44C51-2C04-4389-81A3-189AE6DD291B}"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835657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evidence, </a:t>
            </a:r>
            <a:r>
              <a:rPr lang="en-US" baseline="0" dirty="0" smtClean="0"/>
              <a:t>in order for PFL to work through the pathways to mitigate child poverty, a PFML program should ideally have these elements. </a:t>
            </a:r>
          </a:p>
          <a:p>
            <a:endParaRPr lang="en-US" baseline="0" dirty="0" smtClean="0"/>
          </a:p>
          <a:p>
            <a:r>
              <a:rPr lang="en-US" baseline="0" dirty="0" smtClean="0"/>
              <a:t>---</a:t>
            </a:r>
          </a:p>
          <a:p>
            <a:endParaRPr lang="en-US" baseline="0" dirty="0" smtClean="0"/>
          </a:p>
          <a:p>
            <a:r>
              <a:rPr lang="en-US" baseline="0" dirty="0" smtClean="0"/>
              <a:t>The first two, job-protection and sufficient wage replacement are important to making paid family leave programs accessible to low-income families. They need to be able to return to their jobs after they take leave, and they need to make ends meet, especially important for families that live paycheck to paycheck. </a:t>
            </a:r>
          </a:p>
          <a:p>
            <a:endParaRPr lang="en-US" baseline="0" dirty="0" smtClean="0"/>
          </a:p>
        </p:txBody>
      </p:sp>
      <p:sp>
        <p:nvSpPr>
          <p:cNvPr id="4" name="Slide Number Placeholder 3"/>
          <p:cNvSpPr>
            <a:spLocks noGrp="1"/>
          </p:cNvSpPr>
          <p:nvPr>
            <p:ph type="sldNum" sz="quarter" idx="10"/>
          </p:nvPr>
        </p:nvSpPr>
        <p:spPr/>
        <p:txBody>
          <a:bodyPr/>
          <a:lstStyle/>
          <a:p>
            <a:fld id="{C4479C10-0878-4FEC-99D7-C26EB47F0D6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082303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3ED67A-F883-7D49-9FE7-268049E4A2D2}" type="slidenum">
              <a:rPr lang="en-US" smtClean="0"/>
              <a:t>2</a:t>
            </a:fld>
            <a:endParaRPr lang="en-US"/>
          </a:p>
        </p:txBody>
      </p:sp>
    </p:spTree>
    <p:extLst>
      <p:ext uri="{BB962C8B-B14F-4D97-AF65-F5344CB8AC3E}">
        <p14:creationId xmlns:p14="http://schemas.microsoft.com/office/powerpoint/2010/main" val="2222998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smtClean="0"/>
              <a:t>Tie this back to slide 10. </a:t>
            </a:r>
          </a:p>
          <a:p>
            <a:pPr marL="0" indent="0">
              <a:buFont typeface="+mj-lt"/>
              <a:buNone/>
            </a:pPr>
            <a:r>
              <a:rPr lang="en-US" dirty="0" smtClean="0"/>
              <a:t>Here</a:t>
            </a:r>
            <a:r>
              <a:rPr lang="en-US" baseline="0" dirty="0" smtClean="0"/>
              <a:t> are a couple of policy models that can all have those essential design elements I discussed in the prior slide, but they vary in how accessible they are to low-income families. </a:t>
            </a:r>
          </a:p>
          <a:p>
            <a:pPr marL="0" indent="0">
              <a:buFont typeface="+mj-lt"/>
              <a:buNone/>
            </a:pPr>
            <a:r>
              <a:rPr lang="en-US" baseline="0" dirty="0" smtClean="0"/>
              <a:t>Variations of these models have been applied around the world as well as in the states.</a:t>
            </a:r>
            <a:endParaRPr lang="en-US" dirty="0" smtClean="0"/>
          </a:p>
          <a:p>
            <a:pPr marL="0" indent="0">
              <a:buFont typeface="+mj-lt"/>
              <a:buNone/>
            </a:pPr>
            <a:endParaRPr lang="en-US" dirty="0" smtClean="0"/>
          </a:p>
          <a:p>
            <a:pPr marL="0" indent="0">
              <a:buFont typeface="+mj-lt"/>
              <a:buNone/>
            </a:pPr>
            <a:r>
              <a:rPr lang="en-US" dirty="0" smtClean="0"/>
              <a:t>There are many models</a:t>
            </a:r>
            <a:r>
              <a:rPr lang="en-US" baseline="0" dirty="0" smtClean="0"/>
              <a:t> the U.S. can adapt to implement paid leave. </a:t>
            </a:r>
            <a:r>
              <a:rPr lang="en-US" dirty="0" smtClean="0"/>
              <a:t>This is not an exhaustive</a:t>
            </a:r>
            <a:r>
              <a:rPr lang="en-US" baseline="0" dirty="0" smtClean="0"/>
              <a:t> list of policy options nor does it go through the all strengths and weaknesses of each design in detail, but this is a brief overview.</a:t>
            </a:r>
            <a:endParaRPr lang="en-US" dirty="0" smtClean="0"/>
          </a:p>
          <a:p>
            <a:pPr marL="514350" indent="-514350">
              <a:buFont typeface="+mj-lt"/>
              <a:buAutoNum type="arabicPeriod"/>
            </a:pPr>
            <a:r>
              <a:rPr lang="en-US" dirty="0" smtClean="0"/>
              <a:t>Federal mandate – requires employers to provide</a:t>
            </a:r>
            <a:r>
              <a:rPr lang="en-US" baseline="0" dirty="0" smtClean="0"/>
              <a:t> compensation to employees who need to take medical or family leave.</a:t>
            </a:r>
            <a:endParaRPr lang="en-US" dirty="0" smtClean="0"/>
          </a:p>
          <a:p>
            <a:pPr marL="514350" indent="-514350">
              <a:buFont typeface="+mj-lt"/>
              <a:buAutoNum type="arabicPeriod"/>
            </a:pPr>
            <a:r>
              <a:rPr lang="en-US" dirty="0" smtClean="0"/>
              <a:t>Tax incentive – a policy already exists. It was a part of the tax reform bill</a:t>
            </a:r>
            <a:r>
              <a:rPr lang="en-US" baseline="0" dirty="0" smtClean="0"/>
              <a:t> that was passed. It basically allows businesses that already offer paid leave to their employees a rebate for the wages they provide to low-income workers. </a:t>
            </a:r>
            <a:endParaRPr lang="en-US" dirty="0" smtClean="0"/>
          </a:p>
          <a:p>
            <a:pPr marL="514350" indent="-514350">
              <a:buFont typeface="+mj-lt"/>
              <a:buAutoNum type="arabicPeriod"/>
            </a:pPr>
            <a:r>
              <a:rPr lang="en-US" dirty="0" smtClean="0"/>
              <a:t>Savings accounts – these would work similar to 401(k)s</a:t>
            </a:r>
            <a:r>
              <a:rPr lang="en-US" baseline="0" dirty="0" smtClean="0"/>
              <a:t> in that employees would have the option to put a portion of their paycheck into a tax exempt account. Would benefit higher income workers because they could set aside more money for this leave, also low-income workers typically underutilize these types of savings accounts.</a:t>
            </a:r>
            <a:endParaRPr lang="en-US" dirty="0" smtClean="0"/>
          </a:p>
          <a:p>
            <a:pPr marL="514350" marR="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Early withdrawal of social security retirement</a:t>
            </a:r>
            <a:r>
              <a:rPr lang="en-US" baseline="0" dirty="0" smtClean="0"/>
              <a:t> benefits – this involves a clever use of existing funds and infrastructure. This model would allow workers to take retirement benefits early for, say, 6 weeks, </a:t>
            </a:r>
            <a:endParaRPr lang="en-US" dirty="0" smtClean="0"/>
          </a:p>
          <a:p>
            <a:pPr marL="514350" marR="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National insurance program – also</a:t>
            </a:r>
            <a:r>
              <a:rPr lang="en-US" baseline="0" dirty="0" smtClean="0"/>
              <a:t> could make use of existing infrastructure to administer benefits, but this would create a new fund through payroll taxes, like ss. </a:t>
            </a:r>
            <a:endParaRPr lang="en-US" dirty="0" smtClean="0"/>
          </a:p>
          <a:p>
            <a:pPr marL="514350" indent="-514350">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C4479C10-0878-4FEC-99D7-C26EB47F0D6F}"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874819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These considerations aren’t in the compendium, but they</a:t>
            </a:r>
            <a:r>
              <a:rPr lang="en-US" baseline="0" dirty="0" smtClean="0"/>
              <a:t> are equally important to discuss because they involve designing a paid family leave program that works well for more than just parents. There are more and more people falling into what’s being termed as the sandwich generation, which involves people who are caring for young children while simultaneously caring for elderly parents. Over 47% of middle aged adults fall into this category (Pew Research Centers). </a:t>
            </a:r>
          </a:p>
          <a:p>
            <a:endParaRPr lang="en-US" baseline="0" dirty="0" smtClean="0"/>
          </a:p>
          <a:p>
            <a:r>
              <a:rPr lang="en-US" dirty="0" smtClean="0"/>
              <a:t>We also need to consider a wider definition</a:t>
            </a:r>
            <a:r>
              <a:rPr lang="en-US" baseline="0" dirty="0" smtClean="0"/>
              <a:t> of family to accommodate all types of families, like siblings, grandparents, and to include caregivers who aren’t necessarily related to the person receiving care, like a neighbor or friend.  This is very important to LGBTQ families who often talk about and care for their ‘chosen family’. We need to be inclusive in the ways in which we talk about paid family leave to allow for family types that aren’t necessarily evident on your tax return.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4479C10-0878-4FEC-99D7-C26EB47F0D6F}" type="slidenum">
              <a:rPr lang="en-US" smtClean="0"/>
              <a:t>26</a:t>
            </a:fld>
            <a:endParaRPr lang="en-US"/>
          </a:p>
        </p:txBody>
      </p:sp>
    </p:spTree>
    <p:extLst>
      <p:ext uri="{BB962C8B-B14F-4D97-AF65-F5344CB8AC3E}">
        <p14:creationId xmlns:p14="http://schemas.microsoft.com/office/powerpoint/2010/main" val="1224708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479C10-0878-4FEC-99D7-C26EB47F0D6F}"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546484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451">
              <a:defRPr/>
            </a:pPr>
            <a:r>
              <a:rPr lang="en-US" dirty="0"/>
              <a:t>There are a lot of resources out there to help people understand these programs </a:t>
            </a:r>
            <a:r>
              <a:rPr lang="en-US" dirty="0" smtClean="0"/>
              <a:t>better. </a:t>
            </a:r>
            <a:r>
              <a:rPr lang="en-US" dirty="0"/>
              <a:t>We’ve copied some links here for reference if you’d like to visit these websites after this presentation</a:t>
            </a:r>
            <a:r>
              <a:rPr lang="en-US" baseline="0" dirty="0"/>
              <a:t>.</a:t>
            </a:r>
            <a:endParaRPr lang="en-US" dirty="0"/>
          </a:p>
        </p:txBody>
      </p:sp>
      <p:sp>
        <p:nvSpPr>
          <p:cNvPr id="4" name="Slide Number Placeholder 3"/>
          <p:cNvSpPr>
            <a:spLocks noGrp="1"/>
          </p:cNvSpPr>
          <p:nvPr>
            <p:ph type="sldNum" sz="quarter" idx="10"/>
          </p:nvPr>
        </p:nvSpPr>
        <p:spPr/>
        <p:txBody>
          <a:bodyPr/>
          <a:lstStyle/>
          <a:p>
            <a:fld id="{C1D44C51-2C04-4389-81A3-189AE6DD291B}"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944315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 well-designed paid</a:t>
            </a:r>
            <a:r>
              <a:rPr lang="en-US" baseline="0" dirty="0" smtClean="0"/>
              <a:t> family leave that reaches low-income workers can mitigate generational poverty and constitutes part of a larger vision for enhancing child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That, I think, is worth the investment.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 paid leave program that considers the needs of low-income families</a:t>
            </a:r>
            <a:r>
              <a:rPr lang="en-US" baseline="0" dirty="0" smtClean="0"/>
              <a:t> with children </a:t>
            </a:r>
            <a:r>
              <a:rPr lang="en-US" dirty="0" smtClean="0"/>
              <a:t>will be able to give people the opportunity to be better family</a:t>
            </a:r>
            <a:r>
              <a:rPr lang="en-US" baseline="0" dirty="0" smtClean="0"/>
              <a:t> members</a:t>
            </a:r>
            <a:r>
              <a:rPr lang="en-US" dirty="0" smtClean="0"/>
              <a:t>, friends, and workers and give the next generation a more solid foundation</a:t>
            </a:r>
            <a:r>
              <a:rPr lang="en-US" baseline="0" dirty="0" smtClean="0"/>
              <a:t> to succeed.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When children have their parents with them at the most vulnerable times in their lives, they have a better chance of developing into healthy humans with more economic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Please </a:t>
            </a:r>
            <a:r>
              <a:rPr lang="en-US" dirty="0"/>
              <a:t>feel free to email me with questions you have that we don’t get to address today.</a:t>
            </a:r>
          </a:p>
          <a:p>
            <a:r>
              <a:rPr lang="en-US" dirty="0"/>
              <a:t> </a:t>
            </a:r>
          </a:p>
        </p:txBody>
      </p:sp>
      <p:sp>
        <p:nvSpPr>
          <p:cNvPr id="4" name="Slide Number Placeholder 3"/>
          <p:cNvSpPr>
            <a:spLocks noGrp="1"/>
          </p:cNvSpPr>
          <p:nvPr>
            <p:ph type="sldNum" sz="quarter" idx="10"/>
          </p:nvPr>
        </p:nvSpPr>
        <p:spPr/>
        <p:txBody>
          <a:bodyPr/>
          <a:lstStyle/>
          <a:p>
            <a:fld id="{C1D44C51-2C04-4389-81A3-189AE6DD291B}"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829201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3ED67A-F883-7D49-9FE7-268049E4A2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503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98797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rtl="0">
              <a:spcBef>
                <a:spcPts val="0"/>
              </a:spcBef>
              <a:spcAft>
                <a:spcPts val="0"/>
              </a:spcAft>
              <a:buSzPts val="1200"/>
              <a:buChar char="●"/>
            </a:pPr>
            <a:r>
              <a:rPr lang="en" sz="1200"/>
              <a:t>Thanks to Cara, Bruce and the staff at first focus for their incredible work on behalf of kids in poverty, Ben Ray Lujan</a:t>
            </a:r>
            <a:endParaRPr sz="1200"/>
          </a:p>
          <a:p>
            <a:pPr marL="457200" lvl="0" indent="-304800" rtl="0">
              <a:spcBef>
                <a:spcPts val="0"/>
              </a:spcBef>
              <a:spcAft>
                <a:spcPts val="0"/>
              </a:spcAft>
              <a:buSzPts val="1200"/>
              <a:buChar char="●"/>
            </a:pPr>
            <a:r>
              <a:rPr lang="en" sz="1200"/>
              <a:t>We  know a lot more about the positive difference cash makes in the lives of children in poverty</a:t>
            </a:r>
            <a:endParaRPr sz="1200"/>
          </a:p>
          <a:p>
            <a:pPr marL="457200" lvl="0" indent="-304800" rtl="0">
              <a:spcBef>
                <a:spcPts val="0"/>
              </a:spcBef>
              <a:spcAft>
                <a:spcPts val="0"/>
              </a:spcAft>
              <a:buSzPts val="1200"/>
              <a:buChar char="●"/>
            </a:pPr>
            <a:r>
              <a:rPr lang="en" sz="1200"/>
              <a:t>Natural experiments like the increase in the EITC and the windfall of indian casino profits</a:t>
            </a:r>
            <a:endParaRPr sz="1200"/>
          </a:p>
          <a:p>
            <a:pPr marL="457200" lvl="0" indent="-304800" rtl="0">
              <a:spcBef>
                <a:spcPts val="0"/>
              </a:spcBef>
              <a:spcAft>
                <a:spcPts val="0"/>
              </a:spcAft>
              <a:buSzPts val="1200"/>
              <a:buChar char="●"/>
            </a:pPr>
            <a:r>
              <a:rPr lang="en" sz="1200"/>
              <a:t>Modest amounts of cash in childhood, especially the years under 6, have big long-term impacts.</a:t>
            </a:r>
            <a:endParaRPr sz="1200"/>
          </a:p>
          <a:p>
            <a:pPr marL="914400" lvl="1" indent="-304800" rtl="0">
              <a:lnSpc>
                <a:spcPct val="115000"/>
              </a:lnSpc>
              <a:spcBef>
                <a:spcPts val="0"/>
              </a:spcBef>
              <a:spcAft>
                <a:spcPts val="0"/>
              </a:spcAft>
              <a:buSzPts val="1200"/>
              <a:buFont typeface="Average"/>
              <a:buChar char="○"/>
            </a:pPr>
            <a:r>
              <a:rPr lang="en" sz="1200">
                <a:latin typeface="Average"/>
                <a:ea typeface="Average"/>
                <a:cs typeface="Average"/>
                <a:sym typeface="Average"/>
              </a:rPr>
              <a:t>Decrease in Low birth weight</a:t>
            </a:r>
            <a:endParaRPr sz="1200">
              <a:latin typeface="Average"/>
              <a:ea typeface="Average"/>
              <a:cs typeface="Average"/>
              <a:sym typeface="Average"/>
            </a:endParaRPr>
          </a:p>
          <a:p>
            <a:pPr marL="914400" lvl="1" indent="-304800" rtl="0">
              <a:lnSpc>
                <a:spcPct val="115000"/>
              </a:lnSpc>
              <a:spcBef>
                <a:spcPts val="0"/>
              </a:spcBef>
              <a:spcAft>
                <a:spcPts val="0"/>
              </a:spcAft>
              <a:buSzPts val="1200"/>
              <a:buFont typeface="Average"/>
              <a:buChar char="○"/>
            </a:pPr>
            <a:r>
              <a:rPr lang="en" sz="1200">
                <a:latin typeface="Average"/>
                <a:ea typeface="Average"/>
                <a:cs typeface="Average"/>
                <a:sym typeface="Average"/>
              </a:rPr>
              <a:t>Increased test scores</a:t>
            </a:r>
            <a:endParaRPr sz="1200">
              <a:latin typeface="Average"/>
              <a:ea typeface="Average"/>
              <a:cs typeface="Average"/>
              <a:sym typeface="Average"/>
            </a:endParaRPr>
          </a:p>
          <a:p>
            <a:pPr marL="914400" lvl="1" indent="-304800" rtl="0">
              <a:lnSpc>
                <a:spcPct val="115000"/>
              </a:lnSpc>
              <a:spcBef>
                <a:spcPts val="0"/>
              </a:spcBef>
              <a:spcAft>
                <a:spcPts val="0"/>
              </a:spcAft>
              <a:buSzPts val="1200"/>
              <a:buFont typeface="Average"/>
              <a:buChar char="○"/>
            </a:pPr>
            <a:r>
              <a:rPr lang="en" sz="1200">
                <a:latin typeface="Average"/>
                <a:ea typeface="Average"/>
                <a:cs typeface="Average"/>
                <a:sym typeface="Average"/>
              </a:rPr>
              <a:t>Increase in high school graduation </a:t>
            </a:r>
            <a:endParaRPr sz="1200">
              <a:latin typeface="Average"/>
              <a:ea typeface="Average"/>
              <a:cs typeface="Average"/>
              <a:sym typeface="Average"/>
            </a:endParaRPr>
          </a:p>
          <a:p>
            <a:pPr marL="914400" lvl="1" indent="-304800" rtl="0">
              <a:lnSpc>
                <a:spcPct val="115000"/>
              </a:lnSpc>
              <a:spcBef>
                <a:spcPts val="0"/>
              </a:spcBef>
              <a:spcAft>
                <a:spcPts val="0"/>
              </a:spcAft>
              <a:buSzPts val="1200"/>
              <a:buFont typeface="Average"/>
              <a:buChar char="○"/>
            </a:pPr>
            <a:r>
              <a:rPr lang="en" sz="1200">
                <a:latin typeface="Average"/>
                <a:ea typeface="Average"/>
                <a:cs typeface="Average"/>
                <a:sym typeface="Average"/>
              </a:rPr>
              <a:t>Less alcohol, drugs</a:t>
            </a:r>
            <a:endParaRPr sz="1200">
              <a:latin typeface="Average"/>
              <a:ea typeface="Average"/>
              <a:cs typeface="Average"/>
              <a:sym typeface="Average"/>
            </a:endParaRPr>
          </a:p>
          <a:p>
            <a:pPr marL="914400" lvl="1" indent="-304800" rtl="0">
              <a:lnSpc>
                <a:spcPct val="115000"/>
              </a:lnSpc>
              <a:spcBef>
                <a:spcPts val="0"/>
              </a:spcBef>
              <a:spcAft>
                <a:spcPts val="0"/>
              </a:spcAft>
              <a:buSzPts val="1200"/>
              <a:buFont typeface="Average"/>
              <a:buChar char="○"/>
            </a:pPr>
            <a:r>
              <a:rPr lang="en" sz="1200">
                <a:latin typeface="Average"/>
                <a:ea typeface="Average"/>
                <a:cs typeface="Average"/>
                <a:sym typeface="Average"/>
              </a:rPr>
              <a:t>Decreases in crime</a:t>
            </a:r>
            <a:endParaRPr sz="1200">
              <a:latin typeface="Average"/>
              <a:ea typeface="Average"/>
              <a:cs typeface="Average"/>
              <a:sym typeface="Average"/>
            </a:endParaRPr>
          </a:p>
          <a:p>
            <a:pPr marL="914400" lvl="1" indent="-304800" rtl="0">
              <a:lnSpc>
                <a:spcPct val="115000"/>
              </a:lnSpc>
              <a:spcBef>
                <a:spcPts val="0"/>
              </a:spcBef>
              <a:spcAft>
                <a:spcPts val="0"/>
              </a:spcAft>
              <a:buSzPts val="1200"/>
              <a:buFont typeface="Average"/>
              <a:buChar char="○"/>
            </a:pPr>
            <a:r>
              <a:rPr lang="en" sz="1200">
                <a:latin typeface="Average"/>
                <a:ea typeface="Average"/>
                <a:cs typeface="Average"/>
                <a:sym typeface="Average"/>
              </a:rPr>
              <a:t>Increased earnings in adulthood (as much as 20% increase in annual earnings)</a:t>
            </a:r>
            <a:endParaRPr sz="1200">
              <a:latin typeface="Average"/>
              <a:ea typeface="Average"/>
              <a:cs typeface="Average"/>
              <a:sym typeface="Average"/>
            </a:endParaRPr>
          </a:p>
          <a:p>
            <a:pPr marL="457200" lvl="0" indent="-304800" rtl="0">
              <a:lnSpc>
                <a:spcPct val="115000"/>
              </a:lnSpc>
              <a:spcBef>
                <a:spcPts val="0"/>
              </a:spcBef>
              <a:spcAft>
                <a:spcPts val="0"/>
              </a:spcAft>
              <a:buSzPts val="1200"/>
              <a:buFont typeface="Average"/>
              <a:buChar char="●"/>
            </a:pPr>
            <a:r>
              <a:rPr lang="en" sz="1200">
                <a:latin typeface="Average"/>
                <a:ea typeface="Average"/>
                <a:cs typeface="Average"/>
                <a:sym typeface="Average"/>
              </a:rPr>
              <a:t>Works in two ways</a:t>
            </a:r>
            <a:endParaRPr sz="1200">
              <a:latin typeface="Average"/>
              <a:ea typeface="Average"/>
              <a:cs typeface="Average"/>
              <a:sym typeface="Average"/>
            </a:endParaRPr>
          </a:p>
          <a:p>
            <a:pPr marL="914400" lvl="1" indent="-304800" rtl="0">
              <a:lnSpc>
                <a:spcPct val="115000"/>
              </a:lnSpc>
              <a:spcBef>
                <a:spcPts val="0"/>
              </a:spcBef>
              <a:spcAft>
                <a:spcPts val="0"/>
              </a:spcAft>
              <a:buSzPts val="1200"/>
              <a:buFont typeface="Average"/>
              <a:buChar char="○"/>
            </a:pPr>
            <a:r>
              <a:rPr lang="en" sz="1200">
                <a:latin typeface="Average"/>
                <a:ea typeface="Average"/>
                <a:cs typeface="Average"/>
                <a:sym typeface="Average"/>
              </a:rPr>
              <a:t>A result of the decrease in stress in poor households, that epidemiologists have shown disrupt kids all the way down to the cellular level</a:t>
            </a:r>
            <a:endParaRPr sz="1200">
              <a:latin typeface="Average"/>
              <a:ea typeface="Average"/>
              <a:cs typeface="Average"/>
              <a:sym typeface="Average"/>
            </a:endParaRPr>
          </a:p>
          <a:p>
            <a:pPr marL="914400" lvl="1" indent="-304800" rtl="0">
              <a:lnSpc>
                <a:spcPct val="115000"/>
              </a:lnSpc>
              <a:spcBef>
                <a:spcPts val="0"/>
              </a:spcBef>
              <a:spcAft>
                <a:spcPts val="0"/>
              </a:spcAft>
              <a:buSzPts val="1200"/>
              <a:buFont typeface="Average"/>
              <a:buChar char="○"/>
            </a:pPr>
            <a:r>
              <a:rPr lang="en" sz="1200">
                <a:latin typeface="Average"/>
                <a:ea typeface="Average"/>
                <a:cs typeface="Average"/>
                <a:sym typeface="Average"/>
              </a:rPr>
              <a:t>Families buy more of things kids need to develop: toys, books, etc.</a:t>
            </a:r>
            <a:endParaRPr sz="1200">
              <a:latin typeface="Average"/>
              <a:ea typeface="Average"/>
              <a:cs typeface="Average"/>
              <a:sym typeface="Average"/>
            </a:endParaRPr>
          </a:p>
          <a:p>
            <a:pPr marL="0" lvl="0" indent="0" rtl="0">
              <a:lnSpc>
                <a:spcPct val="115000"/>
              </a:lnSpc>
              <a:spcBef>
                <a:spcPts val="1600"/>
              </a:spcBef>
              <a:spcAft>
                <a:spcPts val="1600"/>
              </a:spcAft>
              <a:buNone/>
            </a:pPr>
            <a:endParaRPr sz="1200">
              <a:solidFill>
                <a:schemeClr val="accent3"/>
              </a:solidFill>
              <a:latin typeface="Average"/>
              <a:ea typeface="Average"/>
              <a:cs typeface="Average"/>
              <a:sym typeface="Average"/>
            </a:endParaRPr>
          </a:p>
        </p:txBody>
      </p:sp>
    </p:spTree>
    <p:extLst>
      <p:ext uri="{BB962C8B-B14F-4D97-AF65-F5344CB8AC3E}">
        <p14:creationId xmlns:p14="http://schemas.microsoft.com/office/powerpoint/2010/main" val="1408546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Child Allowance: </a:t>
            </a:r>
            <a:endParaRPr/>
          </a:p>
          <a:p>
            <a:pPr marL="457200" lvl="0" indent="-298450">
              <a:spcBef>
                <a:spcPts val="0"/>
              </a:spcBef>
              <a:spcAft>
                <a:spcPts val="0"/>
              </a:spcAft>
              <a:buSzPts val="1100"/>
              <a:buChar char="●"/>
            </a:pPr>
            <a:r>
              <a:rPr lang="en"/>
              <a:t>Research into action</a:t>
            </a:r>
            <a:endParaRPr/>
          </a:p>
          <a:p>
            <a:pPr marL="457200" lvl="0" indent="-298450">
              <a:spcBef>
                <a:spcPts val="0"/>
              </a:spcBef>
              <a:spcAft>
                <a:spcPts val="0"/>
              </a:spcAft>
              <a:buSzPts val="1100"/>
              <a:buChar char="●"/>
            </a:pPr>
            <a:r>
              <a:rPr lang="en"/>
              <a:t>Available to all families but taxed back at higher levels ($75,000 family income). Regular bank transfer</a:t>
            </a:r>
            <a:endParaRPr/>
          </a:p>
          <a:p>
            <a:pPr marL="457200" lvl="0" indent="-298450" rtl="0">
              <a:spcBef>
                <a:spcPts val="0"/>
              </a:spcBef>
              <a:spcAft>
                <a:spcPts val="0"/>
              </a:spcAft>
              <a:buSzPts val="1100"/>
              <a:buChar char="●"/>
            </a:pPr>
            <a:r>
              <a:rPr lang="en"/>
              <a:t>Widely used across the industrial world</a:t>
            </a:r>
            <a:endParaRPr/>
          </a:p>
          <a:p>
            <a:pPr marL="457200" lvl="0" indent="-298450" rtl="0">
              <a:spcBef>
                <a:spcPts val="0"/>
              </a:spcBef>
              <a:spcAft>
                <a:spcPts val="0"/>
              </a:spcAft>
              <a:buSzPts val="1100"/>
              <a:buChar char="●"/>
            </a:pPr>
            <a:r>
              <a:rPr lang="en"/>
              <a:t>Featured component of UK’s and Canada’s campaigns to reduce child poverty</a:t>
            </a:r>
            <a:endParaRPr/>
          </a:p>
          <a:p>
            <a:pPr marL="914400" lvl="1" indent="-298450" rtl="0">
              <a:spcBef>
                <a:spcPts val="0"/>
              </a:spcBef>
              <a:spcAft>
                <a:spcPts val="0"/>
              </a:spcAft>
              <a:buSzPts val="1100"/>
              <a:buChar char="○"/>
            </a:pPr>
            <a:r>
              <a:rPr lang="en"/>
              <a:t>UK: $1,800 to $8,000 / year - key part of campaign to lift 800,000 kids out of poverty in 10 years. </a:t>
            </a:r>
            <a:endParaRPr/>
          </a:p>
          <a:p>
            <a:pPr marL="914400" lvl="1" indent="-298450" rtl="0">
              <a:spcBef>
                <a:spcPts val="0"/>
              </a:spcBef>
              <a:spcAft>
                <a:spcPts val="0"/>
              </a:spcAft>
              <a:buSzPts val="1100"/>
              <a:buChar char="○"/>
            </a:pPr>
            <a:r>
              <a:rPr lang="en"/>
              <a:t>Canada recently increases in child benefit to just under 5,000 $USD for kids under 6.</a:t>
            </a:r>
            <a:endParaRPr/>
          </a:p>
          <a:p>
            <a:pPr marL="457200" lvl="0" indent="-298450" rtl="0">
              <a:spcBef>
                <a:spcPts val="0"/>
              </a:spcBef>
              <a:spcAft>
                <a:spcPts val="0"/>
              </a:spcAft>
              <a:buSzPts val="1100"/>
              <a:buChar char="●"/>
            </a:pPr>
            <a:r>
              <a:rPr lang="en"/>
              <a:t>Broad ideological support.</a:t>
            </a:r>
            <a:endParaRPr/>
          </a:p>
          <a:p>
            <a:pPr marL="914400" lvl="1" indent="-298450" rtl="0">
              <a:spcBef>
                <a:spcPts val="0"/>
              </a:spcBef>
              <a:spcAft>
                <a:spcPts val="0"/>
              </a:spcAft>
              <a:buSzPts val="1100"/>
              <a:buChar char="○"/>
            </a:pPr>
            <a:r>
              <a:rPr lang="en"/>
              <a:t>Liberal poverty thinkers like Jane Waldfogel and Sandy Darrity to conservative thinkers like Sam Hammond at the Niskanen Center</a:t>
            </a:r>
            <a:endParaRPr/>
          </a:p>
          <a:p>
            <a:pPr marL="457200" lvl="0" indent="0" rtl="0">
              <a:spcBef>
                <a:spcPts val="0"/>
              </a:spcBef>
              <a:spcAft>
                <a:spcPts val="0"/>
              </a:spcAft>
              <a:buNone/>
            </a:pPr>
            <a:endParaRPr/>
          </a:p>
          <a:p>
            <a:pPr marL="0" lvl="0" indent="0">
              <a:spcBef>
                <a:spcPts val="0"/>
              </a:spcBef>
              <a:spcAft>
                <a:spcPts val="0"/>
              </a:spcAft>
              <a:buNone/>
            </a:pPr>
            <a:endParaRPr/>
          </a:p>
        </p:txBody>
      </p:sp>
    </p:spTree>
    <p:extLst>
      <p:ext uri="{BB962C8B-B14F-4D97-AF65-F5344CB8AC3E}">
        <p14:creationId xmlns:p14="http://schemas.microsoft.com/office/powerpoint/2010/main" val="2347284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rtl="0">
              <a:spcBef>
                <a:spcPts val="0"/>
              </a:spcBef>
              <a:spcAft>
                <a:spcPts val="0"/>
              </a:spcAft>
              <a:buSzPts val="1100"/>
              <a:buChar char="●"/>
            </a:pPr>
            <a:r>
              <a:rPr lang="en"/>
              <a:t>What about the child tax credit you might ask?</a:t>
            </a:r>
            <a:endParaRPr/>
          </a:p>
          <a:p>
            <a:pPr marL="457200" lvl="0" indent="-298450" rtl="0">
              <a:spcBef>
                <a:spcPts val="0"/>
              </a:spcBef>
              <a:spcAft>
                <a:spcPts val="0"/>
              </a:spcAft>
              <a:buSzPts val="1100"/>
              <a:buChar char="●"/>
            </a:pPr>
            <a:r>
              <a:rPr lang="en"/>
              <a:t>Our closest program, but does not have equal access to kids in poverty.</a:t>
            </a:r>
            <a:endParaRPr/>
          </a:p>
          <a:p>
            <a:pPr marL="457200" lvl="0" indent="-298450" rtl="0">
              <a:spcBef>
                <a:spcPts val="0"/>
              </a:spcBef>
              <a:spcAft>
                <a:spcPts val="0"/>
              </a:spcAft>
              <a:buSzPts val="1100"/>
              <a:buChar char="●"/>
            </a:pPr>
            <a:r>
              <a:rPr lang="en"/>
              <a:t>Only $1,400 of the $2,000 is refundable to those who don’t owe income tax</a:t>
            </a:r>
            <a:endParaRPr/>
          </a:p>
          <a:p>
            <a:pPr marL="457200" lvl="0" indent="-298450" rtl="0">
              <a:spcBef>
                <a:spcPts val="0"/>
              </a:spcBef>
              <a:spcAft>
                <a:spcPts val="0"/>
              </a:spcAft>
              <a:buSzPts val="1100"/>
              <a:buChar char="●"/>
            </a:pPr>
            <a:r>
              <a:rPr lang="en"/>
              <a:t>Phases in. </a:t>
            </a:r>
            <a:endParaRPr/>
          </a:p>
          <a:p>
            <a:pPr marL="914400" lvl="1" indent="-298450" rtl="0">
              <a:spcBef>
                <a:spcPts val="0"/>
              </a:spcBef>
              <a:spcAft>
                <a:spcPts val="0"/>
              </a:spcAft>
              <a:buSzPts val="1100"/>
              <a:buChar char="○"/>
            </a:pPr>
            <a:r>
              <a:rPr lang="en"/>
              <a:t>Workers need to earn $2,500 before getting any of the credit, and only get 15 cents for every dollar earned.</a:t>
            </a:r>
            <a:endParaRPr/>
          </a:p>
          <a:p>
            <a:pPr marL="914400" lvl="1" indent="-298450" rtl="0">
              <a:spcBef>
                <a:spcPts val="0"/>
              </a:spcBef>
              <a:spcAft>
                <a:spcPts val="0"/>
              </a:spcAft>
              <a:buSzPts val="1100"/>
              <a:buChar char="○"/>
            </a:pPr>
            <a:r>
              <a:rPr lang="en"/>
              <a:t>Thus a single mom with a two children needs to earn $30,000 to receive the full $2,000 per child credit.</a:t>
            </a:r>
            <a:endParaRPr/>
          </a:p>
          <a:p>
            <a:pPr marL="457200" lvl="0" indent="-298450" rtl="0">
              <a:spcBef>
                <a:spcPts val="0"/>
              </a:spcBef>
              <a:spcAft>
                <a:spcPts val="0"/>
              </a:spcAft>
              <a:buSzPts val="1100"/>
              <a:buChar char="●"/>
            </a:pPr>
            <a:r>
              <a:rPr lang="en"/>
              <a:t>Our research shows that even a modest child allowance approach would nearly double the anti-poverty impact of the current child tax credit.</a:t>
            </a:r>
            <a:endParaRPr/>
          </a:p>
          <a:p>
            <a:pPr marL="457200" lvl="0" indent="0" rtl="0">
              <a:spcBef>
                <a:spcPts val="0"/>
              </a:spcBef>
              <a:spcAft>
                <a:spcPts val="0"/>
              </a:spcAft>
              <a:buNone/>
            </a:pPr>
            <a:endParaRPr/>
          </a:p>
          <a:p>
            <a:pPr marL="457200" lvl="0" indent="-298450" rtl="0">
              <a:spcBef>
                <a:spcPts val="0"/>
              </a:spcBef>
              <a:spcAft>
                <a:spcPts val="0"/>
              </a:spcAft>
              <a:buSzPts val="1100"/>
              <a:buChar char="●"/>
            </a:pPr>
            <a:endParaRPr/>
          </a:p>
        </p:txBody>
      </p:sp>
    </p:spTree>
    <p:extLst>
      <p:ext uri="{BB962C8B-B14F-4D97-AF65-F5344CB8AC3E}">
        <p14:creationId xmlns:p14="http://schemas.microsoft.com/office/powerpoint/2010/main" val="714501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rtl="0">
              <a:spcBef>
                <a:spcPts val="0"/>
              </a:spcBef>
              <a:spcAft>
                <a:spcPts val="0"/>
              </a:spcAft>
              <a:buSzPts val="1100"/>
              <a:buChar char="●"/>
            </a:pPr>
            <a:r>
              <a:rPr lang="en"/>
              <a:t>Tax Cuts and Jobs Act did improve the child tax credit. Increase the refundable tax credit from $1,000 to $1,400, and lowered the earnings threshold from $3,000 to $2,500. </a:t>
            </a:r>
            <a:endParaRPr/>
          </a:p>
          <a:p>
            <a:pPr marL="914400" lvl="1" indent="-298450" rtl="0">
              <a:spcBef>
                <a:spcPts val="0"/>
              </a:spcBef>
              <a:spcAft>
                <a:spcPts val="0"/>
              </a:spcAft>
              <a:buSzPts val="1100"/>
              <a:buChar char="○"/>
            </a:pPr>
            <a:r>
              <a:rPr lang="en"/>
              <a:t>Delivered help to middle income and near poor working parents</a:t>
            </a:r>
            <a:endParaRPr/>
          </a:p>
          <a:p>
            <a:pPr marL="914400" lvl="1" indent="-298450" rtl="0">
              <a:spcBef>
                <a:spcPts val="0"/>
              </a:spcBef>
              <a:spcAft>
                <a:spcPts val="0"/>
              </a:spcAft>
              <a:buSzPts val="1100"/>
              <a:buChar char="○"/>
            </a:pPr>
            <a:r>
              <a:rPr lang="en"/>
              <a:t>27 million kids live in families without enough income to qualify for the full CTC</a:t>
            </a:r>
            <a:endParaRPr/>
          </a:p>
          <a:p>
            <a:pPr marL="914400" lvl="1" indent="-298450" rtl="0">
              <a:spcBef>
                <a:spcPts val="0"/>
              </a:spcBef>
              <a:spcAft>
                <a:spcPts val="0"/>
              </a:spcAft>
              <a:buSzPts val="1100"/>
              <a:buChar char="○"/>
            </a:pPr>
            <a:r>
              <a:rPr lang="en"/>
              <a:t>Eliminated access for children of immigrants</a:t>
            </a:r>
            <a:endParaRPr/>
          </a:p>
          <a:p>
            <a:pPr marL="457200" lvl="0" indent="-298450" rtl="0">
              <a:spcBef>
                <a:spcPts val="0"/>
              </a:spcBef>
              <a:spcAft>
                <a:spcPts val="0"/>
              </a:spcAft>
              <a:buSzPts val="1100"/>
              <a:buChar char="●"/>
            </a:pPr>
            <a:r>
              <a:rPr lang="en"/>
              <a:t>Earlier this month Bob Greenstein of the Center on Budget and Elaine Maag at the Tax Policy Center published a set of proposals. </a:t>
            </a:r>
            <a:endParaRPr/>
          </a:p>
          <a:p>
            <a:pPr marL="914400" lvl="1" indent="-298450" rtl="0">
              <a:spcBef>
                <a:spcPts val="0"/>
              </a:spcBef>
              <a:spcAft>
                <a:spcPts val="0"/>
              </a:spcAft>
              <a:buSzPts val="1100"/>
              <a:buChar char="○"/>
            </a:pPr>
            <a:r>
              <a:rPr lang="en"/>
              <a:t>The in between proposal would take the recently enacted increase in the CTC and make all of it refundable</a:t>
            </a:r>
            <a:endParaRPr/>
          </a:p>
          <a:p>
            <a:pPr marL="914400" lvl="1" indent="-298450" rtl="0">
              <a:spcBef>
                <a:spcPts val="0"/>
              </a:spcBef>
              <a:spcAft>
                <a:spcPts val="0"/>
              </a:spcAft>
              <a:buSzPts val="1100"/>
              <a:buChar char="○"/>
            </a:pPr>
            <a:r>
              <a:rPr lang="en"/>
              <a:t>TCJA was the first time these were decoupled</a:t>
            </a:r>
            <a:endParaRPr/>
          </a:p>
          <a:p>
            <a:pPr marL="914400" lvl="1" indent="-298450" rtl="0">
              <a:spcBef>
                <a:spcPts val="0"/>
              </a:spcBef>
              <a:spcAft>
                <a:spcPts val="0"/>
              </a:spcAft>
              <a:buSzPts val="1100"/>
              <a:buChar char="○"/>
            </a:pPr>
            <a:r>
              <a:rPr lang="en"/>
              <a:t>Would decrease the number excluded from the CTC by ⅔ and Lifts 400,000 more young kids out of poverty</a:t>
            </a:r>
            <a:endParaRPr/>
          </a:p>
          <a:p>
            <a:pPr marL="457200" lvl="0" indent="-298450" rtl="0">
              <a:spcBef>
                <a:spcPts val="0"/>
              </a:spcBef>
              <a:spcAft>
                <a:spcPts val="0"/>
              </a:spcAft>
              <a:buSzPts val="1100"/>
              <a:buChar char="●"/>
            </a:pPr>
            <a:r>
              <a:rPr lang="en"/>
              <a:t>American Family Act &amp; Child Tax Credit Improvement aCt</a:t>
            </a:r>
            <a:endParaRPr/>
          </a:p>
          <a:p>
            <a:pPr marL="914400" lvl="1" indent="-298450" rtl="0">
              <a:spcBef>
                <a:spcPts val="0"/>
              </a:spcBef>
              <a:spcAft>
                <a:spcPts val="0"/>
              </a:spcAft>
              <a:buSzPts val="1100"/>
              <a:buChar char="○"/>
            </a:pPr>
            <a:r>
              <a:rPr lang="en"/>
              <a:t>Would transfrom the child tax credit act into a child allowance</a:t>
            </a:r>
            <a:endParaRPr/>
          </a:p>
          <a:p>
            <a:pPr marL="914400" lvl="1" indent="-298450" rtl="0">
              <a:spcBef>
                <a:spcPts val="0"/>
              </a:spcBef>
              <a:spcAft>
                <a:spcPts val="0"/>
              </a:spcAft>
              <a:buSzPts val="1100"/>
              <a:buChar char="○"/>
            </a:pPr>
            <a:r>
              <a:rPr lang="en"/>
              <a:t>Fully refundable credit to available to any child including those living in families with no current work income (phases out at $75/$110k)</a:t>
            </a:r>
            <a:endParaRPr/>
          </a:p>
          <a:p>
            <a:pPr marL="914400" lvl="1" indent="-298450" rtl="0">
              <a:spcBef>
                <a:spcPts val="0"/>
              </a:spcBef>
              <a:spcAft>
                <a:spcPts val="0"/>
              </a:spcAft>
              <a:buSzPts val="1100"/>
              <a:buChar char="○"/>
            </a:pPr>
            <a:r>
              <a:rPr lang="en"/>
              <a:t>Paid monthly as an advanced credit</a:t>
            </a:r>
            <a:endParaRPr/>
          </a:p>
          <a:p>
            <a:pPr marL="914400" lvl="1" indent="-298450" rtl="0">
              <a:spcBef>
                <a:spcPts val="0"/>
              </a:spcBef>
              <a:spcAft>
                <a:spcPts val="0"/>
              </a:spcAft>
              <a:buSzPts val="1100"/>
              <a:buChar char="○"/>
            </a:pPr>
            <a:r>
              <a:rPr lang="en"/>
              <a:t>Would cut post transfer child poverty in half from 16.1% to 8.9% and nearly eliminate extreme poverty (less than $2 day in cash)</a:t>
            </a:r>
            <a:endParaRPr/>
          </a:p>
          <a:p>
            <a:pPr marL="914400" lvl="1" indent="-298450" rtl="0">
              <a:spcBef>
                <a:spcPts val="0"/>
              </a:spcBef>
              <a:spcAft>
                <a:spcPts val="0"/>
              </a:spcAft>
              <a:buSzPts val="1100"/>
              <a:buChar char="○"/>
            </a:pPr>
            <a:endParaRPr/>
          </a:p>
        </p:txBody>
      </p:sp>
    </p:spTree>
    <p:extLst>
      <p:ext uri="{BB962C8B-B14F-4D97-AF65-F5344CB8AC3E}">
        <p14:creationId xmlns:p14="http://schemas.microsoft.com/office/powerpoint/2010/main" val="3556520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607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710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0.xml"/><Relationship Id="rId2" Type="http://schemas.openxmlformats.org/officeDocument/2006/relationships/image" Target="../media/image1.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1.xml"/><Relationship Id="rId2" Type="http://schemas.openxmlformats.org/officeDocument/2006/relationships/image" Target="../media/image1.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2.xml"/><Relationship Id="rId2" Type="http://schemas.openxmlformats.org/officeDocument/2006/relationships/image" Target="../media/image1.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3.xml"/><Relationship Id="rId2" Type="http://schemas.openxmlformats.org/officeDocument/2006/relationships/image" Target="../media/image1.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4.xml"/><Relationship Id="rId2" Type="http://schemas.openxmlformats.org/officeDocument/2006/relationships/image" Target="../media/image1.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5.xml"/><Relationship Id="rId2" Type="http://schemas.openxmlformats.org/officeDocument/2006/relationships/image" Target="../media/image1.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6.xml"/><Relationship Id="rId2" Type="http://schemas.openxmlformats.org/officeDocument/2006/relationships/image" Target="../media/image1.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7.xml"/><Relationship Id="rId2" Type="http://schemas.openxmlformats.org/officeDocument/2006/relationships/image" Target="../media/image1.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8.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5BC359-1B35-9148-A0A1-326747AA2C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F98201B-7D2A-C243-A594-C5A50CB96C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3C57457-E2E2-6347-BF11-C884EF080CF5}"/>
              </a:ext>
            </a:extLst>
          </p:cNvPr>
          <p:cNvSpPr>
            <a:spLocks noGrp="1"/>
          </p:cNvSpPr>
          <p:nvPr>
            <p:ph type="dt" sz="half" idx="10"/>
          </p:nvPr>
        </p:nvSpPr>
        <p:spPr/>
        <p:txBody>
          <a:bodyPr/>
          <a:lstStyle/>
          <a:p>
            <a:fld id="{F52D8B79-BF56-2F43-8BFF-04A11D32906D}" type="datetimeFigureOut">
              <a:rPr lang="en-US" smtClean="0"/>
              <a:t>4/12/18</a:t>
            </a:fld>
            <a:endParaRPr lang="en-US"/>
          </a:p>
        </p:txBody>
      </p:sp>
      <p:sp>
        <p:nvSpPr>
          <p:cNvPr id="5" name="Footer Placeholder 4">
            <a:extLst>
              <a:ext uri="{FF2B5EF4-FFF2-40B4-BE49-F238E27FC236}">
                <a16:creationId xmlns:a16="http://schemas.microsoft.com/office/drawing/2014/main" xmlns="" id="{0EAF9621-B159-664A-8104-F0D74E4EE2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7F747C1-796E-0B49-B24D-550C8784191D}"/>
              </a:ext>
            </a:extLst>
          </p:cNvPr>
          <p:cNvSpPr>
            <a:spLocks noGrp="1"/>
          </p:cNvSpPr>
          <p:nvPr>
            <p:ph type="sldNum" sz="quarter" idx="12"/>
          </p:nvPr>
        </p:nvSpPr>
        <p:spPr/>
        <p:txBody>
          <a:bodyPr/>
          <a:lstStyle/>
          <a:p>
            <a:fld id="{38DD6902-BBB8-D74D-9C9F-95EFDBA61A24}" type="slidenum">
              <a:rPr lang="en-US" smtClean="0"/>
              <a:t>‹#›</a:t>
            </a:fld>
            <a:endParaRPr lang="en-US"/>
          </a:p>
        </p:txBody>
      </p:sp>
    </p:spTree>
    <p:extLst>
      <p:ext uri="{BB962C8B-B14F-4D97-AF65-F5344CB8AC3E}">
        <p14:creationId xmlns:p14="http://schemas.microsoft.com/office/powerpoint/2010/main" val="184690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C2E3DA-6FB8-A441-B59D-B29635E1C3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29221AD-0175-E34F-BECB-F87D87C49D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736257-6D57-2F4B-8B6F-063972B031CA}"/>
              </a:ext>
            </a:extLst>
          </p:cNvPr>
          <p:cNvSpPr>
            <a:spLocks noGrp="1"/>
          </p:cNvSpPr>
          <p:nvPr>
            <p:ph type="dt" sz="half" idx="10"/>
          </p:nvPr>
        </p:nvSpPr>
        <p:spPr/>
        <p:txBody>
          <a:bodyPr/>
          <a:lstStyle/>
          <a:p>
            <a:fld id="{F52D8B79-BF56-2F43-8BFF-04A11D32906D}" type="datetimeFigureOut">
              <a:rPr lang="en-US" smtClean="0"/>
              <a:t>4/12/18</a:t>
            </a:fld>
            <a:endParaRPr lang="en-US"/>
          </a:p>
        </p:txBody>
      </p:sp>
      <p:sp>
        <p:nvSpPr>
          <p:cNvPr id="5" name="Footer Placeholder 4">
            <a:extLst>
              <a:ext uri="{FF2B5EF4-FFF2-40B4-BE49-F238E27FC236}">
                <a16:creationId xmlns:a16="http://schemas.microsoft.com/office/drawing/2014/main" xmlns="" id="{2FED2E55-1222-8546-9389-188F3D238A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890D1DE-FB58-794A-B1F3-58E2454953F2}"/>
              </a:ext>
            </a:extLst>
          </p:cNvPr>
          <p:cNvSpPr>
            <a:spLocks noGrp="1"/>
          </p:cNvSpPr>
          <p:nvPr>
            <p:ph type="sldNum" sz="quarter" idx="12"/>
          </p:nvPr>
        </p:nvSpPr>
        <p:spPr/>
        <p:txBody>
          <a:bodyPr/>
          <a:lstStyle/>
          <a:p>
            <a:fld id="{38DD6902-BBB8-D74D-9C9F-95EFDBA61A24}" type="slidenum">
              <a:rPr lang="en-US" smtClean="0"/>
              <a:t>‹#›</a:t>
            </a:fld>
            <a:endParaRPr lang="en-US"/>
          </a:p>
        </p:txBody>
      </p:sp>
    </p:spTree>
    <p:extLst>
      <p:ext uri="{BB962C8B-B14F-4D97-AF65-F5344CB8AC3E}">
        <p14:creationId xmlns:p14="http://schemas.microsoft.com/office/powerpoint/2010/main" val="250048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Slide with 2 Pictures">
    <p:spTree>
      <p:nvGrpSpPr>
        <p:cNvPr id="1" name=""/>
        <p:cNvGrpSpPr/>
        <p:nvPr/>
      </p:nvGrpSpPr>
      <p:grpSpPr>
        <a:xfrm>
          <a:off x="0" y="0"/>
          <a:ext cx="0" cy="0"/>
          <a:chOff x="0" y="0"/>
          <a:chExt cx="0" cy="0"/>
        </a:xfrm>
      </p:grpSpPr>
      <p:sp>
        <p:nvSpPr>
          <p:cNvPr id="4" name="Rectangle 3"/>
          <p:cNvSpPr/>
          <p:nvPr/>
        </p:nvSpPr>
        <p:spPr>
          <a:xfrm>
            <a:off x="376767" y="228601"/>
            <a:ext cx="5611284" cy="4187825"/>
          </a:xfrm>
          <a:prstGeom prst="rect">
            <a:avLst/>
          </a:prstGeom>
          <a:solidFill>
            <a:srgbClr val="0082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800">
              <a:solidFill>
                <a:prstClr val="white"/>
              </a:solidFill>
            </a:endParaRPr>
          </a:p>
        </p:txBody>
      </p:sp>
      <p:pic>
        <p:nvPicPr>
          <p:cNvPr id="5" name="Picture 7" descr="NCCPlogo-blockstxt-cmyk.png"/>
          <p:cNvPicPr>
            <a:picLocks noChangeAspect="1"/>
          </p:cNvPicPr>
          <p:nvPr userDrawn="1"/>
        </p:nvPicPr>
        <p:blipFill>
          <a:blip r:embed="rId2">
            <a:extLst>
              <a:ext uri="{28A0092B-C50C-407E-A947-70E740481C1C}">
                <a14:useLocalDpi xmlns:a14="http://schemas.microsoft.com/office/drawing/2010/main" val="0"/>
              </a:ext>
            </a:extLst>
          </a:blip>
          <a:srcRect b="44775"/>
          <a:stretch>
            <a:fillRect/>
          </a:stretch>
        </p:blipFill>
        <p:spPr bwMode="auto">
          <a:xfrm>
            <a:off x="376767" y="5014914"/>
            <a:ext cx="4413251"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4093508S-5285.png"/>
          <p:cNvPicPr>
            <a:picLocks noChangeAspect="1"/>
          </p:cNvPicPr>
          <p:nvPr userDrawn="1"/>
        </p:nvPicPr>
        <p:blipFill>
          <a:blip r:embed="rId3">
            <a:extLst>
              <a:ext uri="{28A0092B-C50C-407E-A947-70E740481C1C}">
                <a14:useLocalDpi xmlns:a14="http://schemas.microsoft.com/office/drawing/2010/main" val="0"/>
              </a:ext>
            </a:extLst>
          </a:blip>
          <a:srcRect l="30405" r="6293" b="5095"/>
          <a:stretch>
            <a:fillRect/>
          </a:stretch>
        </p:blipFill>
        <p:spPr bwMode="auto">
          <a:xfrm>
            <a:off x="6182784" y="219075"/>
            <a:ext cx="274320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19661558-697.png"/>
          <p:cNvPicPr>
            <a:picLocks noChangeAspect="1"/>
          </p:cNvPicPr>
          <p:nvPr userDrawn="1"/>
        </p:nvPicPr>
        <p:blipFill>
          <a:blip r:embed="rId4">
            <a:extLst>
              <a:ext uri="{28A0092B-C50C-407E-A947-70E740481C1C}">
                <a14:useLocalDpi xmlns:a14="http://schemas.microsoft.com/office/drawing/2010/main" val="0"/>
              </a:ext>
            </a:extLst>
          </a:blip>
          <a:srcRect l="5074" t="4083" r="10106" b="14046"/>
          <a:stretch>
            <a:fillRect/>
          </a:stretch>
        </p:blipFill>
        <p:spPr bwMode="auto">
          <a:xfrm>
            <a:off x="9091084" y="219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19907921-384.png"/>
          <p:cNvPicPr>
            <a:picLocks noChangeAspect="1"/>
          </p:cNvPicPr>
          <p:nvPr userDrawn="1"/>
        </p:nvPicPr>
        <p:blipFill>
          <a:blip r:embed="rId5">
            <a:extLst>
              <a:ext uri="{28A0092B-C50C-407E-A947-70E740481C1C}">
                <a14:useLocalDpi xmlns:a14="http://schemas.microsoft.com/office/drawing/2010/main" val="0"/>
              </a:ext>
            </a:extLst>
          </a:blip>
          <a:srcRect l="15765" t="18475" r="47676" b="26819"/>
          <a:stretch>
            <a:fillRect/>
          </a:stretch>
        </p:blipFill>
        <p:spPr bwMode="auto">
          <a:xfrm>
            <a:off x="61827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6740163-647.png"/>
          <p:cNvPicPr>
            <a:picLocks noChangeAspect="1"/>
          </p:cNvPicPr>
          <p:nvPr userDrawn="1"/>
        </p:nvPicPr>
        <p:blipFill>
          <a:blip r:embed="rId6">
            <a:extLst>
              <a:ext uri="{28A0092B-C50C-407E-A947-70E740481C1C}">
                <a14:useLocalDpi xmlns:a14="http://schemas.microsoft.com/office/drawing/2010/main" val="0"/>
              </a:ext>
            </a:extLst>
          </a:blip>
          <a:srcRect l="32512" t="4440" r="16499" b="20573"/>
          <a:stretch>
            <a:fillRect/>
          </a:stretch>
        </p:blipFill>
        <p:spPr bwMode="auto">
          <a:xfrm>
            <a:off x="90910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NCCPtext-NEW.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76767" y="5795964"/>
            <a:ext cx="4413251"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92845" y="228600"/>
            <a:ext cx="5202767" cy="2039112"/>
          </a:xfrm>
        </p:spPr>
        <p:txBody>
          <a:bodyPr anchor="ctr">
            <a:normAutofit/>
          </a:bodyPr>
          <a:lstStyle>
            <a:lvl1pPr>
              <a:defRPr sz="3600">
                <a:solidFill>
                  <a:srgbClr val="FFFFFF"/>
                </a:solidFill>
              </a:defRPr>
            </a:lvl1pPr>
          </a:lstStyle>
          <a:p>
            <a:r>
              <a:rPr lang="en-US" dirty="0"/>
              <a:t>Click to edit Master title style</a:t>
            </a:r>
            <a:endParaRPr dirty="0"/>
          </a:p>
        </p:txBody>
      </p:sp>
      <p:sp>
        <p:nvSpPr>
          <p:cNvPr id="3" name="Subtitle 2"/>
          <p:cNvSpPr>
            <a:spLocks noGrp="1"/>
          </p:cNvSpPr>
          <p:nvPr>
            <p:ph type="subTitle" idx="1"/>
          </p:nvPr>
        </p:nvSpPr>
        <p:spPr>
          <a:xfrm>
            <a:off x="592845" y="2377439"/>
            <a:ext cx="5202767" cy="1885026"/>
          </a:xfrm>
        </p:spPr>
        <p:txBody>
          <a:bodyPr>
            <a:normAutofit/>
          </a:bodyPr>
          <a:lstStyle>
            <a:lvl1pPr marL="0" indent="0" algn="l">
              <a:spcBef>
                <a:spcPts val="300"/>
              </a:spcBef>
              <a:buNone/>
              <a:defRPr sz="2800" i="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Tree>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B920E99-6E0D-9743-81D8-DA1E56427F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27C10DE-4BA0-824D-A90E-1E768EFA101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BA9144B-665A-2A42-A3EE-19BD55265BC4}"/>
              </a:ext>
            </a:extLst>
          </p:cNvPr>
          <p:cNvSpPr>
            <a:spLocks noGrp="1"/>
          </p:cNvSpPr>
          <p:nvPr>
            <p:ph type="dt" sz="half" idx="10"/>
          </p:nvPr>
        </p:nvSpPr>
        <p:spPr/>
        <p:txBody>
          <a:bodyPr/>
          <a:lstStyle/>
          <a:p>
            <a:fld id="{F52D8B79-BF56-2F43-8BFF-04A11D32906D}" type="datetimeFigureOut">
              <a:rPr lang="en-US" smtClean="0"/>
              <a:t>4/12/18</a:t>
            </a:fld>
            <a:endParaRPr lang="en-US"/>
          </a:p>
        </p:txBody>
      </p:sp>
      <p:sp>
        <p:nvSpPr>
          <p:cNvPr id="5" name="Footer Placeholder 4">
            <a:extLst>
              <a:ext uri="{FF2B5EF4-FFF2-40B4-BE49-F238E27FC236}">
                <a16:creationId xmlns:a16="http://schemas.microsoft.com/office/drawing/2014/main" xmlns="" id="{A4D9EFFE-E1AD-3C4B-A0B2-730B989E9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A253B5-57AC-1D41-9132-5F7B3A72F5C2}"/>
              </a:ext>
            </a:extLst>
          </p:cNvPr>
          <p:cNvSpPr>
            <a:spLocks noGrp="1"/>
          </p:cNvSpPr>
          <p:nvPr>
            <p:ph type="sldNum" sz="quarter" idx="12"/>
          </p:nvPr>
        </p:nvSpPr>
        <p:spPr/>
        <p:txBody>
          <a:bodyPr/>
          <a:lstStyle/>
          <a:p>
            <a:fld id="{38DD6902-BBB8-D74D-9C9F-95EFDBA61A24}" type="slidenum">
              <a:rPr lang="en-US" smtClean="0"/>
              <a:t>‹#›</a:t>
            </a:fld>
            <a:endParaRPr lang="en-US"/>
          </a:p>
        </p:txBody>
      </p:sp>
    </p:spTree>
    <p:extLst>
      <p:ext uri="{BB962C8B-B14F-4D97-AF65-F5344CB8AC3E}">
        <p14:creationId xmlns:p14="http://schemas.microsoft.com/office/powerpoint/2010/main" val="281986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Slide with 2 Pictures">
    <p:spTree>
      <p:nvGrpSpPr>
        <p:cNvPr id="1" name=""/>
        <p:cNvGrpSpPr/>
        <p:nvPr/>
      </p:nvGrpSpPr>
      <p:grpSpPr>
        <a:xfrm>
          <a:off x="0" y="0"/>
          <a:ext cx="0" cy="0"/>
          <a:chOff x="0" y="0"/>
          <a:chExt cx="0" cy="0"/>
        </a:xfrm>
      </p:grpSpPr>
      <p:sp>
        <p:nvSpPr>
          <p:cNvPr id="4" name="Rectangle 3"/>
          <p:cNvSpPr/>
          <p:nvPr/>
        </p:nvSpPr>
        <p:spPr>
          <a:xfrm>
            <a:off x="376767" y="228601"/>
            <a:ext cx="5611284" cy="4187825"/>
          </a:xfrm>
          <a:prstGeom prst="rect">
            <a:avLst/>
          </a:prstGeom>
          <a:solidFill>
            <a:srgbClr val="0082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800">
              <a:solidFill>
                <a:prstClr val="white"/>
              </a:solidFill>
            </a:endParaRPr>
          </a:p>
        </p:txBody>
      </p:sp>
      <p:pic>
        <p:nvPicPr>
          <p:cNvPr id="5" name="Picture 7" descr="NCCPlogo-blockstxt-cmyk.png"/>
          <p:cNvPicPr>
            <a:picLocks noChangeAspect="1"/>
          </p:cNvPicPr>
          <p:nvPr userDrawn="1"/>
        </p:nvPicPr>
        <p:blipFill>
          <a:blip r:embed="rId2">
            <a:extLst>
              <a:ext uri="{28A0092B-C50C-407E-A947-70E740481C1C}">
                <a14:useLocalDpi xmlns:a14="http://schemas.microsoft.com/office/drawing/2010/main" val="0"/>
              </a:ext>
            </a:extLst>
          </a:blip>
          <a:srcRect b="44775"/>
          <a:stretch>
            <a:fillRect/>
          </a:stretch>
        </p:blipFill>
        <p:spPr bwMode="auto">
          <a:xfrm>
            <a:off x="376767" y="5014914"/>
            <a:ext cx="4413251"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4093508S-5285.png"/>
          <p:cNvPicPr>
            <a:picLocks noChangeAspect="1"/>
          </p:cNvPicPr>
          <p:nvPr userDrawn="1"/>
        </p:nvPicPr>
        <p:blipFill>
          <a:blip r:embed="rId3">
            <a:extLst>
              <a:ext uri="{28A0092B-C50C-407E-A947-70E740481C1C}">
                <a14:useLocalDpi xmlns:a14="http://schemas.microsoft.com/office/drawing/2010/main" val="0"/>
              </a:ext>
            </a:extLst>
          </a:blip>
          <a:srcRect l="30405" r="6293" b="5095"/>
          <a:stretch>
            <a:fillRect/>
          </a:stretch>
        </p:blipFill>
        <p:spPr bwMode="auto">
          <a:xfrm>
            <a:off x="6182784" y="219075"/>
            <a:ext cx="274320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19661558-697.png"/>
          <p:cNvPicPr>
            <a:picLocks noChangeAspect="1"/>
          </p:cNvPicPr>
          <p:nvPr userDrawn="1"/>
        </p:nvPicPr>
        <p:blipFill>
          <a:blip r:embed="rId4">
            <a:extLst>
              <a:ext uri="{28A0092B-C50C-407E-A947-70E740481C1C}">
                <a14:useLocalDpi xmlns:a14="http://schemas.microsoft.com/office/drawing/2010/main" val="0"/>
              </a:ext>
            </a:extLst>
          </a:blip>
          <a:srcRect l="5074" t="4083" r="10106" b="14046"/>
          <a:stretch>
            <a:fillRect/>
          </a:stretch>
        </p:blipFill>
        <p:spPr bwMode="auto">
          <a:xfrm>
            <a:off x="9091084" y="219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19907921-384.png"/>
          <p:cNvPicPr>
            <a:picLocks noChangeAspect="1"/>
          </p:cNvPicPr>
          <p:nvPr userDrawn="1"/>
        </p:nvPicPr>
        <p:blipFill>
          <a:blip r:embed="rId5">
            <a:extLst>
              <a:ext uri="{28A0092B-C50C-407E-A947-70E740481C1C}">
                <a14:useLocalDpi xmlns:a14="http://schemas.microsoft.com/office/drawing/2010/main" val="0"/>
              </a:ext>
            </a:extLst>
          </a:blip>
          <a:srcRect l="15765" t="18475" r="47676" b="26819"/>
          <a:stretch>
            <a:fillRect/>
          </a:stretch>
        </p:blipFill>
        <p:spPr bwMode="auto">
          <a:xfrm>
            <a:off x="61827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6740163-647.png"/>
          <p:cNvPicPr>
            <a:picLocks noChangeAspect="1"/>
          </p:cNvPicPr>
          <p:nvPr userDrawn="1"/>
        </p:nvPicPr>
        <p:blipFill>
          <a:blip r:embed="rId6">
            <a:extLst>
              <a:ext uri="{28A0092B-C50C-407E-A947-70E740481C1C}">
                <a14:useLocalDpi xmlns:a14="http://schemas.microsoft.com/office/drawing/2010/main" val="0"/>
              </a:ext>
            </a:extLst>
          </a:blip>
          <a:srcRect l="32512" t="4440" r="16499" b="20573"/>
          <a:stretch>
            <a:fillRect/>
          </a:stretch>
        </p:blipFill>
        <p:spPr bwMode="auto">
          <a:xfrm>
            <a:off x="90910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NCCPtext-NEW.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76767" y="5795964"/>
            <a:ext cx="4413251"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92845" y="228600"/>
            <a:ext cx="5202767" cy="2039112"/>
          </a:xfrm>
        </p:spPr>
        <p:txBody>
          <a:bodyPr anchor="ctr">
            <a:normAutofit/>
          </a:bodyPr>
          <a:lstStyle>
            <a:lvl1pPr>
              <a:defRPr sz="3600">
                <a:solidFill>
                  <a:srgbClr val="FFFFFF"/>
                </a:solidFill>
              </a:defRPr>
            </a:lvl1pPr>
          </a:lstStyle>
          <a:p>
            <a:r>
              <a:rPr lang="en-US" dirty="0"/>
              <a:t>Click to edit Master title style</a:t>
            </a:r>
            <a:endParaRPr dirty="0"/>
          </a:p>
        </p:txBody>
      </p:sp>
      <p:sp>
        <p:nvSpPr>
          <p:cNvPr id="3" name="Subtitle 2"/>
          <p:cNvSpPr>
            <a:spLocks noGrp="1"/>
          </p:cNvSpPr>
          <p:nvPr>
            <p:ph type="subTitle" idx="1"/>
          </p:nvPr>
        </p:nvSpPr>
        <p:spPr>
          <a:xfrm>
            <a:off x="592845" y="2377439"/>
            <a:ext cx="5202767" cy="1885026"/>
          </a:xfrm>
        </p:spPr>
        <p:txBody>
          <a:bodyPr>
            <a:normAutofit/>
          </a:bodyPr>
          <a:lstStyle>
            <a:lvl1pPr marL="0" indent="0" algn="l">
              <a:spcBef>
                <a:spcPts val="300"/>
              </a:spcBef>
              <a:buNone/>
              <a:defRPr sz="2800" i="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Tree>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Shape 10"/>
          <p:cNvGrpSpPr/>
          <p:nvPr/>
        </p:nvGrpSpPr>
        <p:grpSpPr>
          <a:xfrm>
            <a:off x="5800373" y="3807169"/>
            <a:ext cx="591452" cy="140843"/>
            <a:chOff x="4137525" y="2915950"/>
            <a:chExt cx="869100" cy="207000"/>
          </a:xfrm>
        </p:grpSpPr>
        <p:sp>
          <p:nvSpPr>
            <p:cNvPr id="11" name="Shape 11"/>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12" name="Shape 1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13" name="Shape 13"/>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grpSp>
      <p:sp>
        <p:nvSpPr>
          <p:cNvPr id="14" name="Shape 14"/>
          <p:cNvSpPr txBox="1">
            <a:spLocks noGrp="1"/>
          </p:cNvSpPr>
          <p:nvPr>
            <p:ph type="ctrTitle"/>
          </p:nvPr>
        </p:nvSpPr>
        <p:spPr>
          <a:xfrm>
            <a:off x="895011" y="1321067"/>
            <a:ext cx="10402000" cy="2306800"/>
          </a:xfrm>
          <a:prstGeom prst="rect">
            <a:avLst/>
          </a:prstGeom>
        </p:spPr>
        <p:txBody>
          <a:bodyPr spcFirstLastPara="1" wrap="square" lIns="91425" tIns="91425" rIns="91425" bIns="91425" anchor="b" anchorCtr="0"/>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5" name="Shape 15"/>
          <p:cNvSpPr txBox="1">
            <a:spLocks noGrp="1"/>
          </p:cNvSpPr>
          <p:nvPr>
            <p:ph type="subTitle" idx="1"/>
          </p:nvPr>
        </p:nvSpPr>
        <p:spPr>
          <a:xfrm>
            <a:off x="895000" y="4233168"/>
            <a:ext cx="104020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6" name="Shape 16"/>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822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Slide with 2 Pictures">
    <p:spTree>
      <p:nvGrpSpPr>
        <p:cNvPr id="1" name=""/>
        <p:cNvGrpSpPr/>
        <p:nvPr/>
      </p:nvGrpSpPr>
      <p:grpSpPr>
        <a:xfrm>
          <a:off x="0" y="0"/>
          <a:ext cx="0" cy="0"/>
          <a:chOff x="0" y="0"/>
          <a:chExt cx="0" cy="0"/>
        </a:xfrm>
      </p:grpSpPr>
      <p:sp>
        <p:nvSpPr>
          <p:cNvPr id="4" name="Rectangle 3"/>
          <p:cNvSpPr/>
          <p:nvPr/>
        </p:nvSpPr>
        <p:spPr>
          <a:xfrm>
            <a:off x="376767" y="228601"/>
            <a:ext cx="5611284" cy="4187825"/>
          </a:xfrm>
          <a:prstGeom prst="rect">
            <a:avLst/>
          </a:prstGeom>
          <a:solidFill>
            <a:srgbClr val="0082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800">
              <a:solidFill>
                <a:prstClr val="white"/>
              </a:solidFill>
            </a:endParaRPr>
          </a:p>
        </p:txBody>
      </p:sp>
      <p:pic>
        <p:nvPicPr>
          <p:cNvPr id="5" name="Picture 7" descr="NCCPlogo-blockstxt-cmyk.png"/>
          <p:cNvPicPr>
            <a:picLocks noChangeAspect="1"/>
          </p:cNvPicPr>
          <p:nvPr userDrawn="1"/>
        </p:nvPicPr>
        <p:blipFill>
          <a:blip r:embed="rId2">
            <a:extLst>
              <a:ext uri="{28A0092B-C50C-407E-A947-70E740481C1C}">
                <a14:useLocalDpi xmlns:a14="http://schemas.microsoft.com/office/drawing/2010/main" val="0"/>
              </a:ext>
            </a:extLst>
          </a:blip>
          <a:srcRect b="44775"/>
          <a:stretch>
            <a:fillRect/>
          </a:stretch>
        </p:blipFill>
        <p:spPr bwMode="auto">
          <a:xfrm>
            <a:off x="376767" y="5014914"/>
            <a:ext cx="4413251"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4093508S-5285.png"/>
          <p:cNvPicPr>
            <a:picLocks noChangeAspect="1"/>
          </p:cNvPicPr>
          <p:nvPr userDrawn="1"/>
        </p:nvPicPr>
        <p:blipFill>
          <a:blip r:embed="rId3">
            <a:extLst>
              <a:ext uri="{28A0092B-C50C-407E-A947-70E740481C1C}">
                <a14:useLocalDpi xmlns:a14="http://schemas.microsoft.com/office/drawing/2010/main" val="0"/>
              </a:ext>
            </a:extLst>
          </a:blip>
          <a:srcRect l="30405" r="6293" b="5095"/>
          <a:stretch>
            <a:fillRect/>
          </a:stretch>
        </p:blipFill>
        <p:spPr bwMode="auto">
          <a:xfrm>
            <a:off x="6182784" y="219075"/>
            <a:ext cx="274320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19661558-697.png"/>
          <p:cNvPicPr>
            <a:picLocks noChangeAspect="1"/>
          </p:cNvPicPr>
          <p:nvPr userDrawn="1"/>
        </p:nvPicPr>
        <p:blipFill>
          <a:blip r:embed="rId4">
            <a:extLst>
              <a:ext uri="{28A0092B-C50C-407E-A947-70E740481C1C}">
                <a14:useLocalDpi xmlns:a14="http://schemas.microsoft.com/office/drawing/2010/main" val="0"/>
              </a:ext>
            </a:extLst>
          </a:blip>
          <a:srcRect l="5074" t="4083" r="10106" b="14046"/>
          <a:stretch>
            <a:fillRect/>
          </a:stretch>
        </p:blipFill>
        <p:spPr bwMode="auto">
          <a:xfrm>
            <a:off x="9091084" y="219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19907921-384.png"/>
          <p:cNvPicPr>
            <a:picLocks noChangeAspect="1"/>
          </p:cNvPicPr>
          <p:nvPr userDrawn="1"/>
        </p:nvPicPr>
        <p:blipFill>
          <a:blip r:embed="rId5">
            <a:extLst>
              <a:ext uri="{28A0092B-C50C-407E-A947-70E740481C1C}">
                <a14:useLocalDpi xmlns:a14="http://schemas.microsoft.com/office/drawing/2010/main" val="0"/>
              </a:ext>
            </a:extLst>
          </a:blip>
          <a:srcRect l="15765" t="18475" r="47676" b="26819"/>
          <a:stretch>
            <a:fillRect/>
          </a:stretch>
        </p:blipFill>
        <p:spPr bwMode="auto">
          <a:xfrm>
            <a:off x="61827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6740163-647.png"/>
          <p:cNvPicPr>
            <a:picLocks noChangeAspect="1"/>
          </p:cNvPicPr>
          <p:nvPr userDrawn="1"/>
        </p:nvPicPr>
        <p:blipFill>
          <a:blip r:embed="rId6">
            <a:extLst>
              <a:ext uri="{28A0092B-C50C-407E-A947-70E740481C1C}">
                <a14:useLocalDpi xmlns:a14="http://schemas.microsoft.com/office/drawing/2010/main" val="0"/>
              </a:ext>
            </a:extLst>
          </a:blip>
          <a:srcRect l="32512" t="4440" r="16499" b="20573"/>
          <a:stretch>
            <a:fillRect/>
          </a:stretch>
        </p:blipFill>
        <p:spPr bwMode="auto">
          <a:xfrm>
            <a:off x="90910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NCCPtext-NEW.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76767" y="5795964"/>
            <a:ext cx="4413251"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92845" y="228600"/>
            <a:ext cx="5202767" cy="2039112"/>
          </a:xfrm>
        </p:spPr>
        <p:txBody>
          <a:bodyPr anchor="ctr">
            <a:normAutofit/>
          </a:bodyPr>
          <a:lstStyle>
            <a:lvl1pPr>
              <a:defRPr sz="3600">
                <a:solidFill>
                  <a:srgbClr val="FFFFFF"/>
                </a:solidFill>
              </a:defRPr>
            </a:lvl1pPr>
          </a:lstStyle>
          <a:p>
            <a:r>
              <a:rPr lang="en-US" dirty="0"/>
              <a:t>Click to edit Master title style</a:t>
            </a:r>
            <a:endParaRPr dirty="0"/>
          </a:p>
        </p:txBody>
      </p:sp>
      <p:sp>
        <p:nvSpPr>
          <p:cNvPr id="3" name="Subtitle 2"/>
          <p:cNvSpPr>
            <a:spLocks noGrp="1"/>
          </p:cNvSpPr>
          <p:nvPr>
            <p:ph type="subTitle" idx="1"/>
          </p:nvPr>
        </p:nvSpPr>
        <p:spPr>
          <a:xfrm>
            <a:off x="592845" y="2377439"/>
            <a:ext cx="5202767" cy="1885026"/>
          </a:xfrm>
        </p:spPr>
        <p:txBody>
          <a:bodyPr>
            <a:normAutofit/>
          </a:bodyPr>
          <a:lstStyle>
            <a:lvl1pPr marL="0" indent="0" algn="l">
              <a:spcBef>
                <a:spcPts val="300"/>
              </a:spcBef>
              <a:buNone/>
              <a:defRPr sz="2800" i="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Tree>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895000" y="2855000"/>
            <a:ext cx="10469600" cy="11480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9" name="Shape 19"/>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432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Shape 22"/>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3" name="Shape 23"/>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0634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itle Slide with 2 Pictures">
    <p:spTree>
      <p:nvGrpSpPr>
        <p:cNvPr id="1" name=""/>
        <p:cNvGrpSpPr/>
        <p:nvPr/>
      </p:nvGrpSpPr>
      <p:grpSpPr>
        <a:xfrm>
          <a:off x="0" y="0"/>
          <a:ext cx="0" cy="0"/>
          <a:chOff x="0" y="0"/>
          <a:chExt cx="0" cy="0"/>
        </a:xfrm>
      </p:grpSpPr>
      <p:sp>
        <p:nvSpPr>
          <p:cNvPr id="4" name="Rectangle 3"/>
          <p:cNvSpPr/>
          <p:nvPr/>
        </p:nvSpPr>
        <p:spPr>
          <a:xfrm>
            <a:off x="376767" y="228601"/>
            <a:ext cx="5611284" cy="4187825"/>
          </a:xfrm>
          <a:prstGeom prst="rect">
            <a:avLst/>
          </a:prstGeom>
          <a:solidFill>
            <a:srgbClr val="0082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800">
              <a:solidFill>
                <a:prstClr val="white"/>
              </a:solidFill>
            </a:endParaRPr>
          </a:p>
        </p:txBody>
      </p:sp>
      <p:pic>
        <p:nvPicPr>
          <p:cNvPr id="5" name="Picture 7" descr="NCCPlogo-blockstxt-cmyk.png"/>
          <p:cNvPicPr>
            <a:picLocks noChangeAspect="1"/>
          </p:cNvPicPr>
          <p:nvPr userDrawn="1"/>
        </p:nvPicPr>
        <p:blipFill>
          <a:blip r:embed="rId2">
            <a:extLst>
              <a:ext uri="{28A0092B-C50C-407E-A947-70E740481C1C}">
                <a14:useLocalDpi xmlns:a14="http://schemas.microsoft.com/office/drawing/2010/main" val="0"/>
              </a:ext>
            </a:extLst>
          </a:blip>
          <a:srcRect b="44775"/>
          <a:stretch>
            <a:fillRect/>
          </a:stretch>
        </p:blipFill>
        <p:spPr bwMode="auto">
          <a:xfrm>
            <a:off x="376767" y="5014914"/>
            <a:ext cx="4413251"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4093508S-5285.png"/>
          <p:cNvPicPr>
            <a:picLocks noChangeAspect="1"/>
          </p:cNvPicPr>
          <p:nvPr userDrawn="1"/>
        </p:nvPicPr>
        <p:blipFill>
          <a:blip r:embed="rId3">
            <a:extLst>
              <a:ext uri="{28A0092B-C50C-407E-A947-70E740481C1C}">
                <a14:useLocalDpi xmlns:a14="http://schemas.microsoft.com/office/drawing/2010/main" val="0"/>
              </a:ext>
            </a:extLst>
          </a:blip>
          <a:srcRect l="30405" r="6293" b="5095"/>
          <a:stretch>
            <a:fillRect/>
          </a:stretch>
        </p:blipFill>
        <p:spPr bwMode="auto">
          <a:xfrm>
            <a:off x="6182784" y="219075"/>
            <a:ext cx="274320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19661558-697.png"/>
          <p:cNvPicPr>
            <a:picLocks noChangeAspect="1"/>
          </p:cNvPicPr>
          <p:nvPr userDrawn="1"/>
        </p:nvPicPr>
        <p:blipFill>
          <a:blip r:embed="rId4">
            <a:extLst>
              <a:ext uri="{28A0092B-C50C-407E-A947-70E740481C1C}">
                <a14:useLocalDpi xmlns:a14="http://schemas.microsoft.com/office/drawing/2010/main" val="0"/>
              </a:ext>
            </a:extLst>
          </a:blip>
          <a:srcRect l="5074" t="4083" r="10106" b="14046"/>
          <a:stretch>
            <a:fillRect/>
          </a:stretch>
        </p:blipFill>
        <p:spPr bwMode="auto">
          <a:xfrm>
            <a:off x="9091084" y="219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19907921-384.png"/>
          <p:cNvPicPr>
            <a:picLocks noChangeAspect="1"/>
          </p:cNvPicPr>
          <p:nvPr userDrawn="1"/>
        </p:nvPicPr>
        <p:blipFill>
          <a:blip r:embed="rId5">
            <a:extLst>
              <a:ext uri="{28A0092B-C50C-407E-A947-70E740481C1C}">
                <a14:useLocalDpi xmlns:a14="http://schemas.microsoft.com/office/drawing/2010/main" val="0"/>
              </a:ext>
            </a:extLst>
          </a:blip>
          <a:srcRect l="15765" t="18475" r="47676" b="26819"/>
          <a:stretch>
            <a:fillRect/>
          </a:stretch>
        </p:blipFill>
        <p:spPr bwMode="auto">
          <a:xfrm>
            <a:off x="61827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6740163-647.png"/>
          <p:cNvPicPr>
            <a:picLocks noChangeAspect="1"/>
          </p:cNvPicPr>
          <p:nvPr userDrawn="1"/>
        </p:nvPicPr>
        <p:blipFill>
          <a:blip r:embed="rId6">
            <a:extLst>
              <a:ext uri="{28A0092B-C50C-407E-A947-70E740481C1C}">
                <a14:useLocalDpi xmlns:a14="http://schemas.microsoft.com/office/drawing/2010/main" val="0"/>
              </a:ext>
            </a:extLst>
          </a:blip>
          <a:srcRect l="32512" t="4440" r="16499" b="20573"/>
          <a:stretch>
            <a:fillRect/>
          </a:stretch>
        </p:blipFill>
        <p:spPr bwMode="auto">
          <a:xfrm>
            <a:off x="90910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NCCPtext-NEW.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76767" y="5795964"/>
            <a:ext cx="4413251"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92845" y="228600"/>
            <a:ext cx="5202767" cy="2039112"/>
          </a:xfrm>
        </p:spPr>
        <p:txBody>
          <a:bodyPr anchor="ctr">
            <a:normAutofit/>
          </a:bodyPr>
          <a:lstStyle>
            <a:lvl1pPr>
              <a:defRPr sz="3600">
                <a:solidFill>
                  <a:srgbClr val="FFFFFF"/>
                </a:solidFill>
              </a:defRPr>
            </a:lvl1pPr>
          </a:lstStyle>
          <a:p>
            <a:r>
              <a:rPr lang="en-US" dirty="0"/>
              <a:t>Click to edit Master title style</a:t>
            </a:r>
            <a:endParaRPr dirty="0"/>
          </a:p>
        </p:txBody>
      </p:sp>
      <p:sp>
        <p:nvSpPr>
          <p:cNvPr id="3" name="Subtitle 2"/>
          <p:cNvSpPr>
            <a:spLocks noGrp="1"/>
          </p:cNvSpPr>
          <p:nvPr>
            <p:ph type="subTitle" idx="1"/>
          </p:nvPr>
        </p:nvSpPr>
        <p:spPr>
          <a:xfrm>
            <a:off x="592845" y="2377439"/>
            <a:ext cx="5202767" cy="1885026"/>
          </a:xfrm>
        </p:spPr>
        <p:txBody>
          <a:bodyPr>
            <a:normAutofit/>
          </a:bodyPr>
          <a:lstStyle>
            <a:lvl1pPr marL="0" indent="0" algn="l">
              <a:spcBef>
                <a:spcPts val="300"/>
              </a:spcBef>
              <a:buNone/>
              <a:defRPr sz="2800" i="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Tree>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Shape 26"/>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7" name="Shape 27"/>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8" name="Shape 28"/>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6380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Title Slide with 2 Pictures">
    <p:spTree>
      <p:nvGrpSpPr>
        <p:cNvPr id="1" name=""/>
        <p:cNvGrpSpPr/>
        <p:nvPr/>
      </p:nvGrpSpPr>
      <p:grpSpPr>
        <a:xfrm>
          <a:off x="0" y="0"/>
          <a:ext cx="0" cy="0"/>
          <a:chOff x="0" y="0"/>
          <a:chExt cx="0" cy="0"/>
        </a:xfrm>
      </p:grpSpPr>
      <p:sp>
        <p:nvSpPr>
          <p:cNvPr id="4" name="Rectangle 3"/>
          <p:cNvSpPr/>
          <p:nvPr/>
        </p:nvSpPr>
        <p:spPr>
          <a:xfrm>
            <a:off x="376767" y="228601"/>
            <a:ext cx="5611284" cy="4187825"/>
          </a:xfrm>
          <a:prstGeom prst="rect">
            <a:avLst/>
          </a:prstGeom>
          <a:solidFill>
            <a:srgbClr val="0082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800">
              <a:solidFill>
                <a:prstClr val="white"/>
              </a:solidFill>
            </a:endParaRPr>
          </a:p>
        </p:txBody>
      </p:sp>
      <p:pic>
        <p:nvPicPr>
          <p:cNvPr id="5" name="Picture 7" descr="NCCPlogo-blockstxt-cmyk.png"/>
          <p:cNvPicPr>
            <a:picLocks noChangeAspect="1"/>
          </p:cNvPicPr>
          <p:nvPr userDrawn="1"/>
        </p:nvPicPr>
        <p:blipFill>
          <a:blip r:embed="rId2">
            <a:extLst>
              <a:ext uri="{28A0092B-C50C-407E-A947-70E740481C1C}">
                <a14:useLocalDpi xmlns:a14="http://schemas.microsoft.com/office/drawing/2010/main" val="0"/>
              </a:ext>
            </a:extLst>
          </a:blip>
          <a:srcRect b="44775"/>
          <a:stretch>
            <a:fillRect/>
          </a:stretch>
        </p:blipFill>
        <p:spPr bwMode="auto">
          <a:xfrm>
            <a:off x="376767" y="5014914"/>
            <a:ext cx="4413251"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4093508S-5285.png"/>
          <p:cNvPicPr>
            <a:picLocks noChangeAspect="1"/>
          </p:cNvPicPr>
          <p:nvPr userDrawn="1"/>
        </p:nvPicPr>
        <p:blipFill>
          <a:blip r:embed="rId3">
            <a:extLst>
              <a:ext uri="{28A0092B-C50C-407E-A947-70E740481C1C}">
                <a14:useLocalDpi xmlns:a14="http://schemas.microsoft.com/office/drawing/2010/main" val="0"/>
              </a:ext>
            </a:extLst>
          </a:blip>
          <a:srcRect l="30405" r="6293" b="5095"/>
          <a:stretch>
            <a:fillRect/>
          </a:stretch>
        </p:blipFill>
        <p:spPr bwMode="auto">
          <a:xfrm>
            <a:off x="6182784" y="219075"/>
            <a:ext cx="274320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19661558-697.png"/>
          <p:cNvPicPr>
            <a:picLocks noChangeAspect="1"/>
          </p:cNvPicPr>
          <p:nvPr userDrawn="1"/>
        </p:nvPicPr>
        <p:blipFill>
          <a:blip r:embed="rId4">
            <a:extLst>
              <a:ext uri="{28A0092B-C50C-407E-A947-70E740481C1C}">
                <a14:useLocalDpi xmlns:a14="http://schemas.microsoft.com/office/drawing/2010/main" val="0"/>
              </a:ext>
            </a:extLst>
          </a:blip>
          <a:srcRect l="5074" t="4083" r="10106" b="14046"/>
          <a:stretch>
            <a:fillRect/>
          </a:stretch>
        </p:blipFill>
        <p:spPr bwMode="auto">
          <a:xfrm>
            <a:off x="9091084" y="219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19907921-384.png"/>
          <p:cNvPicPr>
            <a:picLocks noChangeAspect="1"/>
          </p:cNvPicPr>
          <p:nvPr userDrawn="1"/>
        </p:nvPicPr>
        <p:blipFill>
          <a:blip r:embed="rId5">
            <a:extLst>
              <a:ext uri="{28A0092B-C50C-407E-A947-70E740481C1C}">
                <a14:useLocalDpi xmlns:a14="http://schemas.microsoft.com/office/drawing/2010/main" val="0"/>
              </a:ext>
            </a:extLst>
          </a:blip>
          <a:srcRect l="15765" t="18475" r="47676" b="26819"/>
          <a:stretch>
            <a:fillRect/>
          </a:stretch>
        </p:blipFill>
        <p:spPr bwMode="auto">
          <a:xfrm>
            <a:off x="61827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6740163-647.png"/>
          <p:cNvPicPr>
            <a:picLocks noChangeAspect="1"/>
          </p:cNvPicPr>
          <p:nvPr userDrawn="1"/>
        </p:nvPicPr>
        <p:blipFill>
          <a:blip r:embed="rId6">
            <a:extLst>
              <a:ext uri="{28A0092B-C50C-407E-A947-70E740481C1C}">
                <a14:useLocalDpi xmlns:a14="http://schemas.microsoft.com/office/drawing/2010/main" val="0"/>
              </a:ext>
            </a:extLst>
          </a:blip>
          <a:srcRect l="32512" t="4440" r="16499" b="20573"/>
          <a:stretch>
            <a:fillRect/>
          </a:stretch>
        </p:blipFill>
        <p:spPr bwMode="auto">
          <a:xfrm>
            <a:off x="90910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NCCPtext-NEW.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76767" y="5795964"/>
            <a:ext cx="4413251"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92845" y="228600"/>
            <a:ext cx="5202767" cy="2039112"/>
          </a:xfrm>
        </p:spPr>
        <p:txBody>
          <a:bodyPr anchor="ctr">
            <a:normAutofit/>
          </a:bodyPr>
          <a:lstStyle>
            <a:lvl1pPr>
              <a:defRPr sz="3600">
                <a:solidFill>
                  <a:srgbClr val="FFFFFF"/>
                </a:solidFill>
              </a:defRPr>
            </a:lvl1pPr>
          </a:lstStyle>
          <a:p>
            <a:r>
              <a:rPr lang="en-US" dirty="0"/>
              <a:t>Click to edit Master title style</a:t>
            </a:r>
            <a:endParaRPr dirty="0"/>
          </a:p>
        </p:txBody>
      </p:sp>
      <p:sp>
        <p:nvSpPr>
          <p:cNvPr id="3" name="Subtitle 2"/>
          <p:cNvSpPr>
            <a:spLocks noGrp="1"/>
          </p:cNvSpPr>
          <p:nvPr>
            <p:ph type="subTitle" idx="1"/>
          </p:nvPr>
        </p:nvSpPr>
        <p:spPr>
          <a:xfrm>
            <a:off x="592845" y="2377439"/>
            <a:ext cx="5202767" cy="1885026"/>
          </a:xfrm>
        </p:spPr>
        <p:txBody>
          <a:bodyPr>
            <a:normAutofit/>
          </a:bodyPr>
          <a:lstStyle>
            <a:lvl1pPr marL="0" indent="0" algn="l">
              <a:spcBef>
                <a:spcPts val="300"/>
              </a:spcBef>
              <a:buNone/>
              <a:defRPr sz="2800" i="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Tree>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Shape 31"/>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6135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Slide with 2 Pictures">
    <p:spTree>
      <p:nvGrpSpPr>
        <p:cNvPr id="1" name=""/>
        <p:cNvGrpSpPr/>
        <p:nvPr/>
      </p:nvGrpSpPr>
      <p:grpSpPr>
        <a:xfrm>
          <a:off x="0" y="0"/>
          <a:ext cx="0" cy="0"/>
          <a:chOff x="0" y="0"/>
          <a:chExt cx="0" cy="0"/>
        </a:xfrm>
      </p:grpSpPr>
      <p:sp>
        <p:nvSpPr>
          <p:cNvPr id="4" name="Rectangle 3"/>
          <p:cNvSpPr/>
          <p:nvPr/>
        </p:nvSpPr>
        <p:spPr>
          <a:xfrm>
            <a:off x="376767" y="228601"/>
            <a:ext cx="5611284" cy="4187825"/>
          </a:xfrm>
          <a:prstGeom prst="rect">
            <a:avLst/>
          </a:prstGeom>
          <a:solidFill>
            <a:srgbClr val="0082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800">
              <a:solidFill>
                <a:prstClr val="white"/>
              </a:solidFill>
            </a:endParaRPr>
          </a:p>
        </p:txBody>
      </p:sp>
      <p:pic>
        <p:nvPicPr>
          <p:cNvPr id="5" name="Picture 7" descr="NCCPlogo-blockstxt-cmyk.png"/>
          <p:cNvPicPr>
            <a:picLocks noChangeAspect="1"/>
          </p:cNvPicPr>
          <p:nvPr userDrawn="1"/>
        </p:nvPicPr>
        <p:blipFill>
          <a:blip r:embed="rId2">
            <a:extLst>
              <a:ext uri="{28A0092B-C50C-407E-A947-70E740481C1C}">
                <a14:useLocalDpi xmlns:a14="http://schemas.microsoft.com/office/drawing/2010/main" val="0"/>
              </a:ext>
            </a:extLst>
          </a:blip>
          <a:srcRect b="44775"/>
          <a:stretch>
            <a:fillRect/>
          </a:stretch>
        </p:blipFill>
        <p:spPr bwMode="auto">
          <a:xfrm>
            <a:off x="376767" y="5014914"/>
            <a:ext cx="4413251"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4093508S-5285.png"/>
          <p:cNvPicPr>
            <a:picLocks noChangeAspect="1"/>
          </p:cNvPicPr>
          <p:nvPr userDrawn="1"/>
        </p:nvPicPr>
        <p:blipFill>
          <a:blip r:embed="rId3">
            <a:extLst>
              <a:ext uri="{28A0092B-C50C-407E-A947-70E740481C1C}">
                <a14:useLocalDpi xmlns:a14="http://schemas.microsoft.com/office/drawing/2010/main" val="0"/>
              </a:ext>
            </a:extLst>
          </a:blip>
          <a:srcRect l="30405" r="6293" b="5095"/>
          <a:stretch>
            <a:fillRect/>
          </a:stretch>
        </p:blipFill>
        <p:spPr bwMode="auto">
          <a:xfrm>
            <a:off x="6182784" y="219075"/>
            <a:ext cx="274320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19661558-697.png"/>
          <p:cNvPicPr>
            <a:picLocks noChangeAspect="1"/>
          </p:cNvPicPr>
          <p:nvPr userDrawn="1"/>
        </p:nvPicPr>
        <p:blipFill>
          <a:blip r:embed="rId4">
            <a:extLst>
              <a:ext uri="{28A0092B-C50C-407E-A947-70E740481C1C}">
                <a14:useLocalDpi xmlns:a14="http://schemas.microsoft.com/office/drawing/2010/main" val="0"/>
              </a:ext>
            </a:extLst>
          </a:blip>
          <a:srcRect l="5074" t="4083" r="10106" b="14046"/>
          <a:stretch>
            <a:fillRect/>
          </a:stretch>
        </p:blipFill>
        <p:spPr bwMode="auto">
          <a:xfrm>
            <a:off x="9091084" y="219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19907921-384.png"/>
          <p:cNvPicPr>
            <a:picLocks noChangeAspect="1"/>
          </p:cNvPicPr>
          <p:nvPr userDrawn="1"/>
        </p:nvPicPr>
        <p:blipFill>
          <a:blip r:embed="rId5">
            <a:extLst>
              <a:ext uri="{28A0092B-C50C-407E-A947-70E740481C1C}">
                <a14:useLocalDpi xmlns:a14="http://schemas.microsoft.com/office/drawing/2010/main" val="0"/>
              </a:ext>
            </a:extLst>
          </a:blip>
          <a:srcRect l="15765" t="18475" r="47676" b="26819"/>
          <a:stretch>
            <a:fillRect/>
          </a:stretch>
        </p:blipFill>
        <p:spPr bwMode="auto">
          <a:xfrm>
            <a:off x="61827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6740163-647.png"/>
          <p:cNvPicPr>
            <a:picLocks noChangeAspect="1"/>
          </p:cNvPicPr>
          <p:nvPr userDrawn="1"/>
        </p:nvPicPr>
        <p:blipFill>
          <a:blip r:embed="rId6">
            <a:extLst>
              <a:ext uri="{28A0092B-C50C-407E-A947-70E740481C1C}">
                <a14:useLocalDpi xmlns:a14="http://schemas.microsoft.com/office/drawing/2010/main" val="0"/>
              </a:ext>
            </a:extLst>
          </a:blip>
          <a:srcRect l="32512" t="4440" r="16499" b="20573"/>
          <a:stretch>
            <a:fillRect/>
          </a:stretch>
        </p:blipFill>
        <p:spPr bwMode="auto">
          <a:xfrm>
            <a:off x="90910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NCCPtext-NEW.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76767" y="5795964"/>
            <a:ext cx="4413251"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92845" y="228600"/>
            <a:ext cx="5202767" cy="2039112"/>
          </a:xfrm>
        </p:spPr>
        <p:txBody>
          <a:bodyPr anchor="ctr">
            <a:normAutofit/>
          </a:bodyPr>
          <a:lstStyle>
            <a:lvl1pPr>
              <a:defRPr sz="3600">
                <a:solidFill>
                  <a:srgbClr val="FFFFFF"/>
                </a:solidFill>
              </a:defRPr>
            </a:lvl1pPr>
          </a:lstStyle>
          <a:p>
            <a:r>
              <a:rPr lang="en-US" dirty="0"/>
              <a:t>Click to edit Master title style</a:t>
            </a:r>
            <a:endParaRPr dirty="0"/>
          </a:p>
        </p:txBody>
      </p:sp>
      <p:sp>
        <p:nvSpPr>
          <p:cNvPr id="3" name="Subtitle 2"/>
          <p:cNvSpPr>
            <a:spLocks noGrp="1"/>
          </p:cNvSpPr>
          <p:nvPr>
            <p:ph type="subTitle" idx="1"/>
          </p:nvPr>
        </p:nvSpPr>
        <p:spPr>
          <a:xfrm>
            <a:off x="592845" y="2377439"/>
            <a:ext cx="5202767" cy="1885026"/>
          </a:xfrm>
        </p:spPr>
        <p:txBody>
          <a:bodyPr>
            <a:normAutofit/>
          </a:bodyPr>
          <a:lstStyle>
            <a:lvl1pPr marL="0" indent="0" algn="l">
              <a:spcBef>
                <a:spcPts val="300"/>
              </a:spcBef>
              <a:buNone/>
              <a:defRPr sz="2800" i="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Tree>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4" name="Shape 34"/>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5" name="Shape 35"/>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093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Title Slide with 2 Pictures">
    <p:spTree>
      <p:nvGrpSpPr>
        <p:cNvPr id="1" name=""/>
        <p:cNvGrpSpPr/>
        <p:nvPr/>
      </p:nvGrpSpPr>
      <p:grpSpPr>
        <a:xfrm>
          <a:off x="0" y="0"/>
          <a:ext cx="0" cy="0"/>
          <a:chOff x="0" y="0"/>
          <a:chExt cx="0" cy="0"/>
        </a:xfrm>
      </p:grpSpPr>
      <p:sp>
        <p:nvSpPr>
          <p:cNvPr id="4" name="Rectangle 3"/>
          <p:cNvSpPr/>
          <p:nvPr/>
        </p:nvSpPr>
        <p:spPr>
          <a:xfrm>
            <a:off x="376767" y="228601"/>
            <a:ext cx="5611284" cy="4187825"/>
          </a:xfrm>
          <a:prstGeom prst="rect">
            <a:avLst/>
          </a:prstGeom>
          <a:solidFill>
            <a:srgbClr val="0082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800">
              <a:solidFill>
                <a:prstClr val="white"/>
              </a:solidFill>
            </a:endParaRPr>
          </a:p>
        </p:txBody>
      </p:sp>
      <p:pic>
        <p:nvPicPr>
          <p:cNvPr id="5" name="Picture 7" descr="NCCPlogo-blockstxt-cmyk.png"/>
          <p:cNvPicPr>
            <a:picLocks noChangeAspect="1"/>
          </p:cNvPicPr>
          <p:nvPr userDrawn="1"/>
        </p:nvPicPr>
        <p:blipFill>
          <a:blip r:embed="rId2">
            <a:extLst>
              <a:ext uri="{28A0092B-C50C-407E-A947-70E740481C1C}">
                <a14:useLocalDpi xmlns:a14="http://schemas.microsoft.com/office/drawing/2010/main" val="0"/>
              </a:ext>
            </a:extLst>
          </a:blip>
          <a:srcRect b="44775"/>
          <a:stretch>
            <a:fillRect/>
          </a:stretch>
        </p:blipFill>
        <p:spPr bwMode="auto">
          <a:xfrm>
            <a:off x="376767" y="5014914"/>
            <a:ext cx="4413251"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4093508S-5285.png"/>
          <p:cNvPicPr>
            <a:picLocks noChangeAspect="1"/>
          </p:cNvPicPr>
          <p:nvPr userDrawn="1"/>
        </p:nvPicPr>
        <p:blipFill>
          <a:blip r:embed="rId3">
            <a:extLst>
              <a:ext uri="{28A0092B-C50C-407E-A947-70E740481C1C}">
                <a14:useLocalDpi xmlns:a14="http://schemas.microsoft.com/office/drawing/2010/main" val="0"/>
              </a:ext>
            </a:extLst>
          </a:blip>
          <a:srcRect l="30405" r="6293" b="5095"/>
          <a:stretch>
            <a:fillRect/>
          </a:stretch>
        </p:blipFill>
        <p:spPr bwMode="auto">
          <a:xfrm>
            <a:off x="6182784" y="219075"/>
            <a:ext cx="274320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19661558-697.png"/>
          <p:cNvPicPr>
            <a:picLocks noChangeAspect="1"/>
          </p:cNvPicPr>
          <p:nvPr userDrawn="1"/>
        </p:nvPicPr>
        <p:blipFill>
          <a:blip r:embed="rId4">
            <a:extLst>
              <a:ext uri="{28A0092B-C50C-407E-A947-70E740481C1C}">
                <a14:useLocalDpi xmlns:a14="http://schemas.microsoft.com/office/drawing/2010/main" val="0"/>
              </a:ext>
            </a:extLst>
          </a:blip>
          <a:srcRect l="5074" t="4083" r="10106" b="14046"/>
          <a:stretch>
            <a:fillRect/>
          </a:stretch>
        </p:blipFill>
        <p:spPr bwMode="auto">
          <a:xfrm>
            <a:off x="9091084" y="219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19907921-384.png"/>
          <p:cNvPicPr>
            <a:picLocks noChangeAspect="1"/>
          </p:cNvPicPr>
          <p:nvPr userDrawn="1"/>
        </p:nvPicPr>
        <p:blipFill>
          <a:blip r:embed="rId5">
            <a:extLst>
              <a:ext uri="{28A0092B-C50C-407E-A947-70E740481C1C}">
                <a14:useLocalDpi xmlns:a14="http://schemas.microsoft.com/office/drawing/2010/main" val="0"/>
              </a:ext>
            </a:extLst>
          </a:blip>
          <a:srcRect l="15765" t="18475" r="47676" b="26819"/>
          <a:stretch>
            <a:fillRect/>
          </a:stretch>
        </p:blipFill>
        <p:spPr bwMode="auto">
          <a:xfrm>
            <a:off x="61827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6740163-647.png"/>
          <p:cNvPicPr>
            <a:picLocks noChangeAspect="1"/>
          </p:cNvPicPr>
          <p:nvPr userDrawn="1"/>
        </p:nvPicPr>
        <p:blipFill>
          <a:blip r:embed="rId6">
            <a:extLst>
              <a:ext uri="{28A0092B-C50C-407E-A947-70E740481C1C}">
                <a14:useLocalDpi xmlns:a14="http://schemas.microsoft.com/office/drawing/2010/main" val="0"/>
              </a:ext>
            </a:extLst>
          </a:blip>
          <a:srcRect l="32512" t="4440" r="16499" b="20573"/>
          <a:stretch>
            <a:fillRect/>
          </a:stretch>
        </p:blipFill>
        <p:spPr bwMode="auto">
          <a:xfrm>
            <a:off x="90910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NCCPtext-NEW.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76767" y="5795964"/>
            <a:ext cx="4413251"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92845" y="228600"/>
            <a:ext cx="5202767" cy="2039112"/>
          </a:xfrm>
        </p:spPr>
        <p:txBody>
          <a:bodyPr anchor="ctr">
            <a:normAutofit/>
          </a:bodyPr>
          <a:lstStyle>
            <a:lvl1pPr>
              <a:defRPr sz="3600">
                <a:solidFill>
                  <a:srgbClr val="FFFFFF"/>
                </a:solidFill>
              </a:defRPr>
            </a:lvl1pPr>
          </a:lstStyle>
          <a:p>
            <a:r>
              <a:rPr lang="en-US" dirty="0"/>
              <a:t>Click to edit Master title style</a:t>
            </a:r>
            <a:endParaRPr dirty="0"/>
          </a:p>
        </p:txBody>
      </p:sp>
      <p:sp>
        <p:nvSpPr>
          <p:cNvPr id="3" name="Subtitle 2"/>
          <p:cNvSpPr>
            <a:spLocks noGrp="1"/>
          </p:cNvSpPr>
          <p:nvPr>
            <p:ph type="subTitle" idx="1"/>
          </p:nvPr>
        </p:nvSpPr>
        <p:spPr>
          <a:xfrm>
            <a:off x="592845" y="2377439"/>
            <a:ext cx="5202767" cy="1885026"/>
          </a:xfrm>
        </p:spPr>
        <p:txBody>
          <a:bodyPr>
            <a:normAutofit/>
          </a:bodyPr>
          <a:lstStyle>
            <a:lvl1pPr marL="0" indent="0" algn="l">
              <a:spcBef>
                <a:spcPts val="300"/>
              </a:spcBef>
              <a:buNone/>
              <a:defRPr sz="2800" i="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Tree>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653667" y="701800"/>
            <a:ext cx="8302800" cy="54544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38" name="Shape 38"/>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5496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Title Slide with 2 Pictures">
    <p:spTree>
      <p:nvGrpSpPr>
        <p:cNvPr id="1" name=""/>
        <p:cNvGrpSpPr/>
        <p:nvPr/>
      </p:nvGrpSpPr>
      <p:grpSpPr>
        <a:xfrm>
          <a:off x="0" y="0"/>
          <a:ext cx="0" cy="0"/>
          <a:chOff x="0" y="0"/>
          <a:chExt cx="0" cy="0"/>
        </a:xfrm>
      </p:grpSpPr>
      <p:sp>
        <p:nvSpPr>
          <p:cNvPr id="4" name="Rectangle 3"/>
          <p:cNvSpPr/>
          <p:nvPr/>
        </p:nvSpPr>
        <p:spPr>
          <a:xfrm>
            <a:off x="376767" y="228601"/>
            <a:ext cx="5611284" cy="4187825"/>
          </a:xfrm>
          <a:prstGeom prst="rect">
            <a:avLst/>
          </a:prstGeom>
          <a:solidFill>
            <a:srgbClr val="0082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800">
              <a:solidFill>
                <a:prstClr val="white"/>
              </a:solidFill>
            </a:endParaRPr>
          </a:p>
        </p:txBody>
      </p:sp>
      <p:pic>
        <p:nvPicPr>
          <p:cNvPr id="5" name="Picture 7" descr="NCCPlogo-blockstxt-cmyk.png"/>
          <p:cNvPicPr>
            <a:picLocks noChangeAspect="1"/>
          </p:cNvPicPr>
          <p:nvPr userDrawn="1"/>
        </p:nvPicPr>
        <p:blipFill>
          <a:blip r:embed="rId2">
            <a:extLst>
              <a:ext uri="{28A0092B-C50C-407E-A947-70E740481C1C}">
                <a14:useLocalDpi xmlns:a14="http://schemas.microsoft.com/office/drawing/2010/main" val="0"/>
              </a:ext>
            </a:extLst>
          </a:blip>
          <a:srcRect b="44775"/>
          <a:stretch>
            <a:fillRect/>
          </a:stretch>
        </p:blipFill>
        <p:spPr bwMode="auto">
          <a:xfrm>
            <a:off x="376767" y="5014914"/>
            <a:ext cx="4413251"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4093508S-5285.png"/>
          <p:cNvPicPr>
            <a:picLocks noChangeAspect="1"/>
          </p:cNvPicPr>
          <p:nvPr userDrawn="1"/>
        </p:nvPicPr>
        <p:blipFill>
          <a:blip r:embed="rId3">
            <a:extLst>
              <a:ext uri="{28A0092B-C50C-407E-A947-70E740481C1C}">
                <a14:useLocalDpi xmlns:a14="http://schemas.microsoft.com/office/drawing/2010/main" val="0"/>
              </a:ext>
            </a:extLst>
          </a:blip>
          <a:srcRect l="30405" r="6293" b="5095"/>
          <a:stretch>
            <a:fillRect/>
          </a:stretch>
        </p:blipFill>
        <p:spPr bwMode="auto">
          <a:xfrm>
            <a:off x="6182784" y="219075"/>
            <a:ext cx="274320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19661558-697.png"/>
          <p:cNvPicPr>
            <a:picLocks noChangeAspect="1"/>
          </p:cNvPicPr>
          <p:nvPr userDrawn="1"/>
        </p:nvPicPr>
        <p:blipFill>
          <a:blip r:embed="rId4">
            <a:extLst>
              <a:ext uri="{28A0092B-C50C-407E-A947-70E740481C1C}">
                <a14:useLocalDpi xmlns:a14="http://schemas.microsoft.com/office/drawing/2010/main" val="0"/>
              </a:ext>
            </a:extLst>
          </a:blip>
          <a:srcRect l="5074" t="4083" r="10106" b="14046"/>
          <a:stretch>
            <a:fillRect/>
          </a:stretch>
        </p:blipFill>
        <p:spPr bwMode="auto">
          <a:xfrm>
            <a:off x="9091084" y="219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19907921-384.png"/>
          <p:cNvPicPr>
            <a:picLocks noChangeAspect="1"/>
          </p:cNvPicPr>
          <p:nvPr userDrawn="1"/>
        </p:nvPicPr>
        <p:blipFill>
          <a:blip r:embed="rId5">
            <a:extLst>
              <a:ext uri="{28A0092B-C50C-407E-A947-70E740481C1C}">
                <a14:useLocalDpi xmlns:a14="http://schemas.microsoft.com/office/drawing/2010/main" val="0"/>
              </a:ext>
            </a:extLst>
          </a:blip>
          <a:srcRect l="15765" t="18475" r="47676" b="26819"/>
          <a:stretch>
            <a:fillRect/>
          </a:stretch>
        </p:blipFill>
        <p:spPr bwMode="auto">
          <a:xfrm>
            <a:off x="61827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6740163-647.png"/>
          <p:cNvPicPr>
            <a:picLocks noChangeAspect="1"/>
          </p:cNvPicPr>
          <p:nvPr userDrawn="1"/>
        </p:nvPicPr>
        <p:blipFill>
          <a:blip r:embed="rId6">
            <a:extLst>
              <a:ext uri="{28A0092B-C50C-407E-A947-70E740481C1C}">
                <a14:useLocalDpi xmlns:a14="http://schemas.microsoft.com/office/drawing/2010/main" val="0"/>
              </a:ext>
            </a:extLst>
          </a:blip>
          <a:srcRect l="32512" t="4440" r="16499" b="20573"/>
          <a:stretch>
            <a:fillRect/>
          </a:stretch>
        </p:blipFill>
        <p:spPr bwMode="auto">
          <a:xfrm>
            <a:off x="90910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NCCPtext-NEW.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76767" y="5795964"/>
            <a:ext cx="4413251"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92845" y="228600"/>
            <a:ext cx="5202767" cy="2039112"/>
          </a:xfrm>
        </p:spPr>
        <p:txBody>
          <a:bodyPr anchor="ctr">
            <a:normAutofit/>
          </a:bodyPr>
          <a:lstStyle>
            <a:lvl1pPr>
              <a:defRPr sz="3600">
                <a:solidFill>
                  <a:srgbClr val="FFFFFF"/>
                </a:solidFill>
              </a:defRPr>
            </a:lvl1pPr>
          </a:lstStyle>
          <a:p>
            <a:r>
              <a:rPr lang="en-US" dirty="0"/>
              <a:t>Click to edit Master title style</a:t>
            </a:r>
            <a:endParaRPr dirty="0"/>
          </a:p>
        </p:txBody>
      </p:sp>
      <p:sp>
        <p:nvSpPr>
          <p:cNvPr id="3" name="Subtitle 2"/>
          <p:cNvSpPr>
            <a:spLocks noGrp="1"/>
          </p:cNvSpPr>
          <p:nvPr>
            <p:ph type="subTitle" idx="1"/>
          </p:nvPr>
        </p:nvSpPr>
        <p:spPr>
          <a:xfrm>
            <a:off x="592845" y="2377439"/>
            <a:ext cx="5202767" cy="1885026"/>
          </a:xfrm>
        </p:spPr>
        <p:txBody>
          <a:bodyPr>
            <a:normAutofit/>
          </a:bodyPr>
          <a:lstStyle>
            <a:lvl1pPr marL="0" indent="0" algn="l">
              <a:spcBef>
                <a:spcPts val="300"/>
              </a:spcBef>
              <a:buNone/>
              <a:defRPr sz="2800" i="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Tree>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
        <p:cNvGrpSpPr/>
        <p:nvPr/>
      </p:nvGrpSpPr>
      <p:grpSpPr>
        <a:xfrm>
          <a:off x="0" y="0"/>
          <a:ext cx="0" cy="0"/>
          <a:chOff x="0" y="0"/>
          <a:chExt cx="0" cy="0"/>
        </a:xfrm>
      </p:grpSpPr>
      <p:sp>
        <p:nvSpPr>
          <p:cNvPr id="40" name="Shape 40"/>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cxnSp>
        <p:nvCxnSpPr>
          <p:cNvPr id="41" name="Shape 41"/>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42" name="Shape 42"/>
          <p:cNvSpPr txBox="1">
            <a:spLocks noGrp="1"/>
          </p:cNvSpPr>
          <p:nvPr>
            <p:ph type="title"/>
          </p:nvPr>
        </p:nvSpPr>
        <p:spPr>
          <a:xfrm>
            <a:off x="354000" y="1441867"/>
            <a:ext cx="5393600" cy="2280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3" name="Shape 43"/>
          <p:cNvSpPr txBox="1">
            <a:spLocks noGrp="1"/>
          </p:cNvSpPr>
          <p:nvPr>
            <p:ph type="subTitle" idx="1"/>
          </p:nvPr>
        </p:nvSpPr>
        <p:spPr>
          <a:xfrm>
            <a:off x="354000" y="3793601"/>
            <a:ext cx="5393600" cy="17940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dk1"/>
              </a:buClr>
              <a:buSzPts val="2100"/>
              <a:buNone/>
              <a:defRPr sz="2800">
                <a:solidFill>
                  <a:schemeClr val="dk1"/>
                </a:solidFill>
              </a:defRPr>
            </a:lvl1pPr>
            <a:lvl2pPr lvl="1" algn="ctr">
              <a:lnSpc>
                <a:spcPct val="100000"/>
              </a:lnSpc>
              <a:spcBef>
                <a:spcPts val="0"/>
              </a:spcBef>
              <a:spcAft>
                <a:spcPts val="0"/>
              </a:spcAft>
              <a:buClr>
                <a:schemeClr val="dk1"/>
              </a:buClr>
              <a:buSzPts val="2100"/>
              <a:buNone/>
              <a:defRPr sz="2800">
                <a:solidFill>
                  <a:schemeClr val="dk1"/>
                </a:solidFill>
              </a:defRPr>
            </a:lvl2pPr>
            <a:lvl3pPr lvl="2" algn="ctr">
              <a:lnSpc>
                <a:spcPct val="100000"/>
              </a:lnSpc>
              <a:spcBef>
                <a:spcPts val="0"/>
              </a:spcBef>
              <a:spcAft>
                <a:spcPts val="0"/>
              </a:spcAft>
              <a:buClr>
                <a:schemeClr val="dk1"/>
              </a:buClr>
              <a:buSzPts val="2100"/>
              <a:buNone/>
              <a:defRPr sz="2800">
                <a:solidFill>
                  <a:schemeClr val="dk1"/>
                </a:solidFill>
              </a:defRPr>
            </a:lvl3pPr>
            <a:lvl4pPr lvl="3" algn="ctr">
              <a:lnSpc>
                <a:spcPct val="100000"/>
              </a:lnSpc>
              <a:spcBef>
                <a:spcPts val="0"/>
              </a:spcBef>
              <a:spcAft>
                <a:spcPts val="0"/>
              </a:spcAft>
              <a:buClr>
                <a:schemeClr val="dk1"/>
              </a:buClr>
              <a:buSzPts val="2100"/>
              <a:buNone/>
              <a:defRPr sz="2800">
                <a:solidFill>
                  <a:schemeClr val="dk1"/>
                </a:solidFill>
              </a:defRPr>
            </a:lvl4pPr>
            <a:lvl5pPr lvl="4" algn="ctr">
              <a:lnSpc>
                <a:spcPct val="100000"/>
              </a:lnSpc>
              <a:spcBef>
                <a:spcPts val="0"/>
              </a:spcBef>
              <a:spcAft>
                <a:spcPts val="0"/>
              </a:spcAft>
              <a:buClr>
                <a:schemeClr val="dk1"/>
              </a:buClr>
              <a:buSzPts val="2100"/>
              <a:buNone/>
              <a:defRPr sz="2800">
                <a:solidFill>
                  <a:schemeClr val="dk1"/>
                </a:solidFill>
              </a:defRPr>
            </a:lvl5pPr>
            <a:lvl6pPr lvl="5" algn="ctr">
              <a:lnSpc>
                <a:spcPct val="100000"/>
              </a:lnSpc>
              <a:spcBef>
                <a:spcPts val="0"/>
              </a:spcBef>
              <a:spcAft>
                <a:spcPts val="0"/>
              </a:spcAft>
              <a:buClr>
                <a:schemeClr val="dk1"/>
              </a:buClr>
              <a:buSzPts val="2100"/>
              <a:buNone/>
              <a:defRPr sz="2800">
                <a:solidFill>
                  <a:schemeClr val="dk1"/>
                </a:solidFill>
              </a:defRPr>
            </a:lvl6pPr>
            <a:lvl7pPr lvl="6" algn="ctr">
              <a:lnSpc>
                <a:spcPct val="100000"/>
              </a:lnSpc>
              <a:spcBef>
                <a:spcPts val="0"/>
              </a:spcBef>
              <a:spcAft>
                <a:spcPts val="0"/>
              </a:spcAft>
              <a:buClr>
                <a:schemeClr val="dk1"/>
              </a:buClr>
              <a:buSzPts val="2100"/>
              <a:buNone/>
              <a:defRPr sz="2800">
                <a:solidFill>
                  <a:schemeClr val="dk1"/>
                </a:solidFill>
              </a:defRPr>
            </a:lvl7pPr>
            <a:lvl8pPr lvl="7" algn="ctr">
              <a:lnSpc>
                <a:spcPct val="100000"/>
              </a:lnSpc>
              <a:spcBef>
                <a:spcPts val="0"/>
              </a:spcBef>
              <a:spcAft>
                <a:spcPts val="0"/>
              </a:spcAft>
              <a:buClr>
                <a:schemeClr val="dk1"/>
              </a:buClr>
              <a:buSzPts val="2100"/>
              <a:buNone/>
              <a:defRPr sz="2800">
                <a:solidFill>
                  <a:schemeClr val="dk1"/>
                </a:solidFill>
              </a:defRPr>
            </a:lvl8pPr>
            <a:lvl9pPr lvl="8" algn="ctr">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44" name="Shape 44"/>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45" name="Shape 45"/>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2429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C913D4-42FF-4E47-A67D-9949854F15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064E961-FD70-E345-AC6B-8C84A9A9881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240BE6D-1614-C848-8340-7DE91AB6A5AD}"/>
              </a:ext>
            </a:extLst>
          </p:cNvPr>
          <p:cNvSpPr>
            <a:spLocks noGrp="1"/>
          </p:cNvSpPr>
          <p:nvPr>
            <p:ph type="dt" sz="half" idx="10"/>
          </p:nvPr>
        </p:nvSpPr>
        <p:spPr/>
        <p:txBody>
          <a:bodyPr/>
          <a:lstStyle/>
          <a:p>
            <a:fld id="{F52D8B79-BF56-2F43-8BFF-04A11D32906D}" type="datetimeFigureOut">
              <a:rPr lang="en-US" smtClean="0"/>
              <a:t>4/12/18</a:t>
            </a:fld>
            <a:endParaRPr lang="en-US"/>
          </a:p>
        </p:txBody>
      </p:sp>
      <p:sp>
        <p:nvSpPr>
          <p:cNvPr id="5" name="Footer Placeholder 4">
            <a:extLst>
              <a:ext uri="{FF2B5EF4-FFF2-40B4-BE49-F238E27FC236}">
                <a16:creationId xmlns:a16="http://schemas.microsoft.com/office/drawing/2014/main" xmlns="" id="{BBE53136-A878-A046-8F25-E500972A9A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8B9D9B9-DA33-B948-8DA2-2403610E94ED}"/>
              </a:ext>
            </a:extLst>
          </p:cNvPr>
          <p:cNvSpPr>
            <a:spLocks noGrp="1"/>
          </p:cNvSpPr>
          <p:nvPr>
            <p:ph type="sldNum" sz="quarter" idx="12"/>
          </p:nvPr>
        </p:nvSpPr>
        <p:spPr/>
        <p:txBody>
          <a:bodyPr/>
          <a:lstStyle/>
          <a:p>
            <a:fld id="{38DD6902-BBB8-D74D-9C9F-95EFDBA61A24}" type="slidenum">
              <a:rPr lang="en-US" smtClean="0"/>
              <a:t>‹#›</a:t>
            </a:fld>
            <a:endParaRPr lang="en-US"/>
          </a:p>
        </p:txBody>
      </p:sp>
    </p:spTree>
    <p:extLst>
      <p:ext uri="{BB962C8B-B14F-4D97-AF65-F5344CB8AC3E}">
        <p14:creationId xmlns:p14="http://schemas.microsoft.com/office/powerpoint/2010/main" val="336440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lstStyle>
            <a:lvl1pPr marL="609585" lvl="0" indent="-304792">
              <a:lnSpc>
                <a:spcPct val="100000"/>
              </a:lnSpc>
              <a:spcBef>
                <a:spcPts val="0"/>
              </a:spcBef>
              <a:spcAft>
                <a:spcPts val="0"/>
              </a:spcAft>
              <a:buClr>
                <a:schemeClr val="dk1"/>
              </a:buClr>
              <a:buSzPts val="2100"/>
              <a:buFont typeface="Oswald"/>
              <a:buNone/>
              <a:defRPr sz="2800">
                <a:solidFill>
                  <a:schemeClr val="dk1"/>
                </a:solidFill>
                <a:latin typeface="Oswald"/>
                <a:ea typeface="Oswald"/>
                <a:cs typeface="Oswald"/>
                <a:sym typeface="Oswald"/>
              </a:defRPr>
            </a:lvl1pPr>
          </a:lstStyle>
          <a:p>
            <a:endParaRPr/>
          </a:p>
        </p:txBody>
      </p:sp>
      <p:sp>
        <p:nvSpPr>
          <p:cNvPr id="48" name="Shape 48"/>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4528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Title Slide with 2 Pictures">
    <p:spTree>
      <p:nvGrpSpPr>
        <p:cNvPr id="1" name=""/>
        <p:cNvGrpSpPr/>
        <p:nvPr/>
      </p:nvGrpSpPr>
      <p:grpSpPr>
        <a:xfrm>
          <a:off x="0" y="0"/>
          <a:ext cx="0" cy="0"/>
          <a:chOff x="0" y="0"/>
          <a:chExt cx="0" cy="0"/>
        </a:xfrm>
      </p:grpSpPr>
      <p:sp>
        <p:nvSpPr>
          <p:cNvPr id="4" name="Rectangle 3"/>
          <p:cNvSpPr/>
          <p:nvPr/>
        </p:nvSpPr>
        <p:spPr>
          <a:xfrm>
            <a:off x="376767" y="228601"/>
            <a:ext cx="5611284" cy="4187825"/>
          </a:xfrm>
          <a:prstGeom prst="rect">
            <a:avLst/>
          </a:prstGeom>
          <a:solidFill>
            <a:srgbClr val="0082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800">
              <a:solidFill>
                <a:prstClr val="white"/>
              </a:solidFill>
            </a:endParaRPr>
          </a:p>
        </p:txBody>
      </p:sp>
      <p:pic>
        <p:nvPicPr>
          <p:cNvPr id="5" name="Picture 7" descr="NCCPlogo-blockstxt-cmyk.png"/>
          <p:cNvPicPr>
            <a:picLocks noChangeAspect="1"/>
          </p:cNvPicPr>
          <p:nvPr userDrawn="1"/>
        </p:nvPicPr>
        <p:blipFill>
          <a:blip r:embed="rId2">
            <a:extLst>
              <a:ext uri="{28A0092B-C50C-407E-A947-70E740481C1C}">
                <a14:useLocalDpi xmlns:a14="http://schemas.microsoft.com/office/drawing/2010/main" val="0"/>
              </a:ext>
            </a:extLst>
          </a:blip>
          <a:srcRect b="44775"/>
          <a:stretch>
            <a:fillRect/>
          </a:stretch>
        </p:blipFill>
        <p:spPr bwMode="auto">
          <a:xfrm>
            <a:off x="376767" y="5014914"/>
            <a:ext cx="4413251"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4093508S-5285.png"/>
          <p:cNvPicPr>
            <a:picLocks noChangeAspect="1"/>
          </p:cNvPicPr>
          <p:nvPr userDrawn="1"/>
        </p:nvPicPr>
        <p:blipFill>
          <a:blip r:embed="rId3">
            <a:extLst>
              <a:ext uri="{28A0092B-C50C-407E-A947-70E740481C1C}">
                <a14:useLocalDpi xmlns:a14="http://schemas.microsoft.com/office/drawing/2010/main" val="0"/>
              </a:ext>
            </a:extLst>
          </a:blip>
          <a:srcRect l="30405" r="6293" b="5095"/>
          <a:stretch>
            <a:fillRect/>
          </a:stretch>
        </p:blipFill>
        <p:spPr bwMode="auto">
          <a:xfrm>
            <a:off x="6182784" y="219075"/>
            <a:ext cx="274320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19661558-697.png"/>
          <p:cNvPicPr>
            <a:picLocks noChangeAspect="1"/>
          </p:cNvPicPr>
          <p:nvPr userDrawn="1"/>
        </p:nvPicPr>
        <p:blipFill>
          <a:blip r:embed="rId4">
            <a:extLst>
              <a:ext uri="{28A0092B-C50C-407E-A947-70E740481C1C}">
                <a14:useLocalDpi xmlns:a14="http://schemas.microsoft.com/office/drawing/2010/main" val="0"/>
              </a:ext>
            </a:extLst>
          </a:blip>
          <a:srcRect l="5074" t="4083" r="10106" b="14046"/>
          <a:stretch>
            <a:fillRect/>
          </a:stretch>
        </p:blipFill>
        <p:spPr bwMode="auto">
          <a:xfrm>
            <a:off x="9091084" y="219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19907921-384.png"/>
          <p:cNvPicPr>
            <a:picLocks noChangeAspect="1"/>
          </p:cNvPicPr>
          <p:nvPr userDrawn="1"/>
        </p:nvPicPr>
        <p:blipFill>
          <a:blip r:embed="rId5">
            <a:extLst>
              <a:ext uri="{28A0092B-C50C-407E-A947-70E740481C1C}">
                <a14:useLocalDpi xmlns:a14="http://schemas.microsoft.com/office/drawing/2010/main" val="0"/>
              </a:ext>
            </a:extLst>
          </a:blip>
          <a:srcRect l="15765" t="18475" r="47676" b="26819"/>
          <a:stretch>
            <a:fillRect/>
          </a:stretch>
        </p:blipFill>
        <p:spPr bwMode="auto">
          <a:xfrm>
            <a:off x="61827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6740163-647.png"/>
          <p:cNvPicPr>
            <a:picLocks noChangeAspect="1"/>
          </p:cNvPicPr>
          <p:nvPr userDrawn="1"/>
        </p:nvPicPr>
        <p:blipFill>
          <a:blip r:embed="rId6">
            <a:extLst>
              <a:ext uri="{28A0092B-C50C-407E-A947-70E740481C1C}">
                <a14:useLocalDpi xmlns:a14="http://schemas.microsoft.com/office/drawing/2010/main" val="0"/>
              </a:ext>
            </a:extLst>
          </a:blip>
          <a:srcRect l="32512" t="4440" r="16499" b="20573"/>
          <a:stretch>
            <a:fillRect/>
          </a:stretch>
        </p:blipFill>
        <p:spPr bwMode="auto">
          <a:xfrm>
            <a:off x="90910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NCCPtext-NEW.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76767" y="5795964"/>
            <a:ext cx="4413251"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92845" y="228600"/>
            <a:ext cx="5202767" cy="2039112"/>
          </a:xfrm>
        </p:spPr>
        <p:txBody>
          <a:bodyPr anchor="ctr">
            <a:normAutofit/>
          </a:bodyPr>
          <a:lstStyle>
            <a:lvl1pPr>
              <a:defRPr sz="3600">
                <a:solidFill>
                  <a:srgbClr val="FFFFFF"/>
                </a:solidFill>
              </a:defRPr>
            </a:lvl1pPr>
          </a:lstStyle>
          <a:p>
            <a:r>
              <a:rPr lang="en-US" dirty="0"/>
              <a:t>Click to edit Master title style</a:t>
            </a:r>
            <a:endParaRPr dirty="0"/>
          </a:p>
        </p:txBody>
      </p:sp>
      <p:sp>
        <p:nvSpPr>
          <p:cNvPr id="3" name="Subtitle 2"/>
          <p:cNvSpPr>
            <a:spLocks noGrp="1"/>
          </p:cNvSpPr>
          <p:nvPr>
            <p:ph type="subTitle" idx="1"/>
          </p:nvPr>
        </p:nvSpPr>
        <p:spPr>
          <a:xfrm>
            <a:off x="592845" y="2377439"/>
            <a:ext cx="5202767" cy="1885026"/>
          </a:xfrm>
        </p:spPr>
        <p:txBody>
          <a:bodyPr>
            <a:normAutofit/>
          </a:bodyPr>
          <a:lstStyle>
            <a:lvl1pPr marL="0" indent="0" algn="l">
              <a:spcBef>
                <a:spcPts val="300"/>
              </a:spcBef>
              <a:buNone/>
              <a:defRPr sz="2800" i="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Tree>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15600" y="1673700"/>
            <a:ext cx="11360800" cy="25208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endParaRPr/>
          </a:p>
        </p:txBody>
      </p:sp>
      <p:sp>
        <p:nvSpPr>
          <p:cNvPr id="51" name="Shape 51"/>
          <p:cNvSpPr txBox="1">
            <a:spLocks noGrp="1"/>
          </p:cNvSpPr>
          <p:nvPr>
            <p:ph type="body" idx="1"/>
          </p:nvPr>
        </p:nvSpPr>
        <p:spPr>
          <a:xfrm>
            <a:off x="415600" y="4304567"/>
            <a:ext cx="11360800" cy="1734400"/>
          </a:xfrm>
          <a:prstGeom prst="rect">
            <a:avLst/>
          </a:prstGeom>
        </p:spPr>
        <p:txBody>
          <a:bodyPr spcFirstLastPara="1" wrap="square" lIns="91425" tIns="91425" rIns="91425" bIns="91425" anchor="t" anchorCtr="0"/>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52" name="Shape 52"/>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3015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Title Slide with 2 Pictures">
    <p:spTree>
      <p:nvGrpSpPr>
        <p:cNvPr id="1" name=""/>
        <p:cNvGrpSpPr/>
        <p:nvPr/>
      </p:nvGrpSpPr>
      <p:grpSpPr>
        <a:xfrm>
          <a:off x="0" y="0"/>
          <a:ext cx="0" cy="0"/>
          <a:chOff x="0" y="0"/>
          <a:chExt cx="0" cy="0"/>
        </a:xfrm>
      </p:grpSpPr>
      <p:sp>
        <p:nvSpPr>
          <p:cNvPr id="4" name="Rectangle 3"/>
          <p:cNvSpPr/>
          <p:nvPr/>
        </p:nvSpPr>
        <p:spPr>
          <a:xfrm>
            <a:off x="376767" y="228601"/>
            <a:ext cx="5611284" cy="4187825"/>
          </a:xfrm>
          <a:prstGeom prst="rect">
            <a:avLst/>
          </a:prstGeom>
          <a:solidFill>
            <a:srgbClr val="0082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800">
              <a:solidFill>
                <a:prstClr val="white"/>
              </a:solidFill>
            </a:endParaRPr>
          </a:p>
        </p:txBody>
      </p:sp>
      <p:pic>
        <p:nvPicPr>
          <p:cNvPr id="5" name="Picture 7" descr="NCCPlogo-blockstxt-cmyk.png"/>
          <p:cNvPicPr>
            <a:picLocks noChangeAspect="1"/>
          </p:cNvPicPr>
          <p:nvPr userDrawn="1"/>
        </p:nvPicPr>
        <p:blipFill>
          <a:blip r:embed="rId2">
            <a:extLst>
              <a:ext uri="{28A0092B-C50C-407E-A947-70E740481C1C}">
                <a14:useLocalDpi xmlns:a14="http://schemas.microsoft.com/office/drawing/2010/main" val="0"/>
              </a:ext>
            </a:extLst>
          </a:blip>
          <a:srcRect b="44775"/>
          <a:stretch>
            <a:fillRect/>
          </a:stretch>
        </p:blipFill>
        <p:spPr bwMode="auto">
          <a:xfrm>
            <a:off x="376767" y="5014914"/>
            <a:ext cx="4413251"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4093508S-5285.png"/>
          <p:cNvPicPr>
            <a:picLocks noChangeAspect="1"/>
          </p:cNvPicPr>
          <p:nvPr userDrawn="1"/>
        </p:nvPicPr>
        <p:blipFill>
          <a:blip r:embed="rId3">
            <a:extLst>
              <a:ext uri="{28A0092B-C50C-407E-A947-70E740481C1C}">
                <a14:useLocalDpi xmlns:a14="http://schemas.microsoft.com/office/drawing/2010/main" val="0"/>
              </a:ext>
            </a:extLst>
          </a:blip>
          <a:srcRect l="30405" r="6293" b="5095"/>
          <a:stretch>
            <a:fillRect/>
          </a:stretch>
        </p:blipFill>
        <p:spPr bwMode="auto">
          <a:xfrm>
            <a:off x="6182784" y="219075"/>
            <a:ext cx="274320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19661558-697.png"/>
          <p:cNvPicPr>
            <a:picLocks noChangeAspect="1"/>
          </p:cNvPicPr>
          <p:nvPr userDrawn="1"/>
        </p:nvPicPr>
        <p:blipFill>
          <a:blip r:embed="rId4">
            <a:extLst>
              <a:ext uri="{28A0092B-C50C-407E-A947-70E740481C1C}">
                <a14:useLocalDpi xmlns:a14="http://schemas.microsoft.com/office/drawing/2010/main" val="0"/>
              </a:ext>
            </a:extLst>
          </a:blip>
          <a:srcRect l="5074" t="4083" r="10106" b="14046"/>
          <a:stretch>
            <a:fillRect/>
          </a:stretch>
        </p:blipFill>
        <p:spPr bwMode="auto">
          <a:xfrm>
            <a:off x="9091084" y="219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19907921-384.png"/>
          <p:cNvPicPr>
            <a:picLocks noChangeAspect="1"/>
          </p:cNvPicPr>
          <p:nvPr userDrawn="1"/>
        </p:nvPicPr>
        <p:blipFill>
          <a:blip r:embed="rId5">
            <a:extLst>
              <a:ext uri="{28A0092B-C50C-407E-A947-70E740481C1C}">
                <a14:useLocalDpi xmlns:a14="http://schemas.microsoft.com/office/drawing/2010/main" val="0"/>
              </a:ext>
            </a:extLst>
          </a:blip>
          <a:srcRect l="15765" t="18475" r="47676" b="26819"/>
          <a:stretch>
            <a:fillRect/>
          </a:stretch>
        </p:blipFill>
        <p:spPr bwMode="auto">
          <a:xfrm>
            <a:off x="61827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6740163-647.png"/>
          <p:cNvPicPr>
            <a:picLocks noChangeAspect="1"/>
          </p:cNvPicPr>
          <p:nvPr userDrawn="1"/>
        </p:nvPicPr>
        <p:blipFill>
          <a:blip r:embed="rId6">
            <a:extLst>
              <a:ext uri="{28A0092B-C50C-407E-A947-70E740481C1C}">
                <a14:useLocalDpi xmlns:a14="http://schemas.microsoft.com/office/drawing/2010/main" val="0"/>
              </a:ext>
            </a:extLst>
          </a:blip>
          <a:srcRect l="32512" t="4440" r="16499" b="20573"/>
          <a:stretch>
            <a:fillRect/>
          </a:stretch>
        </p:blipFill>
        <p:spPr bwMode="auto">
          <a:xfrm>
            <a:off x="90910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NCCPtext-NEW.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76767" y="5795964"/>
            <a:ext cx="4413251"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92845" y="228600"/>
            <a:ext cx="5202767" cy="2039112"/>
          </a:xfrm>
        </p:spPr>
        <p:txBody>
          <a:bodyPr anchor="ctr">
            <a:normAutofit/>
          </a:bodyPr>
          <a:lstStyle>
            <a:lvl1pPr>
              <a:defRPr sz="3600">
                <a:solidFill>
                  <a:srgbClr val="FFFFFF"/>
                </a:solidFill>
              </a:defRPr>
            </a:lvl1pPr>
          </a:lstStyle>
          <a:p>
            <a:r>
              <a:rPr lang="en-US" dirty="0"/>
              <a:t>Click to edit Master title style</a:t>
            </a:r>
            <a:endParaRPr dirty="0"/>
          </a:p>
        </p:txBody>
      </p:sp>
      <p:sp>
        <p:nvSpPr>
          <p:cNvPr id="3" name="Subtitle 2"/>
          <p:cNvSpPr>
            <a:spLocks noGrp="1"/>
          </p:cNvSpPr>
          <p:nvPr>
            <p:ph type="subTitle" idx="1"/>
          </p:nvPr>
        </p:nvSpPr>
        <p:spPr>
          <a:xfrm>
            <a:off x="592845" y="2377439"/>
            <a:ext cx="5202767" cy="1885026"/>
          </a:xfrm>
        </p:spPr>
        <p:txBody>
          <a:bodyPr>
            <a:normAutofit/>
          </a:bodyPr>
          <a:lstStyle>
            <a:lvl1pPr marL="0" indent="0" algn="l">
              <a:spcBef>
                <a:spcPts val="300"/>
              </a:spcBef>
              <a:buNone/>
              <a:defRPr sz="2800" i="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1208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t>4/12/18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72906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t>4/12/18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220486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F2AF2-EA92-44F8-853B-5E3554E36C48}" type="datetimeFigureOut">
              <a:rPr lang="en-US" smtClean="0"/>
              <a:t>4/12/18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183169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0F2AF2-EA92-44F8-853B-5E3554E36C48}" type="datetimeFigureOut">
              <a:rPr lang="en-US" smtClean="0"/>
              <a:t>4/12/18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410556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0F2AF2-EA92-44F8-853B-5E3554E36C48}" type="datetimeFigureOut">
              <a:rPr lang="en-US" smtClean="0"/>
              <a:t>4/12/18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61382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0F2AF2-EA92-44F8-853B-5E3554E36C48}" type="datetimeFigureOut">
              <a:rPr lang="en-US" smtClean="0"/>
              <a:t>4/12/18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58292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0F2AF2-EA92-44F8-853B-5E3554E36C48}" type="datetimeFigureOut">
              <a:rPr lang="en-US" smtClean="0"/>
              <a:t>4/12/18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364390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681A36-7F50-024C-A5C2-5A3621F334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C78AB4E-550D-584F-A20E-46B17FD256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6D2E51CD-95F6-DF4E-999C-1981CFC057DD}"/>
              </a:ext>
            </a:extLst>
          </p:cNvPr>
          <p:cNvSpPr>
            <a:spLocks noGrp="1"/>
          </p:cNvSpPr>
          <p:nvPr>
            <p:ph type="dt" sz="half" idx="10"/>
          </p:nvPr>
        </p:nvSpPr>
        <p:spPr/>
        <p:txBody>
          <a:bodyPr/>
          <a:lstStyle/>
          <a:p>
            <a:fld id="{F52D8B79-BF56-2F43-8BFF-04A11D32906D}" type="datetimeFigureOut">
              <a:rPr lang="en-US" smtClean="0"/>
              <a:t>4/12/18</a:t>
            </a:fld>
            <a:endParaRPr lang="en-US"/>
          </a:p>
        </p:txBody>
      </p:sp>
      <p:sp>
        <p:nvSpPr>
          <p:cNvPr id="5" name="Footer Placeholder 4">
            <a:extLst>
              <a:ext uri="{FF2B5EF4-FFF2-40B4-BE49-F238E27FC236}">
                <a16:creationId xmlns:a16="http://schemas.microsoft.com/office/drawing/2014/main" xmlns="" id="{5BF424EA-121E-8441-BC6D-834466FE6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363B15-6BC1-174A-A2AD-7B6CAA1A8440}"/>
              </a:ext>
            </a:extLst>
          </p:cNvPr>
          <p:cNvSpPr>
            <a:spLocks noGrp="1"/>
          </p:cNvSpPr>
          <p:nvPr>
            <p:ph type="sldNum" sz="quarter" idx="12"/>
          </p:nvPr>
        </p:nvSpPr>
        <p:spPr/>
        <p:txBody>
          <a:bodyPr/>
          <a:lstStyle/>
          <a:p>
            <a:fld id="{38DD6902-BBB8-D74D-9C9F-95EFDBA61A24}" type="slidenum">
              <a:rPr lang="en-US" smtClean="0"/>
              <a:t>‹#›</a:t>
            </a:fld>
            <a:endParaRPr lang="en-US"/>
          </a:p>
        </p:txBody>
      </p:sp>
    </p:spTree>
    <p:extLst>
      <p:ext uri="{BB962C8B-B14F-4D97-AF65-F5344CB8AC3E}">
        <p14:creationId xmlns:p14="http://schemas.microsoft.com/office/powerpoint/2010/main" val="321908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0F2AF2-EA92-44F8-853B-5E3554E36C48}" type="datetimeFigureOut">
              <a:rPr lang="en-US" smtClean="0"/>
              <a:t>4/12/18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247477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0F2AF2-EA92-44F8-853B-5E3554E36C48}" type="datetimeFigureOut">
              <a:rPr lang="en-US" smtClean="0"/>
              <a:t>4/12/18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330393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t>4/12/18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412093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t>4/12/18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34245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78ABE2-C5E2-46D8-991E-308FCC7827A2}" type="datetimeFigureOut">
              <a:rPr lang="en-US" smtClean="0"/>
              <a:t>4/12/18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0723B-5D5F-4C93-A4B2-1F8F0FFC4AAC}" type="slidenum">
              <a:rPr lang="en-US" smtClean="0"/>
              <a:t>‹#›</a:t>
            </a:fld>
            <a:endParaRPr lang="en-US"/>
          </a:p>
        </p:txBody>
      </p:sp>
    </p:spTree>
    <p:extLst>
      <p:ext uri="{BB962C8B-B14F-4D97-AF65-F5344CB8AC3E}">
        <p14:creationId xmlns:p14="http://schemas.microsoft.com/office/powerpoint/2010/main" val="284798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78ABE2-C5E2-46D8-991E-308FCC7827A2}" type="datetimeFigureOut">
              <a:rPr lang="en-US" smtClean="0"/>
              <a:t>4/12/18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0723B-5D5F-4C93-A4B2-1F8F0FFC4AAC}" type="slidenum">
              <a:rPr lang="en-US" smtClean="0"/>
              <a:t>‹#›</a:t>
            </a:fld>
            <a:endParaRPr lang="en-US"/>
          </a:p>
        </p:txBody>
      </p:sp>
    </p:spTree>
    <p:extLst>
      <p:ext uri="{BB962C8B-B14F-4D97-AF65-F5344CB8AC3E}">
        <p14:creationId xmlns:p14="http://schemas.microsoft.com/office/powerpoint/2010/main" val="297224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78ABE2-C5E2-46D8-991E-308FCC7827A2}" type="datetimeFigureOut">
              <a:rPr lang="en-US" smtClean="0"/>
              <a:t>4/12/18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0723B-5D5F-4C93-A4B2-1F8F0FFC4AAC}" type="slidenum">
              <a:rPr lang="en-US" smtClean="0"/>
              <a:t>‹#›</a:t>
            </a:fld>
            <a:endParaRPr lang="en-US"/>
          </a:p>
        </p:txBody>
      </p:sp>
    </p:spTree>
    <p:extLst>
      <p:ext uri="{BB962C8B-B14F-4D97-AF65-F5344CB8AC3E}">
        <p14:creationId xmlns:p14="http://schemas.microsoft.com/office/powerpoint/2010/main" val="108567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78ABE2-C5E2-46D8-991E-308FCC7827A2}" type="datetimeFigureOut">
              <a:rPr lang="en-US" smtClean="0"/>
              <a:t>4/12/18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0723B-5D5F-4C93-A4B2-1F8F0FFC4AAC}" type="slidenum">
              <a:rPr lang="en-US" smtClean="0"/>
              <a:t>‹#›</a:t>
            </a:fld>
            <a:endParaRPr lang="en-US"/>
          </a:p>
        </p:txBody>
      </p:sp>
    </p:spTree>
    <p:extLst>
      <p:ext uri="{BB962C8B-B14F-4D97-AF65-F5344CB8AC3E}">
        <p14:creationId xmlns:p14="http://schemas.microsoft.com/office/powerpoint/2010/main" val="3702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78ABE2-C5E2-46D8-991E-308FCC7827A2}" type="datetimeFigureOut">
              <a:rPr lang="en-US" smtClean="0"/>
              <a:t>4/12/18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0723B-5D5F-4C93-A4B2-1F8F0FFC4AAC}" type="slidenum">
              <a:rPr lang="en-US" smtClean="0"/>
              <a:t>‹#›</a:t>
            </a:fld>
            <a:endParaRPr lang="en-US"/>
          </a:p>
        </p:txBody>
      </p:sp>
    </p:spTree>
    <p:extLst>
      <p:ext uri="{BB962C8B-B14F-4D97-AF65-F5344CB8AC3E}">
        <p14:creationId xmlns:p14="http://schemas.microsoft.com/office/powerpoint/2010/main" val="146840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78ABE2-C5E2-46D8-991E-308FCC7827A2}" type="datetimeFigureOut">
              <a:rPr lang="en-US" smtClean="0"/>
              <a:t>4/12/18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0723B-5D5F-4C93-A4B2-1F8F0FFC4AAC}" type="slidenum">
              <a:rPr lang="en-US" smtClean="0"/>
              <a:t>‹#›</a:t>
            </a:fld>
            <a:endParaRPr lang="en-US"/>
          </a:p>
        </p:txBody>
      </p:sp>
    </p:spTree>
    <p:extLst>
      <p:ext uri="{BB962C8B-B14F-4D97-AF65-F5344CB8AC3E}">
        <p14:creationId xmlns:p14="http://schemas.microsoft.com/office/powerpoint/2010/main" val="113124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777DF2-A7FA-FD46-8227-EF7C040EE1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61C608D-3775-344C-89B7-CCC7656201A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7D31713-9744-E642-9427-B9714F4B130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30DBFFD-2C3F-2242-B645-ABB96B19F5DE}"/>
              </a:ext>
            </a:extLst>
          </p:cNvPr>
          <p:cNvSpPr>
            <a:spLocks noGrp="1"/>
          </p:cNvSpPr>
          <p:nvPr>
            <p:ph type="dt" sz="half" idx="10"/>
          </p:nvPr>
        </p:nvSpPr>
        <p:spPr/>
        <p:txBody>
          <a:bodyPr/>
          <a:lstStyle/>
          <a:p>
            <a:fld id="{F52D8B79-BF56-2F43-8BFF-04A11D32906D}" type="datetimeFigureOut">
              <a:rPr lang="en-US" smtClean="0"/>
              <a:t>4/12/18</a:t>
            </a:fld>
            <a:endParaRPr lang="en-US"/>
          </a:p>
        </p:txBody>
      </p:sp>
      <p:sp>
        <p:nvSpPr>
          <p:cNvPr id="6" name="Footer Placeholder 5">
            <a:extLst>
              <a:ext uri="{FF2B5EF4-FFF2-40B4-BE49-F238E27FC236}">
                <a16:creationId xmlns:a16="http://schemas.microsoft.com/office/drawing/2014/main" xmlns="" id="{33A4234D-AB05-704E-A971-6A0BEB9AC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C67857E-9241-4243-A07E-5B4E2077D800}"/>
              </a:ext>
            </a:extLst>
          </p:cNvPr>
          <p:cNvSpPr>
            <a:spLocks noGrp="1"/>
          </p:cNvSpPr>
          <p:nvPr>
            <p:ph type="sldNum" sz="quarter" idx="12"/>
          </p:nvPr>
        </p:nvSpPr>
        <p:spPr/>
        <p:txBody>
          <a:bodyPr/>
          <a:lstStyle/>
          <a:p>
            <a:fld id="{38DD6902-BBB8-D74D-9C9F-95EFDBA61A24}" type="slidenum">
              <a:rPr lang="en-US" smtClean="0"/>
              <a:t>‹#›</a:t>
            </a:fld>
            <a:endParaRPr lang="en-US"/>
          </a:p>
        </p:txBody>
      </p:sp>
    </p:spTree>
    <p:extLst>
      <p:ext uri="{BB962C8B-B14F-4D97-AF65-F5344CB8AC3E}">
        <p14:creationId xmlns:p14="http://schemas.microsoft.com/office/powerpoint/2010/main" val="400670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78ABE2-C5E2-46D8-991E-308FCC7827A2}" type="datetimeFigureOut">
              <a:rPr lang="en-US" smtClean="0"/>
              <a:t>4/12/18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0723B-5D5F-4C93-A4B2-1F8F0FFC4AAC}" type="slidenum">
              <a:rPr lang="en-US" smtClean="0"/>
              <a:t>‹#›</a:t>
            </a:fld>
            <a:endParaRPr lang="en-US"/>
          </a:p>
        </p:txBody>
      </p:sp>
    </p:spTree>
    <p:extLst>
      <p:ext uri="{BB962C8B-B14F-4D97-AF65-F5344CB8AC3E}">
        <p14:creationId xmlns:p14="http://schemas.microsoft.com/office/powerpoint/2010/main" val="103001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78ABE2-C5E2-46D8-991E-308FCC7827A2}" type="datetimeFigureOut">
              <a:rPr lang="en-US" smtClean="0"/>
              <a:t>4/12/18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0723B-5D5F-4C93-A4B2-1F8F0FFC4AAC}" type="slidenum">
              <a:rPr lang="en-US" smtClean="0"/>
              <a:t>‹#›</a:t>
            </a:fld>
            <a:endParaRPr lang="en-US"/>
          </a:p>
        </p:txBody>
      </p:sp>
    </p:spTree>
    <p:extLst>
      <p:ext uri="{BB962C8B-B14F-4D97-AF65-F5344CB8AC3E}">
        <p14:creationId xmlns:p14="http://schemas.microsoft.com/office/powerpoint/2010/main" val="52431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78ABE2-C5E2-46D8-991E-308FCC7827A2}" type="datetimeFigureOut">
              <a:rPr lang="en-US" smtClean="0"/>
              <a:t>4/12/18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0723B-5D5F-4C93-A4B2-1F8F0FFC4AAC}" type="slidenum">
              <a:rPr lang="en-US" smtClean="0"/>
              <a:t>‹#›</a:t>
            </a:fld>
            <a:endParaRPr lang="en-US"/>
          </a:p>
        </p:txBody>
      </p:sp>
    </p:spTree>
    <p:extLst>
      <p:ext uri="{BB962C8B-B14F-4D97-AF65-F5344CB8AC3E}">
        <p14:creationId xmlns:p14="http://schemas.microsoft.com/office/powerpoint/2010/main" val="288604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78ABE2-C5E2-46D8-991E-308FCC7827A2}" type="datetimeFigureOut">
              <a:rPr lang="en-US" smtClean="0"/>
              <a:t>4/12/18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0723B-5D5F-4C93-A4B2-1F8F0FFC4AAC}" type="slidenum">
              <a:rPr lang="en-US" smtClean="0"/>
              <a:t>‹#›</a:t>
            </a:fld>
            <a:endParaRPr lang="en-US"/>
          </a:p>
        </p:txBody>
      </p:sp>
    </p:spTree>
    <p:extLst>
      <p:ext uri="{BB962C8B-B14F-4D97-AF65-F5344CB8AC3E}">
        <p14:creationId xmlns:p14="http://schemas.microsoft.com/office/powerpoint/2010/main" val="368446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78ABE2-C5E2-46D8-991E-308FCC7827A2}" type="datetimeFigureOut">
              <a:rPr lang="en-US" smtClean="0"/>
              <a:t>4/12/18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0723B-5D5F-4C93-A4B2-1F8F0FFC4AAC}" type="slidenum">
              <a:rPr lang="en-US" smtClean="0"/>
              <a:t>‹#›</a:t>
            </a:fld>
            <a:endParaRPr lang="en-US"/>
          </a:p>
        </p:txBody>
      </p:sp>
    </p:spTree>
    <p:extLst>
      <p:ext uri="{BB962C8B-B14F-4D97-AF65-F5344CB8AC3E}">
        <p14:creationId xmlns:p14="http://schemas.microsoft.com/office/powerpoint/2010/main" val="204392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C77BE5-4956-054B-95A8-FFAF66C686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45143FC-1F82-7446-A0F4-FD89D1D9B9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68F6AD67-DB77-2046-9163-0C42BC8978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9B441DF-7F66-914C-814F-2FF11E4E7B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A0E77F8-4776-F443-967C-60BFB2D53F1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F4D638-08FF-814F-B7FD-F025427CB1D2}"/>
              </a:ext>
            </a:extLst>
          </p:cNvPr>
          <p:cNvSpPr>
            <a:spLocks noGrp="1"/>
          </p:cNvSpPr>
          <p:nvPr>
            <p:ph type="dt" sz="half" idx="10"/>
          </p:nvPr>
        </p:nvSpPr>
        <p:spPr/>
        <p:txBody>
          <a:bodyPr/>
          <a:lstStyle/>
          <a:p>
            <a:fld id="{F52D8B79-BF56-2F43-8BFF-04A11D32906D}" type="datetimeFigureOut">
              <a:rPr lang="en-US" smtClean="0"/>
              <a:t>4/12/18</a:t>
            </a:fld>
            <a:endParaRPr lang="en-US"/>
          </a:p>
        </p:txBody>
      </p:sp>
      <p:sp>
        <p:nvSpPr>
          <p:cNvPr id="8" name="Footer Placeholder 7">
            <a:extLst>
              <a:ext uri="{FF2B5EF4-FFF2-40B4-BE49-F238E27FC236}">
                <a16:creationId xmlns:a16="http://schemas.microsoft.com/office/drawing/2014/main" xmlns="" id="{232CE3DA-A007-9D4D-9B8E-21AEC84D26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36057BA-9709-D341-8604-996FC1E3640E}"/>
              </a:ext>
            </a:extLst>
          </p:cNvPr>
          <p:cNvSpPr>
            <a:spLocks noGrp="1"/>
          </p:cNvSpPr>
          <p:nvPr>
            <p:ph type="sldNum" sz="quarter" idx="12"/>
          </p:nvPr>
        </p:nvSpPr>
        <p:spPr/>
        <p:txBody>
          <a:bodyPr/>
          <a:lstStyle/>
          <a:p>
            <a:fld id="{38DD6902-BBB8-D74D-9C9F-95EFDBA61A24}" type="slidenum">
              <a:rPr lang="en-US" smtClean="0"/>
              <a:t>‹#›</a:t>
            </a:fld>
            <a:endParaRPr lang="en-US"/>
          </a:p>
        </p:txBody>
      </p:sp>
    </p:spTree>
    <p:extLst>
      <p:ext uri="{BB962C8B-B14F-4D97-AF65-F5344CB8AC3E}">
        <p14:creationId xmlns:p14="http://schemas.microsoft.com/office/powerpoint/2010/main" val="296639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Slide with 2 Pictures">
    <p:spTree>
      <p:nvGrpSpPr>
        <p:cNvPr id="1" name=""/>
        <p:cNvGrpSpPr/>
        <p:nvPr/>
      </p:nvGrpSpPr>
      <p:grpSpPr>
        <a:xfrm>
          <a:off x="0" y="0"/>
          <a:ext cx="0" cy="0"/>
          <a:chOff x="0" y="0"/>
          <a:chExt cx="0" cy="0"/>
        </a:xfrm>
      </p:grpSpPr>
      <p:sp>
        <p:nvSpPr>
          <p:cNvPr id="4" name="Rectangle 3"/>
          <p:cNvSpPr/>
          <p:nvPr/>
        </p:nvSpPr>
        <p:spPr>
          <a:xfrm>
            <a:off x="376767" y="228601"/>
            <a:ext cx="5611284" cy="4187825"/>
          </a:xfrm>
          <a:prstGeom prst="rect">
            <a:avLst/>
          </a:prstGeom>
          <a:solidFill>
            <a:srgbClr val="0082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800">
              <a:solidFill>
                <a:prstClr val="white"/>
              </a:solidFill>
            </a:endParaRPr>
          </a:p>
        </p:txBody>
      </p:sp>
      <p:pic>
        <p:nvPicPr>
          <p:cNvPr id="5" name="Picture 7" descr="NCCPlogo-blockstxt-cmyk.png"/>
          <p:cNvPicPr>
            <a:picLocks noChangeAspect="1"/>
          </p:cNvPicPr>
          <p:nvPr userDrawn="1"/>
        </p:nvPicPr>
        <p:blipFill>
          <a:blip r:embed="rId2">
            <a:extLst>
              <a:ext uri="{28A0092B-C50C-407E-A947-70E740481C1C}">
                <a14:useLocalDpi xmlns:a14="http://schemas.microsoft.com/office/drawing/2010/main" val="0"/>
              </a:ext>
            </a:extLst>
          </a:blip>
          <a:srcRect b="44775"/>
          <a:stretch>
            <a:fillRect/>
          </a:stretch>
        </p:blipFill>
        <p:spPr bwMode="auto">
          <a:xfrm>
            <a:off x="376767" y="5014914"/>
            <a:ext cx="4413251"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4093508S-5285.png"/>
          <p:cNvPicPr>
            <a:picLocks noChangeAspect="1"/>
          </p:cNvPicPr>
          <p:nvPr userDrawn="1"/>
        </p:nvPicPr>
        <p:blipFill>
          <a:blip r:embed="rId3">
            <a:extLst>
              <a:ext uri="{28A0092B-C50C-407E-A947-70E740481C1C}">
                <a14:useLocalDpi xmlns:a14="http://schemas.microsoft.com/office/drawing/2010/main" val="0"/>
              </a:ext>
            </a:extLst>
          </a:blip>
          <a:srcRect l="30405" r="6293" b="5095"/>
          <a:stretch>
            <a:fillRect/>
          </a:stretch>
        </p:blipFill>
        <p:spPr bwMode="auto">
          <a:xfrm>
            <a:off x="6182784" y="219075"/>
            <a:ext cx="274320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19661558-697.png"/>
          <p:cNvPicPr>
            <a:picLocks noChangeAspect="1"/>
          </p:cNvPicPr>
          <p:nvPr userDrawn="1"/>
        </p:nvPicPr>
        <p:blipFill>
          <a:blip r:embed="rId4">
            <a:extLst>
              <a:ext uri="{28A0092B-C50C-407E-A947-70E740481C1C}">
                <a14:useLocalDpi xmlns:a14="http://schemas.microsoft.com/office/drawing/2010/main" val="0"/>
              </a:ext>
            </a:extLst>
          </a:blip>
          <a:srcRect l="5074" t="4083" r="10106" b="14046"/>
          <a:stretch>
            <a:fillRect/>
          </a:stretch>
        </p:blipFill>
        <p:spPr bwMode="auto">
          <a:xfrm>
            <a:off x="9091084" y="219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19907921-384.png"/>
          <p:cNvPicPr>
            <a:picLocks noChangeAspect="1"/>
          </p:cNvPicPr>
          <p:nvPr userDrawn="1"/>
        </p:nvPicPr>
        <p:blipFill>
          <a:blip r:embed="rId5">
            <a:extLst>
              <a:ext uri="{28A0092B-C50C-407E-A947-70E740481C1C}">
                <a14:useLocalDpi xmlns:a14="http://schemas.microsoft.com/office/drawing/2010/main" val="0"/>
              </a:ext>
            </a:extLst>
          </a:blip>
          <a:srcRect l="15765" t="18475" r="47676" b="26819"/>
          <a:stretch>
            <a:fillRect/>
          </a:stretch>
        </p:blipFill>
        <p:spPr bwMode="auto">
          <a:xfrm>
            <a:off x="61827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6740163-647.png"/>
          <p:cNvPicPr>
            <a:picLocks noChangeAspect="1"/>
          </p:cNvPicPr>
          <p:nvPr userDrawn="1"/>
        </p:nvPicPr>
        <p:blipFill>
          <a:blip r:embed="rId6">
            <a:extLst>
              <a:ext uri="{28A0092B-C50C-407E-A947-70E740481C1C}">
                <a14:useLocalDpi xmlns:a14="http://schemas.microsoft.com/office/drawing/2010/main" val="0"/>
              </a:ext>
            </a:extLst>
          </a:blip>
          <a:srcRect l="32512" t="4440" r="16499" b="20573"/>
          <a:stretch>
            <a:fillRect/>
          </a:stretch>
        </p:blipFill>
        <p:spPr bwMode="auto">
          <a:xfrm>
            <a:off x="90910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NCCPtext-NEW.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76767" y="5795964"/>
            <a:ext cx="4413251"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92845" y="228600"/>
            <a:ext cx="5202767" cy="2039112"/>
          </a:xfrm>
        </p:spPr>
        <p:txBody>
          <a:bodyPr anchor="ctr">
            <a:normAutofit/>
          </a:bodyPr>
          <a:lstStyle>
            <a:lvl1pPr>
              <a:defRPr sz="3600">
                <a:solidFill>
                  <a:srgbClr val="FFFFFF"/>
                </a:solidFill>
              </a:defRPr>
            </a:lvl1pPr>
          </a:lstStyle>
          <a:p>
            <a:r>
              <a:rPr lang="en-US" dirty="0"/>
              <a:t>Click to edit Master title style</a:t>
            </a:r>
            <a:endParaRPr dirty="0"/>
          </a:p>
        </p:txBody>
      </p:sp>
      <p:sp>
        <p:nvSpPr>
          <p:cNvPr id="3" name="Subtitle 2"/>
          <p:cNvSpPr>
            <a:spLocks noGrp="1"/>
          </p:cNvSpPr>
          <p:nvPr>
            <p:ph type="subTitle" idx="1"/>
          </p:nvPr>
        </p:nvSpPr>
        <p:spPr>
          <a:xfrm>
            <a:off x="592845" y="2377439"/>
            <a:ext cx="5202767" cy="1885026"/>
          </a:xfrm>
        </p:spPr>
        <p:txBody>
          <a:bodyPr>
            <a:normAutofit/>
          </a:bodyPr>
          <a:lstStyle>
            <a:lvl1pPr marL="0" indent="0" algn="l">
              <a:spcBef>
                <a:spcPts val="300"/>
              </a:spcBef>
              <a:buNone/>
              <a:defRPr sz="2800" i="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4C5DF6-13EC-564C-AB14-75CB7EEC42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B4C6974-F117-5C45-9CB8-AB489D7FA623}"/>
              </a:ext>
            </a:extLst>
          </p:cNvPr>
          <p:cNvSpPr>
            <a:spLocks noGrp="1"/>
          </p:cNvSpPr>
          <p:nvPr>
            <p:ph type="dt" sz="half" idx="10"/>
          </p:nvPr>
        </p:nvSpPr>
        <p:spPr/>
        <p:txBody>
          <a:bodyPr/>
          <a:lstStyle/>
          <a:p>
            <a:fld id="{F52D8B79-BF56-2F43-8BFF-04A11D32906D}" type="datetimeFigureOut">
              <a:rPr lang="en-US" smtClean="0"/>
              <a:t>4/12/18</a:t>
            </a:fld>
            <a:endParaRPr lang="en-US"/>
          </a:p>
        </p:txBody>
      </p:sp>
      <p:sp>
        <p:nvSpPr>
          <p:cNvPr id="4" name="Footer Placeholder 3">
            <a:extLst>
              <a:ext uri="{FF2B5EF4-FFF2-40B4-BE49-F238E27FC236}">
                <a16:creationId xmlns:a16="http://schemas.microsoft.com/office/drawing/2014/main" xmlns="" id="{381A85DC-55FA-1742-94E5-FF47033E27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D35B360-7B2A-D94F-BF36-6E9DAE93DDA8}"/>
              </a:ext>
            </a:extLst>
          </p:cNvPr>
          <p:cNvSpPr>
            <a:spLocks noGrp="1"/>
          </p:cNvSpPr>
          <p:nvPr>
            <p:ph type="sldNum" sz="quarter" idx="12"/>
          </p:nvPr>
        </p:nvSpPr>
        <p:spPr/>
        <p:txBody>
          <a:bodyPr/>
          <a:lstStyle/>
          <a:p>
            <a:fld id="{38DD6902-BBB8-D74D-9C9F-95EFDBA61A24}" type="slidenum">
              <a:rPr lang="en-US" smtClean="0"/>
              <a:t>‹#›</a:t>
            </a:fld>
            <a:endParaRPr lang="en-US"/>
          </a:p>
        </p:txBody>
      </p:sp>
    </p:spTree>
    <p:extLst>
      <p:ext uri="{BB962C8B-B14F-4D97-AF65-F5344CB8AC3E}">
        <p14:creationId xmlns:p14="http://schemas.microsoft.com/office/powerpoint/2010/main" val="179962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Slide with 2 Pictures">
    <p:spTree>
      <p:nvGrpSpPr>
        <p:cNvPr id="1" name=""/>
        <p:cNvGrpSpPr/>
        <p:nvPr/>
      </p:nvGrpSpPr>
      <p:grpSpPr>
        <a:xfrm>
          <a:off x="0" y="0"/>
          <a:ext cx="0" cy="0"/>
          <a:chOff x="0" y="0"/>
          <a:chExt cx="0" cy="0"/>
        </a:xfrm>
      </p:grpSpPr>
      <p:sp>
        <p:nvSpPr>
          <p:cNvPr id="4" name="Rectangle 3"/>
          <p:cNvSpPr/>
          <p:nvPr/>
        </p:nvSpPr>
        <p:spPr>
          <a:xfrm>
            <a:off x="376767" y="228601"/>
            <a:ext cx="5611284" cy="4187825"/>
          </a:xfrm>
          <a:prstGeom prst="rect">
            <a:avLst/>
          </a:prstGeom>
          <a:solidFill>
            <a:srgbClr val="0082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800">
              <a:solidFill>
                <a:prstClr val="white"/>
              </a:solidFill>
            </a:endParaRPr>
          </a:p>
        </p:txBody>
      </p:sp>
      <p:pic>
        <p:nvPicPr>
          <p:cNvPr id="5" name="Picture 7" descr="NCCPlogo-blockstxt-cmyk.png"/>
          <p:cNvPicPr>
            <a:picLocks noChangeAspect="1"/>
          </p:cNvPicPr>
          <p:nvPr userDrawn="1"/>
        </p:nvPicPr>
        <p:blipFill>
          <a:blip r:embed="rId2">
            <a:extLst>
              <a:ext uri="{28A0092B-C50C-407E-A947-70E740481C1C}">
                <a14:useLocalDpi xmlns:a14="http://schemas.microsoft.com/office/drawing/2010/main" val="0"/>
              </a:ext>
            </a:extLst>
          </a:blip>
          <a:srcRect b="44775"/>
          <a:stretch>
            <a:fillRect/>
          </a:stretch>
        </p:blipFill>
        <p:spPr bwMode="auto">
          <a:xfrm>
            <a:off x="376767" y="5014914"/>
            <a:ext cx="4413251"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4093508S-5285.png"/>
          <p:cNvPicPr>
            <a:picLocks noChangeAspect="1"/>
          </p:cNvPicPr>
          <p:nvPr userDrawn="1"/>
        </p:nvPicPr>
        <p:blipFill>
          <a:blip r:embed="rId3">
            <a:extLst>
              <a:ext uri="{28A0092B-C50C-407E-A947-70E740481C1C}">
                <a14:useLocalDpi xmlns:a14="http://schemas.microsoft.com/office/drawing/2010/main" val="0"/>
              </a:ext>
            </a:extLst>
          </a:blip>
          <a:srcRect l="30405" r="6293" b="5095"/>
          <a:stretch>
            <a:fillRect/>
          </a:stretch>
        </p:blipFill>
        <p:spPr bwMode="auto">
          <a:xfrm>
            <a:off x="6182784" y="219075"/>
            <a:ext cx="274320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19661558-697.png"/>
          <p:cNvPicPr>
            <a:picLocks noChangeAspect="1"/>
          </p:cNvPicPr>
          <p:nvPr userDrawn="1"/>
        </p:nvPicPr>
        <p:blipFill>
          <a:blip r:embed="rId4">
            <a:extLst>
              <a:ext uri="{28A0092B-C50C-407E-A947-70E740481C1C}">
                <a14:useLocalDpi xmlns:a14="http://schemas.microsoft.com/office/drawing/2010/main" val="0"/>
              </a:ext>
            </a:extLst>
          </a:blip>
          <a:srcRect l="5074" t="4083" r="10106" b="14046"/>
          <a:stretch>
            <a:fillRect/>
          </a:stretch>
        </p:blipFill>
        <p:spPr bwMode="auto">
          <a:xfrm>
            <a:off x="9091084" y="219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19907921-384.png"/>
          <p:cNvPicPr>
            <a:picLocks noChangeAspect="1"/>
          </p:cNvPicPr>
          <p:nvPr userDrawn="1"/>
        </p:nvPicPr>
        <p:blipFill>
          <a:blip r:embed="rId5">
            <a:extLst>
              <a:ext uri="{28A0092B-C50C-407E-A947-70E740481C1C}">
                <a14:useLocalDpi xmlns:a14="http://schemas.microsoft.com/office/drawing/2010/main" val="0"/>
              </a:ext>
            </a:extLst>
          </a:blip>
          <a:srcRect l="15765" t="18475" r="47676" b="26819"/>
          <a:stretch>
            <a:fillRect/>
          </a:stretch>
        </p:blipFill>
        <p:spPr bwMode="auto">
          <a:xfrm>
            <a:off x="61827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6740163-647.png"/>
          <p:cNvPicPr>
            <a:picLocks noChangeAspect="1"/>
          </p:cNvPicPr>
          <p:nvPr userDrawn="1"/>
        </p:nvPicPr>
        <p:blipFill>
          <a:blip r:embed="rId6">
            <a:extLst>
              <a:ext uri="{28A0092B-C50C-407E-A947-70E740481C1C}">
                <a14:useLocalDpi xmlns:a14="http://schemas.microsoft.com/office/drawing/2010/main" val="0"/>
              </a:ext>
            </a:extLst>
          </a:blip>
          <a:srcRect l="32512" t="4440" r="16499" b="20573"/>
          <a:stretch>
            <a:fillRect/>
          </a:stretch>
        </p:blipFill>
        <p:spPr bwMode="auto">
          <a:xfrm>
            <a:off x="90910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NCCPtext-NEW.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76767" y="5795964"/>
            <a:ext cx="4413251"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92845" y="228600"/>
            <a:ext cx="5202767" cy="2039112"/>
          </a:xfrm>
        </p:spPr>
        <p:txBody>
          <a:bodyPr anchor="ctr">
            <a:normAutofit/>
          </a:bodyPr>
          <a:lstStyle>
            <a:lvl1pPr>
              <a:defRPr sz="3600">
                <a:solidFill>
                  <a:srgbClr val="FFFFFF"/>
                </a:solidFill>
              </a:defRPr>
            </a:lvl1pPr>
          </a:lstStyle>
          <a:p>
            <a:r>
              <a:rPr lang="en-US" dirty="0"/>
              <a:t>Click to edit Master title style</a:t>
            </a:r>
            <a:endParaRPr dirty="0"/>
          </a:p>
        </p:txBody>
      </p:sp>
      <p:sp>
        <p:nvSpPr>
          <p:cNvPr id="3" name="Subtitle 2"/>
          <p:cNvSpPr>
            <a:spLocks noGrp="1"/>
          </p:cNvSpPr>
          <p:nvPr>
            <p:ph type="subTitle" idx="1"/>
          </p:nvPr>
        </p:nvSpPr>
        <p:spPr>
          <a:xfrm>
            <a:off x="592845" y="2377439"/>
            <a:ext cx="5202767" cy="1885026"/>
          </a:xfrm>
        </p:spPr>
        <p:txBody>
          <a:bodyPr>
            <a:normAutofit/>
          </a:bodyPr>
          <a:lstStyle>
            <a:lvl1pPr marL="0" indent="0" algn="l">
              <a:spcBef>
                <a:spcPts val="300"/>
              </a:spcBef>
              <a:buNone/>
              <a:defRPr sz="2800" i="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C19AC39-103B-ED40-AF2D-5B75AB9E6521}"/>
              </a:ext>
            </a:extLst>
          </p:cNvPr>
          <p:cNvSpPr>
            <a:spLocks noGrp="1"/>
          </p:cNvSpPr>
          <p:nvPr>
            <p:ph type="dt" sz="half" idx="10"/>
          </p:nvPr>
        </p:nvSpPr>
        <p:spPr/>
        <p:txBody>
          <a:bodyPr/>
          <a:lstStyle/>
          <a:p>
            <a:fld id="{F52D8B79-BF56-2F43-8BFF-04A11D32906D}" type="datetimeFigureOut">
              <a:rPr lang="en-US" smtClean="0"/>
              <a:t>4/12/18</a:t>
            </a:fld>
            <a:endParaRPr lang="en-US"/>
          </a:p>
        </p:txBody>
      </p:sp>
      <p:sp>
        <p:nvSpPr>
          <p:cNvPr id="3" name="Footer Placeholder 2">
            <a:extLst>
              <a:ext uri="{FF2B5EF4-FFF2-40B4-BE49-F238E27FC236}">
                <a16:creationId xmlns:a16="http://schemas.microsoft.com/office/drawing/2014/main" xmlns="" id="{8396CE67-9CE0-3D41-A4D0-6B568705CA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9EACF54-9F5A-EC44-BD9E-BCD0A126912A}"/>
              </a:ext>
            </a:extLst>
          </p:cNvPr>
          <p:cNvSpPr>
            <a:spLocks noGrp="1"/>
          </p:cNvSpPr>
          <p:nvPr>
            <p:ph type="sldNum" sz="quarter" idx="12"/>
          </p:nvPr>
        </p:nvSpPr>
        <p:spPr/>
        <p:txBody>
          <a:bodyPr/>
          <a:lstStyle/>
          <a:p>
            <a:fld id="{38DD6902-BBB8-D74D-9C9F-95EFDBA61A24}" type="slidenum">
              <a:rPr lang="en-US" smtClean="0"/>
              <a:t>‹#›</a:t>
            </a:fld>
            <a:endParaRPr lang="en-US"/>
          </a:p>
        </p:txBody>
      </p:sp>
    </p:spTree>
    <p:extLst>
      <p:ext uri="{BB962C8B-B14F-4D97-AF65-F5344CB8AC3E}">
        <p14:creationId xmlns:p14="http://schemas.microsoft.com/office/powerpoint/2010/main" val="160367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8E9AEB-8B3A-4E4F-94C5-DE3195045C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C7535AD-C061-644D-969E-2AEDF28AC7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74A1985-3DD2-A849-B5DC-4B724D6F72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BE503D6-D6AF-C147-A565-E5D5C51E15E3}"/>
              </a:ext>
            </a:extLst>
          </p:cNvPr>
          <p:cNvSpPr>
            <a:spLocks noGrp="1"/>
          </p:cNvSpPr>
          <p:nvPr>
            <p:ph type="dt" sz="half" idx="10"/>
          </p:nvPr>
        </p:nvSpPr>
        <p:spPr/>
        <p:txBody>
          <a:bodyPr/>
          <a:lstStyle/>
          <a:p>
            <a:fld id="{F52D8B79-BF56-2F43-8BFF-04A11D32906D}" type="datetimeFigureOut">
              <a:rPr lang="en-US" smtClean="0"/>
              <a:t>4/12/18</a:t>
            </a:fld>
            <a:endParaRPr lang="en-US"/>
          </a:p>
        </p:txBody>
      </p:sp>
      <p:sp>
        <p:nvSpPr>
          <p:cNvPr id="6" name="Footer Placeholder 5">
            <a:extLst>
              <a:ext uri="{FF2B5EF4-FFF2-40B4-BE49-F238E27FC236}">
                <a16:creationId xmlns:a16="http://schemas.microsoft.com/office/drawing/2014/main" xmlns="" id="{C158EAAC-30E5-7D49-868C-14E5FD9EA4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7624016-CDF0-4B46-9339-4B5C788895B6}"/>
              </a:ext>
            </a:extLst>
          </p:cNvPr>
          <p:cNvSpPr>
            <a:spLocks noGrp="1"/>
          </p:cNvSpPr>
          <p:nvPr>
            <p:ph type="sldNum" sz="quarter" idx="12"/>
          </p:nvPr>
        </p:nvSpPr>
        <p:spPr/>
        <p:txBody>
          <a:bodyPr/>
          <a:lstStyle/>
          <a:p>
            <a:fld id="{38DD6902-BBB8-D74D-9C9F-95EFDBA61A24}" type="slidenum">
              <a:rPr lang="en-US" smtClean="0"/>
              <a:t>‹#›</a:t>
            </a:fld>
            <a:endParaRPr lang="en-US"/>
          </a:p>
        </p:txBody>
      </p:sp>
    </p:spTree>
    <p:extLst>
      <p:ext uri="{BB962C8B-B14F-4D97-AF65-F5344CB8AC3E}">
        <p14:creationId xmlns:p14="http://schemas.microsoft.com/office/powerpoint/2010/main" val="39881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Slide with 2 Pictures">
    <p:spTree>
      <p:nvGrpSpPr>
        <p:cNvPr id="1" name=""/>
        <p:cNvGrpSpPr/>
        <p:nvPr/>
      </p:nvGrpSpPr>
      <p:grpSpPr>
        <a:xfrm>
          <a:off x="0" y="0"/>
          <a:ext cx="0" cy="0"/>
          <a:chOff x="0" y="0"/>
          <a:chExt cx="0" cy="0"/>
        </a:xfrm>
      </p:grpSpPr>
      <p:sp>
        <p:nvSpPr>
          <p:cNvPr id="4" name="Rectangle 3"/>
          <p:cNvSpPr/>
          <p:nvPr/>
        </p:nvSpPr>
        <p:spPr>
          <a:xfrm>
            <a:off x="376767" y="228601"/>
            <a:ext cx="5611284" cy="4187825"/>
          </a:xfrm>
          <a:prstGeom prst="rect">
            <a:avLst/>
          </a:prstGeom>
          <a:solidFill>
            <a:srgbClr val="0082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800">
              <a:solidFill>
                <a:prstClr val="white"/>
              </a:solidFill>
            </a:endParaRPr>
          </a:p>
        </p:txBody>
      </p:sp>
      <p:pic>
        <p:nvPicPr>
          <p:cNvPr id="5" name="Picture 7" descr="NCCPlogo-blockstxt-cmyk.png"/>
          <p:cNvPicPr>
            <a:picLocks noChangeAspect="1"/>
          </p:cNvPicPr>
          <p:nvPr userDrawn="1"/>
        </p:nvPicPr>
        <p:blipFill>
          <a:blip r:embed="rId2">
            <a:extLst>
              <a:ext uri="{28A0092B-C50C-407E-A947-70E740481C1C}">
                <a14:useLocalDpi xmlns:a14="http://schemas.microsoft.com/office/drawing/2010/main" val="0"/>
              </a:ext>
            </a:extLst>
          </a:blip>
          <a:srcRect b="44775"/>
          <a:stretch>
            <a:fillRect/>
          </a:stretch>
        </p:blipFill>
        <p:spPr bwMode="auto">
          <a:xfrm>
            <a:off x="376767" y="5014914"/>
            <a:ext cx="4413251"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4093508S-5285.png"/>
          <p:cNvPicPr>
            <a:picLocks noChangeAspect="1"/>
          </p:cNvPicPr>
          <p:nvPr userDrawn="1"/>
        </p:nvPicPr>
        <p:blipFill>
          <a:blip r:embed="rId3">
            <a:extLst>
              <a:ext uri="{28A0092B-C50C-407E-A947-70E740481C1C}">
                <a14:useLocalDpi xmlns:a14="http://schemas.microsoft.com/office/drawing/2010/main" val="0"/>
              </a:ext>
            </a:extLst>
          </a:blip>
          <a:srcRect l="30405" r="6293" b="5095"/>
          <a:stretch>
            <a:fillRect/>
          </a:stretch>
        </p:blipFill>
        <p:spPr bwMode="auto">
          <a:xfrm>
            <a:off x="6182784" y="219075"/>
            <a:ext cx="274320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19661558-697.png"/>
          <p:cNvPicPr>
            <a:picLocks noChangeAspect="1"/>
          </p:cNvPicPr>
          <p:nvPr userDrawn="1"/>
        </p:nvPicPr>
        <p:blipFill>
          <a:blip r:embed="rId4">
            <a:extLst>
              <a:ext uri="{28A0092B-C50C-407E-A947-70E740481C1C}">
                <a14:useLocalDpi xmlns:a14="http://schemas.microsoft.com/office/drawing/2010/main" val="0"/>
              </a:ext>
            </a:extLst>
          </a:blip>
          <a:srcRect l="5074" t="4083" r="10106" b="14046"/>
          <a:stretch>
            <a:fillRect/>
          </a:stretch>
        </p:blipFill>
        <p:spPr bwMode="auto">
          <a:xfrm>
            <a:off x="9091084" y="219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19907921-384.png"/>
          <p:cNvPicPr>
            <a:picLocks noChangeAspect="1"/>
          </p:cNvPicPr>
          <p:nvPr userDrawn="1"/>
        </p:nvPicPr>
        <p:blipFill>
          <a:blip r:embed="rId5">
            <a:extLst>
              <a:ext uri="{28A0092B-C50C-407E-A947-70E740481C1C}">
                <a14:useLocalDpi xmlns:a14="http://schemas.microsoft.com/office/drawing/2010/main" val="0"/>
              </a:ext>
            </a:extLst>
          </a:blip>
          <a:srcRect l="15765" t="18475" r="47676" b="26819"/>
          <a:stretch>
            <a:fillRect/>
          </a:stretch>
        </p:blipFill>
        <p:spPr bwMode="auto">
          <a:xfrm>
            <a:off x="61827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6740163-647.png"/>
          <p:cNvPicPr>
            <a:picLocks noChangeAspect="1"/>
          </p:cNvPicPr>
          <p:nvPr userDrawn="1"/>
        </p:nvPicPr>
        <p:blipFill>
          <a:blip r:embed="rId6">
            <a:extLst>
              <a:ext uri="{28A0092B-C50C-407E-A947-70E740481C1C}">
                <a14:useLocalDpi xmlns:a14="http://schemas.microsoft.com/office/drawing/2010/main" val="0"/>
              </a:ext>
            </a:extLst>
          </a:blip>
          <a:srcRect l="32512" t="4440" r="16499" b="20573"/>
          <a:stretch>
            <a:fillRect/>
          </a:stretch>
        </p:blipFill>
        <p:spPr bwMode="auto">
          <a:xfrm>
            <a:off x="90910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NCCPtext-NEW.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76767" y="5795964"/>
            <a:ext cx="4413251"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92845" y="228600"/>
            <a:ext cx="5202767" cy="2039112"/>
          </a:xfrm>
        </p:spPr>
        <p:txBody>
          <a:bodyPr anchor="ctr">
            <a:normAutofit/>
          </a:bodyPr>
          <a:lstStyle>
            <a:lvl1pPr>
              <a:defRPr sz="3600">
                <a:solidFill>
                  <a:srgbClr val="FFFFFF"/>
                </a:solidFill>
              </a:defRPr>
            </a:lvl1pPr>
          </a:lstStyle>
          <a:p>
            <a:r>
              <a:rPr lang="en-US" dirty="0"/>
              <a:t>Click to edit Master title style</a:t>
            </a:r>
            <a:endParaRPr dirty="0"/>
          </a:p>
        </p:txBody>
      </p:sp>
      <p:sp>
        <p:nvSpPr>
          <p:cNvPr id="3" name="Subtitle 2"/>
          <p:cNvSpPr>
            <a:spLocks noGrp="1"/>
          </p:cNvSpPr>
          <p:nvPr>
            <p:ph type="subTitle" idx="1"/>
          </p:nvPr>
        </p:nvSpPr>
        <p:spPr>
          <a:xfrm>
            <a:off x="592845" y="2377439"/>
            <a:ext cx="5202767" cy="1885026"/>
          </a:xfrm>
        </p:spPr>
        <p:txBody>
          <a:bodyPr>
            <a:normAutofit/>
          </a:bodyPr>
          <a:lstStyle>
            <a:lvl1pPr marL="0" indent="0" algn="l">
              <a:spcBef>
                <a:spcPts val="300"/>
              </a:spcBef>
              <a:buNone/>
              <a:defRPr sz="2800" i="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Tree>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851B02-3759-5248-9089-54AFA4CE61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E34E5F5-0B20-2445-91E5-D02D52E71C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A1B30FA-A85A-C54B-ACF4-A938D8CD3D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5AE5813-9EC8-9941-B79E-4C6C83A54717}"/>
              </a:ext>
            </a:extLst>
          </p:cNvPr>
          <p:cNvSpPr>
            <a:spLocks noGrp="1"/>
          </p:cNvSpPr>
          <p:nvPr>
            <p:ph type="dt" sz="half" idx="10"/>
          </p:nvPr>
        </p:nvSpPr>
        <p:spPr/>
        <p:txBody>
          <a:bodyPr/>
          <a:lstStyle/>
          <a:p>
            <a:fld id="{F52D8B79-BF56-2F43-8BFF-04A11D32906D}" type="datetimeFigureOut">
              <a:rPr lang="en-US" smtClean="0"/>
              <a:t>4/12/18</a:t>
            </a:fld>
            <a:endParaRPr lang="en-US"/>
          </a:p>
        </p:txBody>
      </p:sp>
      <p:sp>
        <p:nvSpPr>
          <p:cNvPr id="6" name="Footer Placeholder 5">
            <a:extLst>
              <a:ext uri="{FF2B5EF4-FFF2-40B4-BE49-F238E27FC236}">
                <a16:creationId xmlns:a16="http://schemas.microsoft.com/office/drawing/2014/main" xmlns="" id="{DABADA7B-FF28-C341-A398-0D0DE1CDB7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C11E856-89A6-0A40-9A8E-248C3A7CC015}"/>
              </a:ext>
            </a:extLst>
          </p:cNvPr>
          <p:cNvSpPr>
            <a:spLocks noGrp="1"/>
          </p:cNvSpPr>
          <p:nvPr>
            <p:ph type="sldNum" sz="quarter" idx="12"/>
          </p:nvPr>
        </p:nvSpPr>
        <p:spPr/>
        <p:txBody>
          <a:bodyPr/>
          <a:lstStyle/>
          <a:p>
            <a:fld id="{38DD6902-BBB8-D74D-9C9F-95EFDBA61A24}" type="slidenum">
              <a:rPr lang="en-US" smtClean="0"/>
              <a:t>‹#›</a:t>
            </a:fld>
            <a:endParaRPr lang="en-US"/>
          </a:p>
        </p:txBody>
      </p:sp>
    </p:spTree>
    <p:extLst>
      <p:ext uri="{BB962C8B-B14F-4D97-AF65-F5344CB8AC3E}">
        <p14:creationId xmlns:p14="http://schemas.microsoft.com/office/powerpoint/2010/main" val="71969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Slide with 2 Pictures">
    <p:spTree>
      <p:nvGrpSpPr>
        <p:cNvPr id="1" name=""/>
        <p:cNvGrpSpPr/>
        <p:nvPr/>
      </p:nvGrpSpPr>
      <p:grpSpPr>
        <a:xfrm>
          <a:off x="0" y="0"/>
          <a:ext cx="0" cy="0"/>
          <a:chOff x="0" y="0"/>
          <a:chExt cx="0" cy="0"/>
        </a:xfrm>
      </p:grpSpPr>
      <p:sp>
        <p:nvSpPr>
          <p:cNvPr id="4" name="Rectangle 3"/>
          <p:cNvSpPr/>
          <p:nvPr/>
        </p:nvSpPr>
        <p:spPr>
          <a:xfrm>
            <a:off x="376767" y="228601"/>
            <a:ext cx="5611284" cy="4187825"/>
          </a:xfrm>
          <a:prstGeom prst="rect">
            <a:avLst/>
          </a:prstGeom>
          <a:solidFill>
            <a:srgbClr val="0082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800">
              <a:solidFill>
                <a:prstClr val="white"/>
              </a:solidFill>
            </a:endParaRPr>
          </a:p>
        </p:txBody>
      </p:sp>
      <p:pic>
        <p:nvPicPr>
          <p:cNvPr id="5" name="Picture 7" descr="NCCPlogo-blockstxt-cmyk.png"/>
          <p:cNvPicPr>
            <a:picLocks noChangeAspect="1"/>
          </p:cNvPicPr>
          <p:nvPr userDrawn="1"/>
        </p:nvPicPr>
        <p:blipFill>
          <a:blip r:embed="rId2">
            <a:extLst>
              <a:ext uri="{28A0092B-C50C-407E-A947-70E740481C1C}">
                <a14:useLocalDpi xmlns:a14="http://schemas.microsoft.com/office/drawing/2010/main" val="0"/>
              </a:ext>
            </a:extLst>
          </a:blip>
          <a:srcRect b="44775"/>
          <a:stretch>
            <a:fillRect/>
          </a:stretch>
        </p:blipFill>
        <p:spPr bwMode="auto">
          <a:xfrm>
            <a:off x="376767" y="5014914"/>
            <a:ext cx="4413251"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4093508S-5285.png"/>
          <p:cNvPicPr>
            <a:picLocks noChangeAspect="1"/>
          </p:cNvPicPr>
          <p:nvPr userDrawn="1"/>
        </p:nvPicPr>
        <p:blipFill>
          <a:blip r:embed="rId3">
            <a:extLst>
              <a:ext uri="{28A0092B-C50C-407E-A947-70E740481C1C}">
                <a14:useLocalDpi xmlns:a14="http://schemas.microsoft.com/office/drawing/2010/main" val="0"/>
              </a:ext>
            </a:extLst>
          </a:blip>
          <a:srcRect l="30405" r="6293" b="5095"/>
          <a:stretch>
            <a:fillRect/>
          </a:stretch>
        </p:blipFill>
        <p:spPr bwMode="auto">
          <a:xfrm>
            <a:off x="6182784" y="219075"/>
            <a:ext cx="274320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19661558-697.png"/>
          <p:cNvPicPr>
            <a:picLocks noChangeAspect="1"/>
          </p:cNvPicPr>
          <p:nvPr userDrawn="1"/>
        </p:nvPicPr>
        <p:blipFill>
          <a:blip r:embed="rId4">
            <a:extLst>
              <a:ext uri="{28A0092B-C50C-407E-A947-70E740481C1C}">
                <a14:useLocalDpi xmlns:a14="http://schemas.microsoft.com/office/drawing/2010/main" val="0"/>
              </a:ext>
            </a:extLst>
          </a:blip>
          <a:srcRect l="5074" t="4083" r="10106" b="14046"/>
          <a:stretch>
            <a:fillRect/>
          </a:stretch>
        </p:blipFill>
        <p:spPr bwMode="auto">
          <a:xfrm>
            <a:off x="9091084" y="219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19907921-384.png"/>
          <p:cNvPicPr>
            <a:picLocks noChangeAspect="1"/>
          </p:cNvPicPr>
          <p:nvPr userDrawn="1"/>
        </p:nvPicPr>
        <p:blipFill>
          <a:blip r:embed="rId5">
            <a:extLst>
              <a:ext uri="{28A0092B-C50C-407E-A947-70E740481C1C}">
                <a14:useLocalDpi xmlns:a14="http://schemas.microsoft.com/office/drawing/2010/main" val="0"/>
              </a:ext>
            </a:extLst>
          </a:blip>
          <a:srcRect l="15765" t="18475" r="47676" b="26819"/>
          <a:stretch>
            <a:fillRect/>
          </a:stretch>
        </p:blipFill>
        <p:spPr bwMode="auto">
          <a:xfrm>
            <a:off x="61827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6740163-647.png"/>
          <p:cNvPicPr>
            <a:picLocks noChangeAspect="1"/>
          </p:cNvPicPr>
          <p:nvPr userDrawn="1"/>
        </p:nvPicPr>
        <p:blipFill>
          <a:blip r:embed="rId6">
            <a:extLst>
              <a:ext uri="{28A0092B-C50C-407E-A947-70E740481C1C}">
                <a14:useLocalDpi xmlns:a14="http://schemas.microsoft.com/office/drawing/2010/main" val="0"/>
              </a:ext>
            </a:extLst>
          </a:blip>
          <a:srcRect l="32512" t="4440" r="16499" b="20573"/>
          <a:stretch>
            <a:fillRect/>
          </a:stretch>
        </p:blipFill>
        <p:spPr bwMode="auto">
          <a:xfrm>
            <a:off x="9091084" y="2378076"/>
            <a:ext cx="2743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NCCPtext-NEW.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76767" y="5795964"/>
            <a:ext cx="4413251"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92845" y="228600"/>
            <a:ext cx="5202767" cy="2039112"/>
          </a:xfrm>
        </p:spPr>
        <p:txBody>
          <a:bodyPr anchor="ctr">
            <a:normAutofit/>
          </a:bodyPr>
          <a:lstStyle>
            <a:lvl1pPr>
              <a:defRPr sz="3600">
                <a:solidFill>
                  <a:srgbClr val="FFFFFF"/>
                </a:solidFill>
              </a:defRPr>
            </a:lvl1pPr>
          </a:lstStyle>
          <a:p>
            <a:r>
              <a:rPr lang="en-US" dirty="0"/>
              <a:t>Click to edit Master title style</a:t>
            </a:r>
            <a:endParaRPr dirty="0"/>
          </a:p>
        </p:txBody>
      </p:sp>
      <p:sp>
        <p:nvSpPr>
          <p:cNvPr id="3" name="Subtitle 2"/>
          <p:cNvSpPr>
            <a:spLocks noGrp="1"/>
          </p:cNvSpPr>
          <p:nvPr>
            <p:ph type="subTitle" idx="1"/>
          </p:nvPr>
        </p:nvSpPr>
        <p:spPr>
          <a:xfrm>
            <a:off x="592845" y="2377439"/>
            <a:ext cx="5202767" cy="1885026"/>
          </a:xfrm>
        </p:spPr>
        <p:txBody>
          <a:bodyPr>
            <a:normAutofit/>
          </a:bodyPr>
          <a:lstStyle>
            <a:lvl1pPr marL="0" indent="0" algn="l">
              <a:spcBef>
                <a:spcPts val="300"/>
              </a:spcBef>
              <a:buNone/>
              <a:defRPr sz="2800" i="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Tree>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5.xml"/><Relationship Id="rId12" Type="http://schemas.openxmlformats.org/officeDocument/2006/relationships/slideLayout" Target="../slideLayouts/slideLayout116.xml"/><Relationship Id="rId13" Type="http://schemas.openxmlformats.org/officeDocument/2006/relationships/theme" Target="../theme/theme10.xml"/><Relationship Id="rId1" Type="http://schemas.openxmlformats.org/officeDocument/2006/relationships/slideLayout" Target="../slideLayouts/slideLayout105.xml"/><Relationship Id="rId2" Type="http://schemas.openxmlformats.org/officeDocument/2006/relationships/slideLayout" Target="../slideLayouts/slideLayout106.xml"/><Relationship Id="rId3" Type="http://schemas.openxmlformats.org/officeDocument/2006/relationships/slideLayout" Target="../slideLayouts/slideLayout107.xml"/><Relationship Id="rId4" Type="http://schemas.openxmlformats.org/officeDocument/2006/relationships/slideLayout" Target="../slideLayouts/slideLayout108.xml"/><Relationship Id="rId5" Type="http://schemas.openxmlformats.org/officeDocument/2006/relationships/slideLayout" Target="../slideLayouts/slideLayout109.xml"/><Relationship Id="rId6" Type="http://schemas.openxmlformats.org/officeDocument/2006/relationships/slideLayout" Target="../slideLayouts/slideLayout110.xml"/><Relationship Id="rId7" Type="http://schemas.openxmlformats.org/officeDocument/2006/relationships/slideLayout" Target="../slideLayouts/slideLayout111.xml"/><Relationship Id="rId8" Type="http://schemas.openxmlformats.org/officeDocument/2006/relationships/slideLayout" Target="../slideLayouts/slideLayout112.xml"/><Relationship Id="rId9" Type="http://schemas.openxmlformats.org/officeDocument/2006/relationships/slideLayout" Target="../slideLayouts/slideLayout113.xml"/><Relationship Id="rId10"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7.xml"/><Relationship Id="rId12" Type="http://schemas.openxmlformats.org/officeDocument/2006/relationships/slideLayout" Target="../slideLayouts/slideLayout128.xml"/><Relationship Id="rId13" Type="http://schemas.openxmlformats.org/officeDocument/2006/relationships/theme" Target="../theme/theme11.xml"/><Relationship Id="rId1" Type="http://schemas.openxmlformats.org/officeDocument/2006/relationships/slideLayout" Target="../slideLayouts/slideLayout117.xml"/><Relationship Id="rId2" Type="http://schemas.openxmlformats.org/officeDocument/2006/relationships/slideLayout" Target="../slideLayouts/slideLayout118.xml"/><Relationship Id="rId3" Type="http://schemas.openxmlformats.org/officeDocument/2006/relationships/slideLayout" Target="../slideLayouts/slideLayout119.xml"/><Relationship Id="rId4" Type="http://schemas.openxmlformats.org/officeDocument/2006/relationships/slideLayout" Target="../slideLayouts/slideLayout120.xml"/><Relationship Id="rId5" Type="http://schemas.openxmlformats.org/officeDocument/2006/relationships/slideLayout" Target="../slideLayouts/slideLayout121.xml"/><Relationship Id="rId6" Type="http://schemas.openxmlformats.org/officeDocument/2006/relationships/slideLayout" Target="../slideLayouts/slideLayout122.xml"/><Relationship Id="rId7" Type="http://schemas.openxmlformats.org/officeDocument/2006/relationships/slideLayout" Target="../slideLayouts/slideLayout123.xml"/><Relationship Id="rId8" Type="http://schemas.openxmlformats.org/officeDocument/2006/relationships/slideLayout" Target="../slideLayouts/slideLayout124.xml"/><Relationship Id="rId9" Type="http://schemas.openxmlformats.org/officeDocument/2006/relationships/slideLayout" Target="../slideLayouts/slideLayout125.xml"/><Relationship Id="rId10"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9.xml"/><Relationship Id="rId12" Type="http://schemas.openxmlformats.org/officeDocument/2006/relationships/slideLayout" Target="../slideLayouts/slideLayout140.xml"/><Relationship Id="rId13" Type="http://schemas.openxmlformats.org/officeDocument/2006/relationships/theme" Target="../theme/theme12.xml"/><Relationship Id="rId1" Type="http://schemas.openxmlformats.org/officeDocument/2006/relationships/slideLayout" Target="../slideLayouts/slideLayout129.xml"/><Relationship Id="rId2" Type="http://schemas.openxmlformats.org/officeDocument/2006/relationships/slideLayout" Target="../slideLayouts/slideLayout130.xml"/><Relationship Id="rId3" Type="http://schemas.openxmlformats.org/officeDocument/2006/relationships/slideLayout" Target="../slideLayouts/slideLayout131.xml"/><Relationship Id="rId4" Type="http://schemas.openxmlformats.org/officeDocument/2006/relationships/slideLayout" Target="../slideLayouts/slideLayout132.xml"/><Relationship Id="rId5" Type="http://schemas.openxmlformats.org/officeDocument/2006/relationships/slideLayout" Target="../slideLayouts/slideLayout133.xml"/><Relationship Id="rId6" Type="http://schemas.openxmlformats.org/officeDocument/2006/relationships/slideLayout" Target="../slideLayouts/slideLayout134.xml"/><Relationship Id="rId7" Type="http://schemas.openxmlformats.org/officeDocument/2006/relationships/slideLayout" Target="../slideLayouts/slideLayout135.xml"/><Relationship Id="rId8" Type="http://schemas.openxmlformats.org/officeDocument/2006/relationships/slideLayout" Target="../slideLayouts/slideLayout136.xml"/><Relationship Id="rId9" Type="http://schemas.openxmlformats.org/officeDocument/2006/relationships/slideLayout" Target="../slideLayouts/slideLayout137.xml"/><Relationship Id="rId10"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1.xml"/><Relationship Id="rId12" Type="http://schemas.openxmlformats.org/officeDocument/2006/relationships/slideLayout" Target="../slideLayouts/slideLayout152.xml"/><Relationship Id="rId13" Type="http://schemas.openxmlformats.org/officeDocument/2006/relationships/theme" Target="../theme/theme13.xml"/><Relationship Id="rId1" Type="http://schemas.openxmlformats.org/officeDocument/2006/relationships/slideLayout" Target="../slideLayouts/slideLayout141.xml"/><Relationship Id="rId2" Type="http://schemas.openxmlformats.org/officeDocument/2006/relationships/slideLayout" Target="../slideLayouts/slideLayout142.xml"/><Relationship Id="rId3" Type="http://schemas.openxmlformats.org/officeDocument/2006/relationships/slideLayout" Target="../slideLayouts/slideLayout143.xml"/><Relationship Id="rId4" Type="http://schemas.openxmlformats.org/officeDocument/2006/relationships/slideLayout" Target="../slideLayouts/slideLayout144.xml"/><Relationship Id="rId5" Type="http://schemas.openxmlformats.org/officeDocument/2006/relationships/slideLayout" Target="../slideLayouts/slideLayout145.xml"/><Relationship Id="rId6" Type="http://schemas.openxmlformats.org/officeDocument/2006/relationships/slideLayout" Target="../slideLayouts/slideLayout146.xml"/><Relationship Id="rId7" Type="http://schemas.openxmlformats.org/officeDocument/2006/relationships/slideLayout" Target="../slideLayouts/slideLayout147.xml"/><Relationship Id="rId8" Type="http://schemas.openxmlformats.org/officeDocument/2006/relationships/slideLayout" Target="../slideLayouts/slideLayout148.xml"/><Relationship Id="rId9" Type="http://schemas.openxmlformats.org/officeDocument/2006/relationships/slideLayout" Target="../slideLayouts/slideLayout149.xml"/><Relationship Id="rId10"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63.xml"/><Relationship Id="rId12" Type="http://schemas.openxmlformats.org/officeDocument/2006/relationships/slideLayout" Target="../slideLayouts/slideLayout164.xml"/><Relationship Id="rId13" Type="http://schemas.openxmlformats.org/officeDocument/2006/relationships/theme" Target="../theme/theme14.xml"/><Relationship Id="rId1" Type="http://schemas.openxmlformats.org/officeDocument/2006/relationships/slideLayout" Target="../slideLayouts/slideLayout153.xml"/><Relationship Id="rId2" Type="http://schemas.openxmlformats.org/officeDocument/2006/relationships/slideLayout" Target="../slideLayouts/slideLayout154.xml"/><Relationship Id="rId3" Type="http://schemas.openxmlformats.org/officeDocument/2006/relationships/slideLayout" Target="../slideLayouts/slideLayout155.xml"/><Relationship Id="rId4" Type="http://schemas.openxmlformats.org/officeDocument/2006/relationships/slideLayout" Target="../slideLayouts/slideLayout156.xml"/><Relationship Id="rId5" Type="http://schemas.openxmlformats.org/officeDocument/2006/relationships/slideLayout" Target="../slideLayouts/slideLayout157.xml"/><Relationship Id="rId6" Type="http://schemas.openxmlformats.org/officeDocument/2006/relationships/slideLayout" Target="../slideLayouts/slideLayout158.xml"/><Relationship Id="rId7" Type="http://schemas.openxmlformats.org/officeDocument/2006/relationships/slideLayout" Target="../slideLayouts/slideLayout159.xml"/><Relationship Id="rId8" Type="http://schemas.openxmlformats.org/officeDocument/2006/relationships/slideLayout" Target="../slideLayouts/slideLayout160.xml"/><Relationship Id="rId9" Type="http://schemas.openxmlformats.org/officeDocument/2006/relationships/slideLayout" Target="../slideLayouts/slideLayout161.xml"/><Relationship Id="rId10" Type="http://schemas.openxmlformats.org/officeDocument/2006/relationships/slideLayout" Target="../slideLayouts/slideLayout162.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75.xml"/><Relationship Id="rId12" Type="http://schemas.openxmlformats.org/officeDocument/2006/relationships/slideLayout" Target="../slideLayouts/slideLayout176.xml"/><Relationship Id="rId13" Type="http://schemas.openxmlformats.org/officeDocument/2006/relationships/theme" Target="../theme/theme15.xml"/><Relationship Id="rId1" Type="http://schemas.openxmlformats.org/officeDocument/2006/relationships/slideLayout" Target="../slideLayouts/slideLayout165.xml"/><Relationship Id="rId2" Type="http://schemas.openxmlformats.org/officeDocument/2006/relationships/slideLayout" Target="../slideLayouts/slideLayout166.xml"/><Relationship Id="rId3" Type="http://schemas.openxmlformats.org/officeDocument/2006/relationships/slideLayout" Target="../slideLayouts/slideLayout167.xml"/><Relationship Id="rId4" Type="http://schemas.openxmlformats.org/officeDocument/2006/relationships/slideLayout" Target="../slideLayouts/slideLayout168.xml"/><Relationship Id="rId5" Type="http://schemas.openxmlformats.org/officeDocument/2006/relationships/slideLayout" Target="../slideLayouts/slideLayout169.xml"/><Relationship Id="rId6" Type="http://schemas.openxmlformats.org/officeDocument/2006/relationships/slideLayout" Target="../slideLayouts/slideLayout170.xml"/><Relationship Id="rId7" Type="http://schemas.openxmlformats.org/officeDocument/2006/relationships/slideLayout" Target="../slideLayouts/slideLayout171.xml"/><Relationship Id="rId8" Type="http://schemas.openxmlformats.org/officeDocument/2006/relationships/slideLayout" Target="../slideLayouts/slideLayout172.xml"/><Relationship Id="rId9" Type="http://schemas.openxmlformats.org/officeDocument/2006/relationships/slideLayout" Target="../slideLayouts/slideLayout173.xml"/><Relationship Id="rId10"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slideLayout" Target="../slideLayouts/slideLayout188.xml"/><Relationship Id="rId13" Type="http://schemas.openxmlformats.org/officeDocument/2006/relationships/theme" Target="../theme/theme16.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99.xml"/><Relationship Id="rId12" Type="http://schemas.openxmlformats.org/officeDocument/2006/relationships/slideLayout" Target="../slideLayouts/slideLayout200.xml"/><Relationship Id="rId13" Type="http://schemas.openxmlformats.org/officeDocument/2006/relationships/theme" Target="../theme/theme17.xml"/><Relationship Id="rId1" Type="http://schemas.openxmlformats.org/officeDocument/2006/relationships/slideLayout" Target="../slideLayouts/slideLayout189.xml"/><Relationship Id="rId2" Type="http://schemas.openxmlformats.org/officeDocument/2006/relationships/slideLayout" Target="../slideLayouts/slideLayout190.xml"/><Relationship Id="rId3" Type="http://schemas.openxmlformats.org/officeDocument/2006/relationships/slideLayout" Target="../slideLayouts/slideLayout191.xml"/><Relationship Id="rId4" Type="http://schemas.openxmlformats.org/officeDocument/2006/relationships/slideLayout" Target="../slideLayouts/slideLayout192.xml"/><Relationship Id="rId5" Type="http://schemas.openxmlformats.org/officeDocument/2006/relationships/slideLayout" Target="../slideLayouts/slideLayout193.xml"/><Relationship Id="rId6" Type="http://schemas.openxmlformats.org/officeDocument/2006/relationships/slideLayout" Target="../slideLayouts/slideLayout194.xml"/><Relationship Id="rId7" Type="http://schemas.openxmlformats.org/officeDocument/2006/relationships/slideLayout" Target="../slideLayouts/slideLayout195.xml"/><Relationship Id="rId8" Type="http://schemas.openxmlformats.org/officeDocument/2006/relationships/slideLayout" Target="../slideLayouts/slideLayout196.xml"/><Relationship Id="rId9" Type="http://schemas.openxmlformats.org/officeDocument/2006/relationships/slideLayout" Target="../slideLayouts/slideLayout197.xml"/><Relationship Id="rId10" Type="http://schemas.openxmlformats.org/officeDocument/2006/relationships/slideLayout" Target="../slideLayouts/slideLayout198.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11.xml"/><Relationship Id="rId12" Type="http://schemas.openxmlformats.org/officeDocument/2006/relationships/slideLayout" Target="../slideLayouts/slideLayout212.xml"/><Relationship Id="rId13" Type="http://schemas.openxmlformats.org/officeDocument/2006/relationships/theme" Target="../theme/theme18.xml"/><Relationship Id="rId1" Type="http://schemas.openxmlformats.org/officeDocument/2006/relationships/slideLayout" Target="../slideLayouts/slideLayout201.xml"/><Relationship Id="rId2" Type="http://schemas.openxmlformats.org/officeDocument/2006/relationships/slideLayout" Target="../slideLayouts/slideLayout202.xml"/><Relationship Id="rId3" Type="http://schemas.openxmlformats.org/officeDocument/2006/relationships/slideLayout" Target="../slideLayouts/slideLayout203.xml"/><Relationship Id="rId4" Type="http://schemas.openxmlformats.org/officeDocument/2006/relationships/slideLayout" Target="../slideLayouts/slideLayout204.xml"/><Relationship Id="rId5" Type="http://schemas.openxmlformats.org/officeDocument/2006/relationships/slideLayout" Target="../slideLayouts/slideLayout205.xml"/><Relationship Id="rId6" Type="http://schemas.openxmlformats.org/officeDocument/2006/relationships/slideLayout" Target="../slideLayouts/slideLayout206.xml"/><Relationship Id="rId7" Type="http://schemas.openxmlformats.org/officeDocument/2006/relationships/slideLayout" Target="../slideLayouts/slideLayout207.xml"/><Relationship Id="rId8" Type="http://schemas.openxmlformats.org/officeDocument/2006/relationships/slideLayout" Target="../slideLayouts/slideLayout208.xml"/><Relationship Id="rId9" Type="http://schemas.openxmlformats.org/officeDocument/2006/relationships/slideLayout" Target="../slideLayouts/slideLayout209.xml"/><Relationship Id="rId10"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slideLayout" Target="../slideLayouts/slideLayout56.xml"/><Relationship Id="rId13"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slideLayout" Target="../slideLayouts/slideLayout68.xml"/><Relationship Id="rId13"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theme" Target="../theme/theme7.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slideLayout" Target="../slideLayouts/slideLayout92.xml"/><Relationship Id="rId13" Type="http://schemas.openxmlformats.org/officeDocument/2006/relationships/theme" Target="../theme/theme8.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3.xml"/><Relationship Id="rId12" Type="http://schemas.openxmlformats.org/officeDocument/2006/relationships/slideLayout" Target="../slideLayouts/slideLayout104.xml"/><Relationship Id="rId13" Type="http://schemas.openxmlformats.org/officeDocument/2006/relationships/theme" Target="../theme/theme9.xml"/><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1D980E9-5111-5E46-9DED-4B4C4FF34F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90378B7-1057-614D-A999-17652472A1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589B040-1570-D140-88F0-95BAA8EFB0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2D8B79-BF56-2F43-8BFF-04A11D32906D}" type="datetimeFigureOut">
              <a:rPr lang="en-US" smtClean="0"/>
              <a:t>4/12/18</a:t>
            </a:fld>
            <a:endParaRPr lang="en-US"/>
          </a:p>
        </p:txBody>
      </p:sp>
      <p:sp>
        <p:nvSpPr>
          <p:cNvPr id="5" name="Footer Placeholder 4">
            <a:extLst>
              <a:ext uri="{FF2B5EF4-FFF2-40B4-BE49-F238E27FC236}">
                <a16:creationId xmlns:a16="http://schemas.microsoft.com/office/drawing/2014/main" xmlns="" id="{5C3C0861-970A-CB4B-A29C-129C018681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3116BC5-DFA8-D748-919D-E4919798D4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DD6902-BBB8-D74D-9C9F-95EFDBA61A24}" type="slidenum">
              <a:rPr lang="en-US" smtClean="0"/>
              <a:t>‹#›</a:t>
            </a:fld>
            <a:endParaRPr lang="en-US"/>
          </a:p>
        </p:txBody>
      </p:sp>
    </p:spTree>
    <p:extLst>
      <p:ext uri="{BB962C8B-B14F-4D97-AF65-F5344CB8AC3E}">
        <p14:creationId xmlns:p14="http://schemas.microsoft.com/office/powerpoint/2010/main" val="1410749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77043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62505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6341926"/>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336240"/>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085641"/>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40819"/>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33322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779424"/>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479031"/>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Shape 8"/>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accent3"/>
                </a:solidFill>
                <a:latin typeface="Average"/>
                <a:ea typeface="Average"/>
                <a:cs typeface="Average"/>
                <a:sym typeface="Average"/>
              </a:defRPr>
            </a:lvl1pPr>
            <a:lvl2pPr lvl="1" algn="r">
              <a:buNone/>
              <a:defRPr sz="1333">
                <a:solidFill>
                  <a:schemeClr val="accent3"/>
                </a:solidFill>
                <a:latin typeface="Average"/>
                <a:ea typeface="Average"/>
                <a:cs typeface="Average"/>
                <a:sym typeface="Average"/>
              </a:defRPr>
            </a:lvl2pPr>
            <a:lvl3pPr lvl="2" algn="r">
              <a:buNone/>
              <a:defRPr sz="1333">
                <a:solidFill>
                  <a:schemeClr val="accent3"/>
                </a:solidFill>
                <a:latin typeface="Average"/>
                <a:ea typeface="Average"/>
                <a:cs typeface="Average"/>
                <a:sym typeface="Average"/>
              </a:defRPr>
            </a:lvl3pPr>
            <a:lvl4pPr lvl="3" algn="r">
              <a:buNone/>
              <a:defRPr sz="1333">
                <a:solidFill>
                  <a:schemeClr val="accent3"/>
                </a:solidFill>
                <a:latin typeface="Average"/>
                <a:ea typeface="Average"/>
                <a:cs typeface="Average"/>
                <a:sym typeface="Average"/>
              </a:defRPr>
            </a:lvl4pPr>
            <a:lvl5pPr lvl="4" algn="r">
              <a:buNone/>
              <a:defRPr sz="1333">
                <a:solidFill>
                  <a:schemeClr val="accent3"/>
                </a:solidFill>
                <a:latin typeface="Average"/>
                <a:ea typeface="Average"/>
                <a:cs typeface="Average"/>
                <a:sym typeface="Average"/>
              </a:defRPr>
            </a:lvl5pPr>
            <a:lvl6pPr lvl="5" algn="r">
              <a:buNone/>
              <a:defRPr sz="1333">
                <a:solidFill>
                  <a:schemeClr val="accent3"/>
                </a:solidFill>
                <a:latin typeface="Average"/>
                <a:ea typeface="Average"/>
                <a:cs typeface="Average"/>
                <a:sym typeface="Average"/>
              </a:defRPr>
            </a:lvl6pPr>
            <a:lvl7pPr lvl="6" algn="r">
              <a:buNone/>
              <a:defRPr sz="1333">
                <a:solidFill>
                  <a:schemeClr val="accent3"/>
                </a:solidFill>
                <a:latin typeface="Average"/>
                <a:ea typeface="Average"/>
                <a:cs typeface="Average"/>
                <a:sym typeface="Average"/>
              </a:defRPr>
            </a:lvl7pPr>
            <a:lvl8pPr lvl="7" algn="r">
              <a:buNone/>
              <a:defRPr sz="1333">
                <a:solidFill>
                  <a:schemeClr val="accent3"/>
                </a:solidFill>
                <a:latin typeface="Average"/>
                <a:ea typeface="Average"/>
                <a:cs typeface="Average"/>
                <a:sym typeface="Average"/>
              </a:defRPr>
            </a:lvl8pPr>
            <a:lvl9pPr lvl="8" algn="r">
              <a:buNone/>
              <a:defRPr sz="1333">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4020459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0F2AF2-EA92-44F8-853B-5E3554E36C48}" type="datetimeFigureOut">
              <a:rPr lang="en-US" smtClean="0"/>
              <a:t>4/12/18</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575539-BFBE-477A-BDB6-9CA7B44D81A5}" type="slidenum">
              <a:rPr lang="en-US" smtClean="0"/>
              <a:t>‹#›</a:t>
            </a:fld>
            <a:endParaRPr lang="en-US"/>
          </a:p>
        </p:txBody>
      </p:sp>
    </p:spTree>
    <p:extLst>
      <p:ext uri="{BB962C8B-B14F-4D97-AF65-F5344CB8AC3E}">
        <p14:creationId xmlns:p14="http://schemas.microsoft.com/office/powerpoint/2010/main" val="35285388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78ABE2-C5E2-46D8-991E-308FCC7827A2}" type="datetimeFigureOut">
              <a:rPr lang="en-US" smtClean="0"/>
              <a:t>4/12/18</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0723B-5D5F-4C93-A4B2-1F8F0FFC4AAC}" type="slidenum">
              <a:rPr lang="en-US" smtClean="0"/>
              <a:t>‹#›</a:t>
            </a:fld>
            <a:endParaRPr lang="en-US"/>
          </a:p>
        </p:txBody>
      </p:sp>
    </p:spTree>
    <p:extLst>
      <p:ext uri="{BB962C8B-B14F-4D97-AF65-F5344CB8AC3E}">
        <p14:creationId xmlns:p14="http://schemas.microsoft.com/office/powerpoint/2010/main" val="280800230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11666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571947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031832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91122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4687E-AB50-470A-8CA3-5065870AA144}" type="datetimeFigureOut">
              <a:rPr lang="en-US" smtClean="0">
                <a:solidFill>
                  <a:prstClr val="black">
                    <a:tint val="75000"/>
                  </a:prstClr>
                </a:solidFill>
              </a:rPr>
              <a:pPr/>
              <a:t>4/12/18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B3C1E-9D77-4DFA-8C7E-A9FEBD29BD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566322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14.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jpg"/><Relationship Id="rId3"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1" Type="http://schemas.openxmlformats.org/officeDocument/2006/relationships/slideLayout" Target="../slideLayouts/slideLayout49.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png"/><Relationship Id="rId1" Type="http://schemas.openxmlformats.org/officeDocument/2006/relationships/slideLayout" Target="../slideLayouts/slideLayout63.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3.png"/><Relationship Id="rId1" Type="http://schemas.openxmlformats.org/officeDocument/2006/relationships/slideLayout" Target="../slideLayouts/slideLayout14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hyperlink" Target="http://www.nber.org/papers/w24438" TargetMode="External"/><Relationship Id="rId4" Type="http://schemas.openxmlformats.org/officeDocument/2006/relationships/hyperlink" Target="http://dx.doi.org/10.1787/5k4dlw9w6czq-en" TargetMode="External"/><Relationship Id="rId5" Type="http://schemas.openxmlformats.org/officeDocument/2006/relationships/hyperlink" Target="http://journals.sagepub.com/doi/pdf/10.1177/0192513X15623585" TargetMode="External"/><Relationship Id="rId6" Type="http://schemas.openxmlformats.org/officeDocument/2006/relationships/image" Target="../media/image23.png"/><Relationship Id="rId1" Type="http://schemas.openxmlformats.org/officeDocument/2006/relationships/slideLayout" Target="../slideLayouts/slideLayout178.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hyperlink" Target="https://www.oecd.org/els/soc/PF2_1_Parental_leave_systems.pdf" TargetMode="External"/><Relationship Id="rId5" Type="http://schemas.openxmlformats.org/officeDocument/2006/relationships/hyperlink" Target="https://www.brookings.edu/wp-content/uploads/2017/06/es_20170606_paidfamilyleave.pdf" TargetMode="External"/><Relationship Id="rId6" Type="http://schemas.openxmlformats.org/officeDocument/2006/relationships/hyperlink" Target="http://www.abetterbalance.org/resources/paid-family-leave-laws-chart/" TargetMode="External"/><Relationship Id="rId7" Type="http://schemas.openxmlformats.org/officeDocument/2006/relationships/hyperlink" Target="https://www.worldpolicycenter.org/policies/is-paid-leaveavailable-to-mothers-and-fathers-of-infants/is-paid-leaveavailable-for-mothers-of-infants" TargetMode="External"/><Relationship Id="rId8" Type="http://schemas.openxmlformats.org/officeDocument/2006/relationships/hyperlink" Target="http://www.ilo.org/wcmsp5/groups/public/---dgreports/---dcomm/---publ/documents/publication/wcms_242615.pdf" TargetMode="External"/><Relationship Id="rId1" Type="http://schemas.openxmlformats.org/officeDocument/2006/relationships/slideLayout" Target="../slideLayouts/slideLayout190.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2.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26.jpg"/><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3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31.jpg"/><Relationship Id="rId3"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3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3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3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36.jpg"/><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39.jpg"/></Relationships>
</file>

<file path=ppt/slides/_rels/slide41.xml.rels><?xml version="1.0" encoding="UTF-8" standalone="yes"?>
<Relationships xmlns="http://schemas.openxmlformats.org/package/2006/relationships"><Relationship Id="rId3" Type="http://schemas.openxmlformats.org/officeDocument/2006/relationships/hyperlink" Target="mailto:ehurley@naco.org" TargetMode="External"/><Relationship Id="rId4" Type="http://schemas.openxmlformats.org/officeDocument/2006/relationships/image" Target="../media/image27.png"/><Relationship Id="rId1" Type="http://schemas.openxmlformats.org/officeDocument/2006/relationships/slideLayout" Target="../slideLayouts/slideLayout34.xml"/><Relationship Id="rId2" Type="http://schemas.openxmlformats.org/officeDocument/2006/relationships/image" Target="../media/image26.jpg"/></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23.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74426AB7-D619-4515-962A-BC83909EC01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F5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DE47DF98-723F-4AAC-ABCF-CACBC438F78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xmlns="" id="{EA29FC7C-9308-4FDE-8DCA-405668055B0F}"/>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F566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xmlns="" id="{59C1D699-753A-7746-89F0-1F16A7EB6F32}"/>
              </a:ext>
            </a:extLst>
          </p:cNvPr>
          <p:cNvPicPr>
            <a:picLocks noChangeAspect="1"/>
          </p:cNvPicPr>
          <p:nvPr/>
        </p:nvPicPr>
        <p:blipFill rotWithShape="1">
          <a:blip r:embed="rId3">
            <a:extLst>
              <a:ext uri="{28A0092B-C50C-407E-A947-70E740481C1C}">
                <a14:useLocalDpi xmlns:a14="http://schemas.microsoft.com/office/drawing/2010/main" val="0"/>
              </a:ext>
            </a:extLst>
          </a:blip>
          <a:srcRect t="7627" r="1" b="35197"/>
          <a:stretch/>
        </p:blipFill>
        <p:spPr>
          <a:xfrm>
            <a:off x="746089" y="256540"/>
            <a:ext cx="10520804" cy="3383640"/>
          </a:xfrm>
          <a:prstGeom prst="rect">
            <a:avLst/>
          </a:prstGeom>
        </p:spPr>
      </p:pic>
      <p:sp>
        <p:nvSpPr>
          <p:cNvPr id="2" name="Title 1">
            <a:extLst>
              <a:ext uri="{FF2B5EF4-FFF2-40B4-BE49-F238E27FC236}">
                <a16:creationId xmlns:a16="http://schemas.microsoft.com/office/drawing/2014/main" xmlns="" id="{635BA3E2-66E4-1A4E-80FC-91DA9B2822F0}"/>
              </a:ext>
            </a:extLst>
          </p:cNvPr>
          <p:cNvSpPr>
            <a:spLocks noGrp="1"/>
          </p:cNvSpPr>
          <p:nvPr>
            <p:ph type="ctrTitle"/>
          </p:nvPr>
        </p:nvSpPr>
        <p:spPr>
          <a:xfrm>
            <a:off x="1299933" y="3924032"/>
            <a:ext cx="9966960" cy="1560320"/>
          </a:xfrm>
        </p:spPr>
        <p:txBody>
          <a:bodyPr>
            <a:normAutofit/>
          </a:bodyPr>
          <a:lstStyle/>
          <a:p>
            <a:r>
              <a:rPr lang="en-US" sz="4800" b="1" dirty="0">
                <a:solidFill>
                  <a:srgbClr val="082544"/>
                </a:solidFill>
                <a:latin typeface="Garamond" panose="02020404030301010803" pitchFamily="18" charset="0"/>
              </a:rPr>
              <a:t>Our Kids, Our Future: Solutions to Child Poverty in the U.S.</a:t>
            </a:r>
            <a:endParaRPr lang="en-US" sz="4800" b="1" dirty="0">
              <a:solidFill>
                <a:srgbClr val="082544"/>
              </a:solidFill>
            </a:endParaRPr>
          </a:p>
        </p:txBody>
      </p:sp>
      <p:sp>
        <p:nvSpPr>
          <p:cNvPr id="3" name="Subtitle 2">
            <a:extLst>
              <a:ext uri="{FF2B5EF4-FFF2-40B4-BE49-F238E27FC236}">
                <a16:creationId xmlns:a16="http://schemas.microsoft.com/office/drawing/2014/main" xmlns="" id="{A891920D-891C-454F-81EE-6A4E7569049B}"/>
              </a:ext>
            </a:extLst>
          </p:cNvPr>
          <p:cNvSpPr>
            <a:spLocks noGrp="1"/>
          </p:cNvSpPr>
          <p:nvPr>
            <p:ph type="subTitle" idx="1"/>
          </p:nvPr>
        </p:nvSpPr>
        <p:spPr>
          <a:xfrm>
            <a:off x="1899483" y="6072172"/>
            <a:ext cx="8767860" cy="440822"/>
          </a:xfrm>
        </p:spPr>
        <p:txBody>
          <a:bodyPr>
            <a:normAutofit/>
          </a:bodyPr>
          <a:lstStyle/>
          <a:p>
            <a:r>
              <a:rPr lang="en-US" sz="2000" dirty="0">
                <a:solidFill>
                  <a:srgbClr val="082544"/>
                </a:solidFill>
                <a:latin typeface="Garamond" panose="02020404030301010803" pitchFamily="18" charset="0"/>
              </a:rPr>
              <a:t>April 12, 2018 </a:t>
            </a:r>
          </a:p>
          <a:p>
            <a:endParaRPr lang="en-US" sz="2000" dirty="0">
              <a:solidFill>
                <a:srgbClr val="3F566F"/>
              </a:solidFill>
            </a:endParaRPr>
          </a:p>
        </p:txBody>
      </p:sp>
      <p:sp>
        <p:nvSpPr>
          <p:cNvPr id="4" name="Rectangle 3">
            <a:extLst>
              <a:ext uri="{FF2B5EF4-FFF2-40B4-BE49-F238E27FC236}">
                <a16:creationId xmlns:a16="http://schemas.microsoft.com/office/drawing/2014/main" xmlns="" id="{D8314B4C-740C-F046-884B-06DDEE41E369}"/>
              </a:ext>
            </a:extLst>
          </p:cNvPr>
          <p:cNvSpPr/>
          <p:nvPr/>
        </p:nvSpPr>
        <p:spPr>
          <a:xfrm>
            <a:off x="673543" y="6019066"/>
            <a:ext cx="3450304" cy="477054"/>
          </a:xfrm>
          <a:prstGeom prst="rect">
            <a:avLst/>
          </a:prstGeom>
        </p:spPr>
        <p:txBody>
          <a:bodyPr wrap="none">
            <a:spAutoFit/>
          </a:bodyPr>
          <a:lstStyle/>
          <a:p>
            <a:r>
              <a:rPr lang="en-US" sz="2500" dirty="0">
                <a:solidFill>
                  <a:srgbClr val="082544"/>
                </a:solidFill>
                <a:latin typeface="Garamond" panose="02020404030301010803" pitchFamily="18" charset="0"/>
              </a:rPr>
              <a:t>Follow us: </a:t>
            </a:r>
            <a:r>
              <a:rPr lang="en-US" sz="2500" b="1" dirty="0">
                <a:solidFill>
                  <a:srgbClr val="082544"/>
                </a:solidFill>
                <a:latin typeface="Garamond" panose="02020404030301010803" pitchFamily="18" charset="0"/>
              </a:rPr>
              <a:t>@CPAG_USA</a:t>
            </a:r>
            <a:endParaRPr lang="en-US" sz="2500" b="1" dirty="0">
              <a:solidFill>
                <a:srgbClr val="082544"/>
              </a:solidFill>
            </a:endParaRPr>
          </a:p>
        </p:txBody>
      </p:sp>
      <p:sp>
        <p:nvSpPr>
          <p:cNvPr id="6" name="Rectangle 5">
            <a:extLst>
              <a:ext uri="{FF2B5EF4-FFF2-40B4-BE49-F238E27FC236}">
                <a16:creationId xmlns:a16="http://schemas.microsoft.com/office/drawing/2014/main" xmlns="" id="{04C14446-059C-2142-BB84-68DAB5C7D9AC}"/>
              </a:ext>
            </a:extLst>
          </p:cNvPr>
          <p:cNvSpPr/>
          <p:nvPr/>
        </p:nvSpPr>
        <p:spPr>
          <a:xfrm>
            <a:off x="8659118" y="6019066"/>
            <a:ext cx="3289042" cy="477054"/>
          </a:xfrm>
          <a:prstGeom prst="rect">
            <a:avLst/>
          </a:prstGeom>
        </p:spPr>
        <p:txBody>
          <a:bodyPr wrap="none">
            <a:spAutoFit/>
          </a:bodyPr>
          <a:lstStyle/>
          <a:p>
            <a:r>
              <a:rPr lang="en-US" sz="2500" dirty="0">
                <a:solidFill>
                  <a:srgbClr val="082544"/>
                </a:solidFill>
                <a:latin typeface="Garamond" panose="02020404030301010803" pitchFamily="18" charset="0"/>
              </a:rPr>
              <a:t>www.childpovertyusa.org</a:t>
            </a:r>
            <a:endParaRPr lang="en-US" sz="2500" dirty="0">
              <a:solidFill>
                <a:srgbClr val="082544"/>
              </a:solidFill>
            </a:endParaRPr>
          </a:p>
        </p:txBody>
      </p:sp>
      <p:pic>
        <p:nvPicPr>
          <p:cNvPr id="12" name="Picture 11">
            <a:extLst>
              <a:ext uri="{FF2B5EF4-FFF2-40B4-BE49-F238E27FC236}">
                <a16:creationId xmlns:a16="http://schemas.microsoft.com/office/drawing/2014/main" xmlns="" id="{4CC8F5B6-259D-CC4E-8F5E-C1098027B6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16" y="6104358"/>
            <a:ext cx="408636" cy="408636"/>
          </a:xfrm>
          <a:prstGeom prst="rect">
            <a:avLst/>
          </a:prstGeom>
        </p:spPr>
      </p:pic>
    </p:spTree>
    <p:extLst>
      <p:ext uri="{BB962C8B-B14F-4D97-AF65-F5344CB8AC3E}">
        <p14:creationId xmlns:p14="http://schemas.microsoft.com/office/powerpoint/2010/main" val="153193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 y="410846"/>
            <a:ext cx="10515600" cy="1325563"/>
          </a:xfrm>
        </p:spPr>
        <p:txBody>
          <a:bodyPr/>
          <a:lstStyle/>
          <a:p>
            <a:r>
              <a:rPr lang="en-US" sz="3000" spc="50" dirty="0">
                <a:solidFill>
                  <a:srgbClr val="092546"/>
                </a:solidFill>
                <a:latin typeface="Futura Std Book" panose="020B0502020204020303" pitchFamily="34" charset="0"/>
                <a:ea typeface="Open Sans" panose="020B0606030504020204" pitchFamily="34" charset="0"/>
                <a:cs typeface="Open Sans" panose="020B0606030504020204" pitchFamily="34" charset="0"/>
              </a:rPr>
              <a:t>UK Policies to Meet the Target</a:t>
            </a:r>
            <a:r>
              <a:rPr lang="en-US" spc="50" dirty="0">
                <a:solidFill>
                  <a:srgbClr val="092546"/>
                </a:solidFill>
                <a:latin typeface="Futura Std Book" panose="020B0502020204020303" pitchFamily="34" charset="0"/>
                <a:ea typeface="Open Sans" panose="020B0606030504020204" pitchFamily="34" charset="0"/>
                <a:cs typeface="Open Sans" panose="020B0606030504020204" pitchFamily="34" charset="0"/>
              </a:rPr>
              <a:t/>
            </a:r>
            <a:br>
              <a:rPr lang="en-US" spc="50" dirty="0">
                <a:solidFill>
                  <a:srgbClr val="092546"/>
                </a:solidFill>
                <a:latin typeface="Futura Std Book" panose="020B0502020204020303" pitchFamily="34" charset="0"/>
                <a:ea typeface="Open Sans" panose="020B0606030504020204" pitchFamily="34" charset="0"/>
                <a:cs typeface="Open Sans" panose="020B0606030504020204" pitchFamily="34" charset="0"/>
              </a:rPr>
            </a:br>
            <a:endParaRPr lang="en-US" dirty="0"/>
          </a:p>
        </p:txBody>
      </p:sp>
      <p:sp>
        <p:nvSpPr>
          <p:cNvPr id="4" name="Rectangle 3"/>
          <p:cNvSpPr/>
          <p:nvPr/>
        </p:nvSpPr>
        <p:spPr>
          <a:xfrm>
            <a:off x="358140" y="845027"/>
            <a:ext cx="11483340" cy="5801588"/>
          </a:xfrm>
          <a:prstGeom prst="rect">
            <a:avLst/>
          </a:prstGeom>
        </p:spPr>
        <p:txBody>
          <a:bodyPr wrap="square">
            <a:spAutoFit/>
          </a:bodyPr>
          <a:lstStyle/>
          <a:p>
            <a:endParaRPr lang="en-US" sz="2700" u="sng" dirty="0">
              <a:solidFill>
                <a:prstClr val="black">
                  <a:lumMod val="65000"/>
                  <a:lumOff val="35000"/>
                </a:prstClr>
              </a:solidFill>
              <a:latin typeface="Calibri" panose="020F0502020204030204"/>
              <a:ea typeface="Calibri" charset="0"/>
              <a:cs typeface="Times New Roman" charset="0"/>
            </a:endParaRPr>
          </a:p>
          <a:p>
            <a:r>
              <a:rPr lang="en-US" sz="2700" u="sng" dirty="0">
                <a:solidFill>
                  <a:prstClr val="black">
                    <a:lumMod val="65000"/>
                    <a:lumOff val="35000"/>
                  </a:prstClr>
                </a:solidFill>
                <a:latin typeface="Calibri" panose="020F0502020204030204"/>
                <a:ea typeface="Calibri" charset="0"/>
                <a:cs typeface="Times New Roman" charset="0"/>
              </a:rPr>
              <a:t>Investments in children</a:t>
            </a:r>
          </a:p>
          <a:p>
            <a:pPr marL="171450" indent="-171450">
              <a:buFont typeface="Symbol" charset="2"/>
              <a:buChar char=""/>
            </a:pPr>
            <a:endParaRPr lang="en-US" sz="2700" dirty="0">
              <a:solidFill>
                <a:prstClr val="black">
                  <a:lumMod val="65000"/>
                  <a:lumOff val="35000"/>
                </a:prstClr>
              </a:solidFill>
              <a:latin typeface="Calibri" panose="020F0502020204030204"/>
              <a:ea typeface="Calibri" charset="0"/>
              <a:cs typeface="Times New Roman" charset="0"/>
            </a:endParaRPr>
          </a:p>
          <a:p>
            <a:pPr marL="285750" indent="-285750">
              <a:buFont typeface="Courier New" charset="0"/>
              <a:buChar char="o"/>
            </a:pPr>
            <a:r>
              <a:rPr lang="en-US" sz="2700" dirty="0">
                <a:solidFill>
                  <a:prstClr val="black">
                    <a:lumMod val="65000"/>
                    <a:lumOff val="35000"/>
                  </a:prstClr>
                </a:solidFill>
                <a:latin typeface="Calibri" panose="020F0502020204030204"/>
                <a:ea typeface="Calibri" charset="0"/>
                <a:cs typeface="Times New Roman" charset="0"/>
              </a:rPr>
              <a:t>Increased paid maternity leave, doubled to nine months</a:t>
            </a:r>
          </a:p>
          <a:p>
            <a:pPr marL="285750" indent="-285750">
              <a:buFont typeface="Courier New" charset="0"/>
              <a:buChar char="o"/>
            </a:pPr>
            <a:endParaRPr lang="en-US" sz="2700" dirty="0">
              <a:solidFill>
                <a:prstClr val="black">
                  <a:lumMod val="65000"/>
                  <a:lumOff val="35000"/>
                </a:prstClr>
              </a:solidFill>
              <a:latin typeface="Calibri" panose="020F0502020204030204"/>
              <a:ea typeface="Calibri" charset="0"/>
              <a:cs typeface="Times New Roman" charset="0"/>
            </a:endParaRPr>
          </a:p>
          <a:p>
            <a:pPr marL="285750" indent="-285750">
              <a:buFont typeface="Courier New" charset="0"/>
              <a:buChar char="o"/>
            </a:pPr>
            <a:r>
              <a:rPr lang="en-US" sz="2700" dirty="0">
                <a:solidFill>
                  <a:prstClr val="black">
                    <a:lumMod val="65000"/>
                    <a:lumOff val="35000"/>
                  </a:prstClr>
                </a:solidFill>
                <a:latin typeface="Calibri" panose="020F0502020204030204"/>
                <a:ea typeface="Calibri" charset="0"/>
                <a:cs typeface="Times New Roman" charset="0"/>
              </a:rPr>
              <a:t>Established two weeks of guaranteed paternity leave and</a:t>
            </a:r>
          </a:p>
          <a:p>
            <a:pPr marL="285750" indent="-285750">
              <a:buFont typeface="Courier New" charset="0"/>
              <a:buChar char="o"/>
            </a:pPr>
            <a:endParaRPr lang="en-US" sz="2700" dirty="0">
              <a:solidFill>
                <a:prstClr val="black">
                  <a:lumMod val="65000"/>
                  <a:lumOff val="35000"/>
                </a:prstClr>
              </a:solidFill>
              <a:latin typeface="Calibri" panose="020F0502020204030204"/>
              <a:ea typeface="Calibri" charset="0"/>
              <a:cs typeface="Times New Roman" charset="0"/>
            </a:endParaRPr>
          </a:p>
          <a:p>
            <a:pPr marL="285750" indent="-285750">
              <a:buFont typeface="Courier New" charset="0"/>
              <a:buChar char="o"/>
            </a:pPr>
            <a:r>
              <a:rPr lang="en-US" sz="2700" dirty="0">
                <a:solidFill>
                  <a:prstClr val="black">
                    <a:lumMod val="65000"/>
                    <a:lumOff val="35000"/>
                  </a:prstClr>
                </a:solidFill>
                <a:latin typeface="Calibri" panose="020F0502020204030204"/>
                <a:ea typeface="Calibri" charset="0"/>
                <a:cs typeface="Times New Roman" charset="0"/>
              </a:rPr>
              <a:t>Implemented universal pre-k for 3 and 4 year olds</a:t>
            </a:r>
          </a:p>
          <a:p>
            <a:pPr marL="285750" indent="-285750">
              <a:buFont typeface="Courier New" charset="0"/>
              <a:buChar char="o"/>
            </a:pPr>
            <a:endParaRPr lang="en-US" sz="2700" dirty="0">
              <a:solidFill>
                <a:prstClr val="black">
                  <a:lumMod val="65000"/>
                  <a:lumOff val="35000"/>
                </a:prstClr>
              </a:solidFill>
              <a:latin typeface="Calibri" panose="020F0502020204030204"/>
              <a:ea typeface="Calibri" charset="0"/>
              <a:cs typeface="Times New Roman" charset="0"/>
            </a:endParaRPr>
          </a:p>
          <a:p>
            <a:pPr marL="285750" indent="-285750">
              <a:buFont typeface="Courier New" charset="0"/>
              <a:buChar char="o"/>
            </a:pPr>
            <a:r>
              <a:rPr lang="en-US" sz="2700" dirty="0">
                <a:solidFill>
                  <a:prstClr val="black">
                    <a:lumMod val="65000"/>
                    <a:lumOff val="35000"/>
                  </a:prstClr>
                </a:solidFill>
                <a:latin typeface="Calibri" panose="020F0502020204030204"/>
                <a:ea typeface="Calibri" charset="0"/>
                <a:cs typeface="Times New Roman" charset="0"/>
              </a:rPr>
              <a:t>Introduced Sure Start, our equivalent of early Head Start, in the poorest areas for infants and toddlers. </a:t>
            </a:r>
          </a:p>
          <a:p>
            <a:pPr marL="285750" indent="-285750">
              <a:buFont typeface="Courier New" charset="0"/>
              <a:buChar char="o"/>
            </a:pPr>
            <a:endParaRPr lang="en-US" sz="2700" dirty="0">
              <a:solidFill>
                <a:prstClr val="black">
                  <a:lumMod val="65000"/>
                  <a:lumOff val="35000"/>
                </a:prstClr>
              </a:solidFill>
              <a:latin typeface="Calibri" panose="020F0502020204030204"/>
              <a:ea typeface="Calibri" charset="0"/>
              <a:cs typeface="Times New Roman" charset="0"/>
            </a:endParaRPr>
          </a:p>
          <a:p>
            <a:pPr marL="285750" indent="-285750">
              <a:buFont typeface="Courier New" charset="0"/>
              <a:buChar char="o"/>
            </a:pPr>
            <a:r>
              <a:rPr lang="en-US" sz="2700" dirty="0">
                <a:solidFill>
                  <a:prstClr val="black">
                    <a:lumMod val="65000"/>
                    <a:lumOff val="35000"/>
                  </a:prstClr>
                </a:solidFill>
                <a:latin typeface="Calibri" panose="020F0502020204030204"/>
                <a:ea typeface="Calibri" charset="0"/>
                <a:cs typeface="Times New Roman" charset="0"/>
              </a:rPr>
              <a:t>Invested in K-12 education including increased funding and reduced class sizes </a:t>
            </a:r>
          </a:p>
          <a:p>
            <a:pPr marL="457200"/>
            <a:r>
              <a:rPr lang="en-US" sz="2000" dirty="0">
                <a:solidFill>
                  <a:prstClr val="black"/>
                </a:solidFill>
                <a:latin typeface="Calibri" panose="020F0502020204030204"/>
                <a:ea typeface="Calibri" charset="0"/>
                <a:cs typeface="Times New Roman" charset="0"/>
              </a:rPr>
              <a:t> </a:t>
            </a:r>
          </a:p>
        </p:txBody>
      </p:sp>
    </p:spTree>
    <p:extLst>
      <p:ext uri="{BB962C8B-B14F-4D97-AF65-F5344CB8AC3E}">
        <p14:creationId xmlns:p14="http://schemas.microsoft.com/office/powerpoint/2010/main" val="158561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 y="227966"/>
            <a:ext cx="10515600" cy="1325563"/>
          </a:xfrm>
        </p:spPr>
        <p:txBody>
          <a:bodyPr/>
          <a:lstStyle/>
          <a:p>
            <a:r>
              <a:rPr lang="en-US" sz="3000" spc="50" dirty="0">
                <a:solidFill>
                  <a:srgbClr val="092546"/>
                </a:solidFill>
                <a:latin typeface="Futura Std Book" panose="020B0502020204020303" pitchFamily="34" charset="0"/>
                <a:ea typeface="Open Sans" panose="020B0606030504020204" pitchFamily="34" charset="0"/>
                <a:cs typeface="Open Sans" panose="020B0606030504020204" pitchFamily="34" charset="0"/>
              </a:rPr>
              <a:t>UK Child Poverty Act</a:t>
            </a:r>
            <a:r>
              <a:rPr lang="en-US" spc="50" dirty="0">
                <a:solidFill>
                  <a:srgbClr val="092546"/>
                </a:solidFill>
                <a:latin typeface="Futura Std Book" panose="020B0502020204020303" pitchFamily="34" charset="0"/>
                <a:ea typeface="Open Sans" panose="020B0606030504020204" pitchFamily="34" charset="0"/>
                <a:cs typeface="Open Sans" panose="020B0606030504020204" pitchFamily="34" charset="0"/>
              </a:rPr>
              <a:t/>
            </a:r>
            <a:br>
              <a:rPr lang="en-US" spc="50" dirty="0">
                <a:solidFill>
                  <a:srgbClr val="092546"/>
                </a:solidFill>
                <a:latin typeface="Futura Std Book" panose="020B0502020204020303" pitchFamily="34" charset="0"/>
                <a:ea typeface="Open Sans" panose="020B0606030504020204" pitchFamily="34" charset="0"/>
                <a:cs typeface="Open Sans" panose="020B0606030504020204" pitchFamily="34" charset="0"/>
              </a:rPr>
            </a:br>
            <a:endParaRPr lang="en-US" dirty="0"/>
          </a:p>
        </p:txBody>
      </p:sp>
      <p:sp>
        <p:nvSpPr>
          <p:cNvPr id="4" name="Rectangle 3"/>
          <p:cNvSpPr/>
          <p:nvPr/>
        </p:nvSpPr>
        <p:spPr>
          <a:xfrm>
            <a:off x="358140" y="510440"/>
            <a:ext cx="11483340" cy="6632585"/>
          </a:xfrm>
          <a:prstGeom prst="rect">
            <a:avLst/>
          </a:prstGeom>
        </p:spPr>
        <p:txBody>
          <a:bodyPr wrap="square">
            <a:spAutoFit/>
          </a:bodyPr>
          <a:lstStyle/>
          <a:p>
            <a:r>
              <a:rPr lang="en-US" sz="2700" dirty="0">
                <a:solidFill>
                  <a:prstClr val="black"/>
                </a:solidFill>
                <a:latin typeface="Calibri" panose="020F0502020204030204"/>
              </a:rPr>
              <a:t> </a:t>
            </a:r>
          </a:p>
          <a:p>
            <a:r>
              <a:rPr lang="en-US" sz="2700" dirty="0">
                <a:solidFill>
                  <a:prstClr val="black">
                    <a:lumMod val="65000"/>
                    <a:lumOff val="35000"/>
                  </a:prstClr>
                </a:solidFill>
                <a:latin typeface="Calibri" panose="020F0502020204030204"/>
              </a:rPr>
              <a:t>Mandates UK government to:</a:t>
            </a:r>
          </a:p>
          <a:p>
            <a:pPr marL="342900" indent="-342900">
              <a:buFont typeface="Courier New" charset="0"/>
              <a:buChar char="o"/>
            </a:pPr>
            <a:endParaRPr lang="en-US" sz="1400" dirty="0">
              <a:solidFill>
                <a:prstClr val="black">
                  <a:lumMod val="65000"/>
                  <a:lumOff val="35000"/>
                </a:prstClr>
              </a:solidFill>
              <a:latin typeface="Calibri" panose="020F0502020204030204"/>
            </a:endParaRPr>
          </a:p>
          <a:p>
            <a:pPr marL="342900" indent="-342900">
              <a:buFont typeface="Courier New" charset="0"/>
              <a:buChar char="o"/>
            </a:pPr>
            <a:r>
              <a:rPr lang="en-US" sz="2700" dirty="0">
                <a:solidFill>
                  <a:prstClr val="black">
                    <a:lumMod val="65000"/>
                    <a:lumOff val="35000"/>
                  </a:prstClr>
                </a:solidFill>
                <a:latin typeface="Calibri" panose="020F0502020204030204"/>
              </a:rPr>
              <a:t>Track progress based on several different measurements of poverty; </a:t>
            </a:r>
          </a:p>
          <a:p>
            <a:pPr marL="342900" indent="-342900">
              <a:buFont typeface="Courier New" charset="0"/>
              <a:buChar char="o"/>
            </a:pPr>
            <a:endParaRPr lang="en-US" sz="2700" dirty="0">
              <a:solidFill>
                <a:prstClr val="black">
                  <a:lumMod val="65000"/>
                  <a:lumOff val="35000"/>
                </a:prstClr>
              </a:solidFill>
              <a:latin typeface="Calibri" panose="020F0502020204030204"/>
            </a:endParaRPr>
          </a:p>
          <a:p>
            <a:pPr marL="342900" indent="-342900">
              <a:buFont typeface="Courier New" charset="0"/>
              <a:buChar char="o"/>
            </a:pPr>
            <a:r>
              <a:rPr lang="en-US" sz="2700" dirty="0">
                <a:solidFill>
                  <a:prstClr val="black">
                    <a:lumMod val="65000"/>
                    <a:lumOff val="35000"/>
                  </a:prstClr>
                </a:solidFill>
                <a:latin typeface="Calibri" panose="020F0502020204030204"/>
              </a:rPr>
              <a:t>Develop a Child Poverty Strategy, as well as require the other nations of Scotland, Wales and Northern Ireland to develop strategies;</a:t>
            </a:r>
          </a:p>
          <a:p>
            <a:pPr marL="342900" indent="-342900">
              <a:buFont typeface="Courier New" charset="0"/>
              <a:buChar char="o"/>
            </a:pPr>
            <a:endParaRPr lang="en-US" sz="2700" dirty="0">
              <a:solidFill>
                <a:prstClr val="black">
                  <a:lumMod val="65000"/>
                  <a:lumOff val="35000"/>
                </a:prstClr>
              </a:solidFill>
              <a:latin typeface="Calibri" panose="020F0502020204030204"/>
            </a:endParaRPr>
          </a:p>
          <a:p>
            <a:pPr marL="342900" indent="-342900">
              <a:buFont typeface="Courier New" charset="0"/>
              <a:buChar char="o"/>
            </a:pPr>
            <a:r>
              <a:rPr lang="en-US" sz="2700" dirty="0">
                <a:solidFill>
                  <a:prstClr val="black">
                    <a:lumMod val="65000"/>
                    <a:lumOff val="35000"/>
                  </a:prstClr>
                </a:solidFill>
                <a:latin typeface="Calibri" panose="020F0502020204030204"/>
              </a:rPr>
              <a:t>Establish an independent child poverty commission, to provide expertise and non-partisan advice in the development of this strategy;</a:t>
            </a:r>
          </a:p>
          <a:p>
            <a:r>
              <a:rPr lang="en-US" sz="2700" dirty="0">
                <a:solidFill>
                  <a:prstClr val="black">
                    <a:lumMod val="65000"/>
                    <a:lumOff val="35000"/>
                  </a:prstClr>
                </a:solidFill>
                <a:latin typeface="Calibri" panose="020F0502020204030204"/>
              </a:rPr>
              <a:t> </a:t>
            </a:r>
          </a:p>
          <a:p>
            <a:pPr marL="342900" indent="-342900">
              <a:buFont typeface="Courier New" charset="0"/>
              <a:buChar char="o"/>
            </a:pPr>
            <a:r>
              <a:rPr lang="en-US" sz="2700" dirty="0">
                <a:solidFill>
                  <a:prstClr val="black">
                    <a:lumMod val="65000"/>
                    <a:lumOff val="35000"/>
                  </a:prstClr>
                </a:solidFill>
                <a:latin typeface="Calibri" panose="020F0502020204030204"/>
              </a:rPr>
              <a:t>Publish annual progress reports;</a:t>
            </a:r>
          </a:p>
          <a:p>
            <a:r>
              <a:rPr lang="en-US" sz="2700" dirty="0">
                <a:solidFill>
                  <a:prstClr val="black">
                    <a:lumMod val="65000"/>
                    <a:lumOff val="35000"/>
                  </a:prstClr>
                </a:solidFill>
                <a:latin typeface="Calibri" panose="020F0502020204030204"/>
              </a:rPr>
              <a:t> </a:t>
            </a:r>
          </a:p>
          <a:p>
            <a:pPr marL="342900" indent="-342900">
              <a:buFont typeface="Courier New" charset="0"/>
              <a:buChar char="o"/>
            </a:pPr>
            <a:r>
              <a:rPr lang="en-US" sz="2700" dirty="0">
                <a:solidFill>
                  <a:prstClr val="black">
                    <a:lumMod val="65000"/>
                    <a:lumOff val="35000"/>
                  </a:prstClr>
                </a:solidFill>
                <a:latin typeface="Calibri" panose="020F0502020204030204"/>
              </a:rPr>
              <a:t>Collaborate with local governments and other stakeholders to reduce child poverty.  </a:t>
            </a:r>
          </a:p>
          <a:p>
            <a:pPr marL="457200"/>
            <a:r>
              <a:rPr lang="en-US" sz="2000" dirty="0">
                <a:solidFill>
                  <a:prstClr val="black"/>
                </a:solidFill>
                <a:latin typeface="Calibri" panose="020F0502020204030204"/>
                <a:ea typeface="Calibri" charset="0"/>
                <a:cs typeface="Times New Roman" charset="0"/>
              </a:rPr>
              <a:t> </a:t>
            </a:r>
          </a:p>
        </p:txBody>
      </p:sp>
    </p:spTree>
    <p:extLst>
      <p:ext uri="{BB962C8B-B14F-4D97-AF65-F5344CB8AC3E}">
        <p14:creationId xmlns:p14="http://schemas.microsoft.com/office/powerpoint/2010/main" val="125740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p:cNvCxnSpPr/>
          <p:nvPr/>
        </p:nvCxnSpPr>
        <p:spPr>
          <a:xfrm flipV="1">
            <a:off x="1629476" y="1130415"/>
            <a:ext cx="8853467" cy="8098"/>
          </a:xfrm>
          <a:prstGeom prst="line">
            <a:avLst/>
          </a:prstGeom>
          <a:ln w="50800">
            <a:solidFill>
              <a:srgbClr val="5A9BCD">
                <a:alpha val="29804"/>
              </a:srgb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12161" y="6496888"/>
            <a:ext cx="3288097" cy="292388"/>
          </a:xfrm>
          <a:prstGeom prst="rect">
            <a:avLst/>
          </a:prstGeom>
          <a:noFill/>
        </p:spPr>
        <p:txBody>
          <a:bodyPr wrap="square" rtlCol="0">
            <a:spAutoFit/>
          </a:bodyPr>
          <a:lstStyle/>
          <a:p>
            <a:pPr algn="ctr"/>
            <a:r>
              <a:rPr lang="en-US" sz="1300" spc="150" dirty="0">
                <a:solidFill>
                  <a:srgbClr val="092546"/>
                </a:solidFill>
                <a:latin typeface="Futura Std Book" panose="020B0502020204020303" pitchFamily="34" charset="0"/>
                <a:ea typeface="Open Sans" panose="020B0606030504020204" pitchFamily="34" charset="0"/>
                <a:cs typeface="Open Sans" panose="020B0606030504020204" pitchFamily="34" charset="0"/>
              </a:rPr>
              <a:t>First Focus | www.firstfocus.org</a:t>
            </a:r>
          </a:p>
        </p:txBody>
      </p:sp>
      <p:cxnSp>
        <p:nvCxnSpPr>
          <p:cNvPr id="20" name="Straight Connector 19"/>
          <p:cNvCxnSpPr/>
          <p:nvPr/>
        </p:nvCxnSpPr>
        <p:spPr>
          <a:xfrm>
            <a:off x="1629476" y="1133018"/>
            <a:ext cx="3100039" cy="0"/>
          </a:xfrm>
          <a:prstGeom prst="line">
            <a:avLst/>
          </a:prstGeom>
          <a:ln w="50800">
            <a:solidFill>
              <a:srgbClr val="092546"/>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flipH="1">
            <a:off x="-2" y="709863"/>
            <a:ext cx="96254" cy="764005"/>
          </a:xfrm>
          <a:prstGeom prst="rect">
            <a:avLst/>
          </a:prstGeom>
          <a:solidFill>
            <a:srgbClr val="092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2546"/>
              </a:solidFill>
              <a:latin typeface="Bebas Neue Bold" panose="020B0606020202050201" pitchFamily="34" charset="-94"/>
            </a:endParaRPr>
          </a:p>
        </p:txBody>
      </p:sp>
      <p:pic>
        <p:nvPicPr>
          <p:cNvPr id="9" name="Picture 8"/>
          <p:cNvPicPr/>
          <p:nvPr/>
        </p:nvPicPr>
        <p:blipFill>
          <a:blip r:embed="rId3"/>
          <a:stretch>
            <a:fillRect/>
          </a:stretch>
        </p:blipFill>
        <p:spPr>
          <a:xfrm>
            <a:off x="1436045" y="148842"/>
            <a:ext cx="9589509" cy="6242538"/>
          </a:xfrm>
          <a:prstGeom prst="rect">
            <a:avLst/>
          </a:prstGeom>
        </p:spPr>
      </p:pic>
    </p:spTree>
    <p:extLst>
      <p:ext uri="{BB962C8B-B14F-4D97-AF65-F5344CB8AC3E}">
        <p14:creationId xmlns:p14="http://schemas.microsoft.com/office/powerpoint/2010/main" val="117631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1629476" y="1130415"/>
            <a:ext cx="8853467" cy="8098"/>
          </a:xfrm>
          <a:prstGeom prst="line">
            <a:avLst/>
          </a:prstGeom>
          <a:ln w="50800">
            <a:solidFill>
              <a:srgbClr val="5A9BCD">
                <a:alpha val="29804"/>
              </a:srgb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12161" y="6496888"/>
            <a:ext cx="3288097" cy="292388"/>
          </a:xfrm>
          <a:prstGeom prst="rect">
            <a:avLst/>
          </a:prstGeom>
          <a:noFill/>
        </p:spPr>
        <p:txBody>
          <a:bodyPr wrap="square" rtlCol="0">
            <a:spAutoFit/>
          </a:bodyPr>
          <a:lstStyle/>
          <a:p>
            <a:pPr algn="ctr"/>
            <a:r>
              <a:rPr lang="en-US" sz="1300" spc="150" dirty="0">
                <a:solidFill>
                  <a:srgbClr val="092546"/>
                </a:solidFill>
                <a:latin typeface="Futura Std Book" panose="020B0502020204020303" pitchFamily="34" charset="0"/>
                <a:ea typeface="Open Sans" panose="020B0606030504020204" pitchFamily="34" charset="0"/>
                <a:cs typeface="Open Sans" panose="020B0606030504020204" pitchFamily="34" charset="0"/>
              </a:rPr>
              <a:t>First Focus | www.firstfocus.org</a:t>
            </a:r>
          </a:p>
        </p:txBody>
      </p:sp>
      <p:cxnSp>
        <p:nvCxnSpPr>
          <p:cNvPr id="20" name="Straight Connector 19"/>
          <p:cNvCxnSpPr/>
          <p:nvPr/>
        </p:nvCxnSpPr>
        <p:spPr>
          <a:xfrm>
            <a:off x="1629476" y="1133018"/>
            <a:ext cx="3100039" cy="0"/>
          </a:xfrm>
          <a:prstGeom prst="line">
            <a:avLst/>
          </a:prstGeom>
          <a:ln w="50800">
            <a:solidFill>
              <a:srgbClr val="092546"/>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flipH="1">
            <a:off x="-2" y="709863"/>
            <a:ext cx="96254" cy="764005"/>
          </a:xfrm>
          <a:prstGeom prst="rect">
            <a:avLst/>
          </a:prstGeom>
          <a:solidFill>
            <a:srgbClr val="092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2546"/>
              </a:solidFill>
              <a:latin typeface="Bebas Neue Bold" panose="020B0606020202050201" pitchFamily="34" charset="-94"/>
            </a:endParaRPr>
          </a:p>
        </p:txBody>
      </p:sp>
      <p:sp>
        <p:nvSpPr>
          <p:cNvPr id="2" name="TextBox 1"/>
          <p:cNvSpPr txBox="1"/>
          <p:nvPr/>
        </p:nvSpPr>
        <p:spPr>
          <a:xfrm>
            <a:off x="2286000" y="788276"/>
            <a:ext cx="332142" cy="369332"/>
          </a:xfrm>
          <a:prstGeom prst="rect">
            <a:avLst/>
          </a:prstGeom>
          <a:noFill/>
        </p:spPr>
        <p:txBody>
          <a:bodyPr wrap="none" rtlCol="0">
            <a:spAutoFit/>
          </a:bodyPr>
          <a:lstStyle/>
          <a:p>
            <a:r>
              <a:rPr lang="en-US" dirty="0">
                <a:solidFill>
                  <a:prstClr val="black"/>
                </a:solidFill>
                <a:latin typeface="Calibri" panose="020F0502020204030204"/>
              </a:rPr>
              <a:t>U</a:t>
            </a:r>
          </a:p>
        </p:txBody>
      </p:sp>
      <p:sp>
        <p:nvSpPr>
          <p:cNvPr id="12" name="TextBox 11"/>
          <p:cNvSpPr txBox="1"/>
          <p:nvPr/>
        </p:nvSpPr>
        <p:spPr>
          <a:xfrm>
            <a:off x="1584528" y="544868"/>
            <a:ext cx="7985141" cy="600164"/>
          </a:xfrm>
          <a:prstGeom prst="rect">
            <a:avLst/>
          </a:prstGeom>
          <a:noFill/>
        </p:spPr>
        <p:txBody>
          <a:bodyPr wrap="square" rtlCol="0">
            <a:spAutoFit/>
          </a:bodyPr>
          <a:lstStyle/>
          <a:p>
            <a:r>
              <a:rPr lang="en-US" sz="3300" spc="50" dirty="0">
                <a:solidFill>
                  <a:srgbClr val="092546"/>
                </a:solidFill>
                <a:latin typeface="Futura Std Book" panose="020B0502020204020303" pitchFamily="34" charset="0"/>
                <a:ea typeface="Open Sans" panose="020B0606030504020204" pitchFamily="34" charset="0"/>
                <a:cs typeface="Open Sans" panose="020B0606030504020204" pitchFamily="34" charset="0"/>
              </a:rPr>
              <a:t>Bringing a National Target to the U.S.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228" y="1327236"/>
            <a:ext cx="4359729" cy="5028268"/>
          </a:xfrm>
          <a:prstGeom prst="rect">
            <a:avLst/>
          </a:prstGeom>
        </p:spPr>
      </p:pic>
    </p:spTree>
    <p:extLst>
      <p:ext uri="{BB962C8B-B14F-4D97-AF65-F5344CB8AC3E}">
        <p14:creationId xmlns:p14="http://schemas.microsoft.com/office/powerpoint/2010/main" val="139649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9" t="4452" r="-99" b="10979"/>
          <a:stretch/>
        </p:blipFill>
        <p:spPr>
          <a:xfrm>
            <a:off x="26504" y="0"/>
            <a:ext cx="12165496" cy="6858000"/>
          </a:xfrm>
          <a:prstGeom prst="rect">
            <a:avLst/>
          </a:prstGeom>
        </p:spPr>
      </p:pic>
      <p:sp>
        <p:nvSpPr>
          <p:cNvPr id="2" name="Rectangle 1"/>
          <p:cNvSpPr/>
          <p:nvPr/>
        </p:nvSpPr>
        <p:spPr>
          <a:xfrm>
            <a:off x="0" y="0"/>
            <a:ext cx="12192000" cy="6858000"/>
          </a:xfrm>
          <a:prstGeom prst="rect">
            <a:avLst/>
          </a:prstGeom>
          <a:solidFill>
            <a:srgbClr val="09254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Bebas Neue Bold" panose="020B0606020202050201" pitchFamily="34" charset="-94"/>
            </a:endParaRPr>
          </a:p>
        </p:txBody>
      </p:sp>
      <p:cxnSp>
        <p:nvCxnSpPr>
          <p:cNvPr id="42" name="Straight Connector 41"/>
          <p:cNvCxnSpPr/>
          <p:nvPr/>
        </p:nvCxnSpPr>
        <p:spPr>
          <a:xfrm>
            <a:off x="3408781" y="3168032"/>
            <a:ext cx="5392908" cy="1249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569780" y="3350787"/>
            <a:ext cx="7189075" cy="2862322"/>
          </a:xfrm>
          <a:prstGeom prst="rect">
            <a:avLst/>
          </a:prstGeom>
          <a:noFill/>
        </p:spPr>
        <p:txBody>
          <a:bodyPr wrap="square" rtlCol="0">
            <a:spAutoFit/>
          </a:bodyPr>
          <a:lstStyle/>
          <a:p>
            <a:pPr algn="ctr"/>
            <a:r>
              <a:rPr lang="tr-TR" sz="3000" spc="50" dirty="0">
                <a:solidFill>
                  <a:prstClr val="white"/>
                </a:solidFill>
                <a:latin typeface="Futura Std Book" panose="020B0502020204020303" pitchFamily="34" charset="0"/>
                <a:ea typeface="Open Sans" panose="020B0606030504020204" pitchFamily="34" charset="0"/>
                <a:cs typeface="Open Sans" panose="020B0606030504020204" pitchFamily="34" charset="0"/>
              </a:rPr>
              <a:t>Cara Baldari, </a:t>
            </a:r>
            <a:r>
              <a:rPr lang="tr-TR" sz="3000" spc="50" dirty="0" err="1">
                <a:solidFill>
                  <a:prstClr val="white"/>
                </a:solidFill>
                <a:latin typeface="Futura Std Book" panose="020B0502020204020303" pitchFamily="34" charset="0"/>
                <a:ea typeface="Open Sans" panose="020B0606030504020204" pitchFamily="34" charset="0"/>
                <a:cs typeface="Open Sans" panose="020B0606030504020204" pitchFamily="34" charset="0"/>
              </a:rPr>
              <a:t>Senior</a:t>
            </a:r>
            <a:r>
              <a:rPr lang="tr-TR" sz="3000" spc="50" dirty="0">
                <a:solidFill>
                  <a:prstClr val="white"/>
                </a:solidFill>
                <a:latin typeface="Futura Std Book" panose="020B0502020204020303" pitchFamily="34" charset="0"/>
                <a:ea typeface="Open Sans" panose="020B0606030504020204" pitchFamily="34" charset="0"/>
                <a:cs typeface="Open Sans" panose="020B0606030504020204" pitchFamily="34" charset="0"/>
              </a:rPr>
              <a:t> </a:t>
            </a:r>
            <a:r>
              <a:rPr lang="tr-TR" sz="3000" spc="50" dirty="0" err="1">
                <a:solidFill>
                  <a:prstClr val="white"/>
                </a:solidFill>
                <a:latin typeface="Futura Std Book" panose="020B0502020204020303" pitchFamily="34" charset="0"/>
                <a:ea typeface="Open Sans" panose="020B0606030504020204" pitchFamily="34" charset="0"/>
                <a:cs typeface="Open Sans" panose="020B0606030504020204" pitchFamily="34" charset="0"/>
              </a:rPr>
              <a:t>Policy</a:t>
            </a:r>
            <a:r>
              <a:rPr lang="tr-TR" sz="3000" spc="50" dirty="0">
                <a:solidFill>
                  <a:prstClr val="white"/>
                </a:solidFill>
                <a:latin typeface="Futura Std Book" panose="020B0502020204020303" pitchFamily="34" charset="0"/>
                <a:ea typeface="Open Sans" panose="020B0606030504020204" pitchFamily="34" charset="0"/>
                <a:cs typeface="Open Sans" panose="020B0606030504020204" pitchFamily="34" charset="0"/>
              </a:rPr>
              <a:t> </a:t>
            </a:r>
            <a:r>
              <a:rPr lang="tr-TR" sz="3000" spc="50" dirty="0" err="1">
                <a:solidFill>
                  <a:prstClr val="white"/>
                </a:solidFill>
                <a:latin typeface="Futura Std Book" panose="020B0502020204020303" pitchFamily="34" charset="0"/>
                <a:ea typeface="Open Sans" panose="020B0606030504020204" pitchFamily="34" charset="0"/>
                <a:cs typeface="Open Sans" panose="020B0606030504020204" pitchFamily="34" charset="0"/>
              </a:rPr>
              <a:t>Director</a:t>
            </a:r>
            <a:r>
              <a:rPr lang="tr-TR" sz="3000" spc="50" dirty="0">
                <a:solidFill>
                  <a:prstClr val="white"/>
                </a:solidFill>
                <a:latin typeface="Futura Std Book" panose="020B0502020204020303" pitchFamily="34" charset="0"/>
                <a:ea typeface="Open Sans" panose="020B0606030504020204" pitchFamily="34" charset="0"/>
                <a:cs typeface="Open Sans" panose="020B0606030504020204" pitchFamily="34" charset="0"/>
              </a:rPr>
              <a:t>, </a:t>
            </a:r>
            <a:r>
              <a:rPr lang="tr-TR" sz="3000" spc="50" dirty="0" err="1">
                <a:solidFill>
                  <a:prstClr val="white"/>
                </a:solidFill>
                <a:latin typeface="Futura Std Book" panose="020B0502020204020303" pitchFamily="34" charset="0"/>
                <a:ea typeface="Open Sans" panose="020B0606030504020204" pitchFamily="34" charset="0"/>
                <a:cs typeface="Open Sans" panose="020B0606030504020204" pitchFamily="34" charset="0"/>
              </a:rPr>
              <a:t>Family</a:t>
            </a:r>
            <a:r>
              <a:rPr lang="tr-TR" sz="3000" spc="50" dirty="0">
                <a:solidFill>
                  <a:prstClr val="white"/>
                </a:solidFill>
                <a:latin typeface="Futura Std Book" panose="020B0502020204020303" pitchFamily="34" charset="0"/>
                <a:ea typeface="Open Sans" panose="020B0606030504020204" pitchFamily="34" charset="0"/>
                <a:cs typeface="Open Sans" panose="020B0606030504020204" pitchFamily="34" charset="0"/>
              </a:rPr>
              <a:t> </a:t>
            </a:r>
            <a:r>
              <a:rPr lang="tr-TR" sz="3000" spc="50" dirty="0" err="1">
                <a:solidFill>
                  <a:prstClr val="white"/>
                </a:solidFill>
                <a:latin typeface="Futura Std Book" panose="020B0502020204020303" pitchFamily="34" charset="0"/>
                <a:ea typeface="Open Sans" panose="020B0606030504020204" pitchFamily="34" charset="0"/>
                <a:cs typeface="Open Sans" panose="020B0606030504020204" pitchFamily="34" charset="0"/>
              </a:rPr>
              <a:t>Economics</a:t>
            </a:r>
            <a:r>
              <a:rPr lang="tr-TR" sz="3000" spc="50" dirty="0">
                <a:solidFill>
                  <a:prstClr val="white"/>
                </a:solidFill>
                <a:latin typeface="Futura Std Book" panose="020B0502020204020303" pitchFamily="34" charset="0"/>
                <a:ea typeface="Open Sans" panose="020B0606030504020204" pitchFamily="34" charset="0"/>
                <a:cs typeface="Open Sans" panose="020B0606030504020204" pitchFamily="34" charset="0"/>
              </a:rPr>
              <a:t> </a:t>
            </a:r>
          </a:p>
          <a:p>
            <a:pPr algn="ctr"/>
            <a:endParaRPr lang="tr-TR" sz="3000" spc="50" dirty="0">
              <a:solidFill>
                <a:prstClr val="white"/>
              </a:solidFill>
              <a:latin typeface="Futura Std Book" panose="020B0502020204020303" pitchFamily="34" charset="0"/>
              <a:ea typeface="Open Sans" panose="020B0606030504020204" pitchFamily="34" charset="0"/>
              <a:cs typeface="Open Sans" panose="020B0606030504020204" pitchFamily="34" charset="0"/>
            </a:endParaRPr>
          </a:p>
          <a:p>
            <a:pPr algn="ctr"/>
            <a:r>
              <a:rPr lang="tr-TR" sz="3000" spc="50" dirty="0">
                <a:solidFill>
                  <a:prstClr val="white"/>
                </a:solidFill>
                <a:latin typeface="Futura Std Book" panose="020B0502020204020303" pitchFamily="34" charset="0"/>
                <a:ea typeface="Open Sans" panose="020B0606030504020204" pitchFamily="34" charset="0"/>
                <a:cs typeface="Open Sans" panose="020B0606030504020204" pitchFamily="34" charset="0"/>
              </a:rPr>
              <a:t>First </a:t>
            </a:r>
            <a:r>
              <a:rPr lang="tr-TR" sz="3000" spc="50" dirty="0" err="1">
                <a:solidFill>
                  <a:prstClr val="white"/>
                </a:solidFill>
                <a:latin typeface="Futura Std Book" panose="020B0502020204020303" pitchFamily="34" charset="0"/>
                <a:ea typeface="Open Sans" panose="020B0606030504020204" pitchFamily="34" charset="0"/>
                <a:cs typeface="Open Sans" panose="020B0606030504020204" pitchFamily="34" charset="0"/>
              </a:rPr>
              <a:t>Focus</a:t>
            </a:r>
            <a:r>
              <a:rPr lang="tr-TR" sz="3000" spc="50" dirty="0">
                <a:solidFill>
                  <a:prstClr val="white"/>
                </a:solidFill>
                <a:latin typeface="Futura Std Book" panose="020B0502020204020303" pitchFamily="34" charset="0"/>
                <a:ea typeface="Open Sans" panose="020B0606030504020204" pitchFamily="34" charset="0"/>
                <a:cs typeface="Open Sans" panose="020B0606030504020204" pitchFamily="34" charset="0"/>
              </a:rPr>
              <a:t>  </a:t>
            </a:r>
          </a:p>
          <a:p>
            <a:pPr algn="ctr"/>
            <a:endParaRPr lang="tr-TR" sz="3000" spc="50" dirty="0">
              <a:solidFill>
                <a:prstClr val="white"/>
              </a:solidFill>
              <a:latin typeface="Futura Std Book" panose="020B0502020204020303" pitchFamily="34" charset="0"/>
              <a:ea typeface="Open Sans" panose="020B0606030504020204" pitchFamily="34" charset="0"/>
              <a:cs typeface="Open Sans" panose="020B0606030504020204" pitchFamily="34" charset="0"/>
            </a:endParaRPr>
          </a:p>
          <a:p>
            <a:pPr algn="ctr"/>
            <a:r>
              <a:rPr lang="tr-TR" sz="3000" spc="50" dirty="0" err="1">
                <a:solidFill>
                  <a:prstClr val="white"/>
                </a:solidFill>
                <a:latin typeface="Futura Std Book" panose="020B0502020204020303" pitchFamily="34" charset="0"/>
                <a:ea typeface="Open Sans" panose="020B0606030504020204" pitchFamily="34" charset="0"/>
                <a:cs typeface="Open Sans" panose="020B0606030504020204" pitchFamily="34" charset="0"/>
              </a:rPr>
              <a:t>carab@firstfocus.org</a:t>
            </a:r>
            <a:endParaRPr lang="en-US" sz="3000" spc="50" dirty="0">
              <a:solidFill>
                <a:prstClr val="white"/>
              </a:solidFill>
              <a:latin typeface="Futura Std Book" panose="020B0502020204020303" pitchFamily="34" charset="0"/>
              <a:ea typeface="Open Sans" panose="020B0606030504020204" pitchFamily="34" charset="0"/>
              <a:cs typeface="Open Sans" panose="020B0606030504020204" pitchFamily="34" charset="0"/>
            </a:endParaRPr>
          </a:p>
        </p:txBody>
      </p:sp>
      <p:sp>
        <p:nvSpPr>
          <p:cNvPr id="44" name="TextBox 43"/>
          <p:cNvSpPr txBox="1"/>
          <p:nvPr/>
        </p:nvSpPr>
        <p:spPr>
          <a:xfrm>
            <a:off x="1838739" y="2427163"/>
            <a:ext cx="8567531" cy="707886"/>
          </a:xfrm>
          <a:prstGeom prst="rect">
            <a:avLst/>
          </a:prstGeom>
          <a:noFill/>
        </p:spPr>
        <p:txBody>
          <a:bodyPr wrap="square" rtlCol="0">
            <a:spAutoFit/>
          </a:bodyPr>
          <a:lstStyle/>
          <a:p>
            <a:pPr algn="ctr"/>
            <a:r>
              <a:rPr lang="en-US" sz="4000" spc="50" dirty="0">
                <a:solidFill>
                  <a:prstClr val="white"/>
                </a:solidFill>
                <a:latin typeface="Futura Std Book" panose="020B0502020204020303" pitchFamily="34" charset="0"/>
                <a:ea typeface="Open Sans" panose="020B0606030504020204" pitchFamily="34" charset="0"/>
                <a:cs typeface="Open Sans" panose="020B0606030504020204" pitchFamily="34" charset="0"/>
              </a:rPr>
              <a:t>Thank you!</a:t>
            </a:r>
          </a:p>
        </p:txBody>
      </p:sp>
      <p:sp>
        <p:nvSpPr>
          <p:cNvPr id="9" name="TextBox 8"/>
          <p:cNvSpPr txBox="1"/>
          <p:nvPr/>
        </p:nvSpPr>
        <p:spPr>
          <a:xfrm>
            <a:off x="4412161" y="6496888"/>
            <a:ext cx="3288097" cy="292388"/>
          </a:xfrm>
          <a:prstGeom prst="rect">
            <a:avLst/>
          </a:prstGeom>
          <a:noFill/>
        </p:spPr>
        <p:txBody>
          <a:bodyPr wrap="square" rtlCol="0">
            <a:spAutoFit/>
          </a:bodyPr>
          <a:lstStyle/>
          <a:p>
            <a:pPr algn="ctr"/>
            <a:r>
              <a:rPr lang="en-US" sz="1300" spc="150" dirty="0">
                <a:solidFill>
                  <a:prstClr val="white"/>
                </a:solidFill>
                <a:latin typeface="Futura Std Book" panose="020B0502020204020303" pitchFamily="34" charset="0"/>
                <a:ea typeface="Open Sans" panose="020B0606030504020204" pitchFamily="34" charset="0"/>
                <a:cs typeface="Open Sans" panose="020B0606030504020204" pitchFamily="34" charset="0"/>
              </a:rPr>
              <a:t>First Focus | www.firstfocus.org</a:t>
            </a:r>
          </a:p>
        </p:txBody>
      </p:sp>
    </p:spTree>
    <p:extLst>
      <p:ext uri="{BB962C8B-B14F-4D97-AF65-F5344CB8AC3E}">
        <p14:creationId xmlns:p14="http://schemas.microsoft.com/office/powerpoint/2010/main" val="233984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dirty="0"/>
          </a:p>
        </p:txBody>
      </p:sp>
      <p:sp>
        <p:nvSpPr>
          <p:cNvPr id="7" name="Content Placeholder 6"/>
          <p:cNvSpPr>
            <a:spLocks noGrp="1"/>
          </p:cNvSpPr>
          <p:nvPr>
            <p:ph sz="half" idx="2"/>
          </p:nvPr>
        </p:nvSpPr>
        <p:spPr>
          <a:xfrm>
            <a:off x="3907504" y="3048000"/>
            <a:ext cx="4245897" cy="1828800"/>
          </a:xfrm>
        </p:spPr>
        <p:txBody>
          <a:bodyPr>
            <a:noAutofit/>
          </a:bodyPr>
          <a:lstStyle/>
          <a:p>
            <a:pPr marL="0" indent="0">
              <a:buNone/>
            </a:pPr>
            <a:endParaRPr lang="en-US" dirty="0">
              <a:latin typeface="Arial" panose="020B0604020202020204" pitchFamily="34" charset="0"/>
              <a:ea typeface="Calibri" pitchFamily="-105" charset="0"/>
              <a:cs typeface="Arial" panose="020B0604020202020204" pitchFamily="34" charset="0"/>
            </a:endParaRPr>
          </a:p>
          <a:p>
            <a:pPr marL="0" indent="0" algn="ctr">
              <a:buNone/>
            </a:pPr>
            <a:r>
              <a:rPr lang="en-US" dirty="0">
                <a:latin typeface="Arial" panose="020B0604020202020204" pitchFamily="34" charset="0"/>
                <a:ea typeface="Calibri" pitchFamily="-105" charset="0"/>
                <a:cs typeface="Arial" panose="020B0604020202020204" pitchFamily="34" charset="0"/>
              </a:rPr>
              <a:t>Suma </a:t>
            </a:r>
            <a:r>
              <a:rPr lang="en-US" dirty="0">
                <a:latin typeface="Arial" panose="020B0604020202020204" pitchFamily="34" charset="0"/>
                <a:ea typeface="Calibri" pitchFamily="-105" charset="0"/>
                <a:cs typeface="Arial" panose="020B0604020202020204" pitchFamily="34" charset="0"/>
              </a:rPr>
              <a:t>Setty</a:t>
            </a:r>
          </a:p>
          <a:p>
            <a:pPr marL="0" indent="0" algn="ctr">
              <a:buNone/>
            </a:pPr>
            <a:r>
              <a:rPr lang="en-US" dirty="0">
                <a:latin typeface="Arial" panose="020B0604020202020204" pitchFamily="34" charset="0"/>
                <a:ea typeface="Calibri" pitchFamily="-105" charset="0"/>
                <a:cs typeface="Arial" panose="020B0604020202020204" pitchFamily="34" charset="0"/>
              </a:rPr>
              <a:t>Research Associate</a:t>
            </a:r>
            <a:endParaRPr lang="en-US" dirty="0">
              <a:latin typeface="Arial" panose="020B0604020202020204" pitchFamily="34" charset="0"/>
              <a:ea typeface="Calibri" pitchFamily="-105" charset="0"/>
              <a:cs typeface="Arial" panose="020B0604020202020204" pitchFamily="34" charset="0"/>
            </a:endParaRPr>
          </a:p>
          <a:p>
            <a:pPr marL="0" indent="0" algn="ctr">
              <a:buNone/>
            </a:pPr>
            <a:r>
              <a:rPr lang="en-US" dirty="0">
                <a:latin typeface="Arial" panose="020B0604020202020204" pitchFamily="34" charset="0"/>
                <a:ea typeface="Calibri" pitchFamily="-105" charset="0"/>
                <a:cs typeface="Arial" panose="020B0604020202020204" pitchFamily="34" charset="0"/>
              </a:rPr>
              <a:t> Family Economic Security</a:t>
            </a:r>
          </a:p>
          <a:p>
            <a:pPr marL="0" indent="0">
              <a:buNone/>
            </a:pPr>
            <a:endParaRPr lang="en-US" dirty="0">
              <a:latin typeface="Arial" panose="020B0604020202020204" pitchFamily="34" charset="0"/>
              <a:ea typeface="Calibri" pitchFamily="-105" charset="0"/>
              <a:cs typeface="Arial" panose="020B0604020202020204" pitchFamily="34" charset="0"/>
            </a:endParaRPr>
          </a:p>
          <a:p>
            <a:pPr marL="0" indent="0">
              <a:buNone/>
            </a:pPr>
            <a:endParaRPr lang="en-US" dirty="0">
              <a:latin typeface="Arial" panose="020B0604020202020204" pitchFamily="34" charset="0"/>
              <a:ea typeface="Calibri" pitchFamily="-105" charset="0"/>
              <a:cs typeface="Arial" panose="020B0604020202020204" pitchFamily="34" charset="0"/>
            </a:endParaRPr>
          </a:p>
          <a:p>
            <a:pPr marL="0" indent="0">
              <a:buNone/>
            </a:pPr>
            <a:endParaRPr lang="en-US" dirty="0">
              <a:latin typeface="Arial" panose="020B0604020202020204" pitchFamily="34" charset="0"/>
              <a:ea typeface="Calibri" pitchFamily="-105" charset="0"/>
              <a:cs typeface="Arial" panose="020B0604020202020204" pitchFamily="34" charset="0"/>
            </a:endParaRPr>
          </a:p>
          <a:p>
            <a:pPr marL="0" indent="0">
              <a:buNone/>
            </a:pPr>
            <a:r>
              <a:rPr lang="en-US" dirty="0">
                <a:solidFill>
                  <a:schemeClr val="bg1"/>
                </a:solidFill>
                <a:latin typeface="Arial" panose="020B0604020202020204" pitchFamily="34" charset="0"/>
                <a:cs typeface="Arial" panose="020B0604020202020204" pitchFamily="34" charset="0"/>
              </a:rPr>
              <a:t>National Center for Children in Poverty</a:t>
            </a:r>
          </a:p>
        </p:txBody>
      </p:sp>
      <p:sp>
        <p:nvSpPr>
          <p:cNvPr id="6" name="Rectangle 5"/>
          <p:cNvSpPr/>
          <p:nvPr/>
        </p:nvSpPr>
        <p:spPr>
          <a:xfrm>
            <a:off x="5562600" y="838200"/>
            <a:ext cx="4724400" cy="2667000"/>
          </a:xfrm>
          <a:prstGeom prst="rect">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600"/>
              </a:spcBef>
            </a:pPr>
            <a:endParaRPr lang="en-US" altLang="en-US" sz="1200" dirty="0">
              <a:solidFill>
                <a:prstClr val="white"/>
              </a:solidFill>
              <a:ea typeface="ＭＳ Ｐゴシック" pitchFamily="34" charset="-128"/>
            </a:endParaRPr>
          </a:p>
          <a:p>
            <a:pPr algn="ctr">
              <a:spcBef>
                <a:spcPts val="600"/>
              </a:spcBef>
            </a:pPr>
            <a:r>
              <a:rPr lang="en-US" sz="4000" dirty="0">
                <a:solidFill>
                  <a:prstClr val="white"/>
                </a:solidFill>
              </a:rPr>
              <a:t>A Universal Paid Family Leave Program</a:t>
            </a:r>
          </a:p>
        </p:txBody>
      </p:sp>
      <p:pic>
        <p:nvPicPr>
          <p:cNvPr id="1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2926" y="838200"/>
            <a:ext cx="3555999"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21328" b="11342"/>
          <a:stretch/>
        </p:blipFill>
        <p:spPr>
          <a:xfrm>
            <a:off x="4191000" y="4800601"/>
            <a:ext cx="3852606" cy="1801467"/>
          </a:xfrm>
          <a:prstGeom prst="rect">
            <a:avLst/>
          </a:prstGeom>
        </p:spPr>
      </p:pic>
    </p:spTree>
    <p:extLst>
      <p:ext uri="{BB962C8B-B14F-4D97-AF65-F5344CB8AC3E}">
        <p14:creationId xmlns:p14="http://schemas.microsoft.com/office/powerpoint/2010/main" val="1570332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txBox="1">
            <a:spLocks noChangeArrowheads="1"/>
          </p:cNvSpPr>
          <p:nvPr/>
        </p:nvSpPr>
        <p:spPr bwMode="auto">
          <a:xfrm>
            <a:off x="2133600" y="2438401"/>
            <a:ext cx="8001000" cy="137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20000"/>
              </a:spcBef>
              <a:buClr>
                <a:srgbClr val="FFCC00"/>
              </a:buClr>
              <a:buFont typeface="Arial" pitchFamily="34" charset="0"/>
              <a:buNone/>
            </a:pPr>
            <a:r>
              <a:rPr lang="en-US" altLang="en-US" dirty="0">
                <a:solidFill>
                  <a:prstClr val="black"/>
                </a:solidFill>
                <a:latin typeface="Calibri" pitchFamily="34" charset="0"/>
              </a:rPr>
              <a:t>A non-partisan public policy research center dedicated to promoting healthy child development and strong, nurturing families that are economically secure.  Our research helps </a:t>
            </a:r>
            <a:r>
              <a:rPr lang="en-US" altLang="en-US" dirty="0" err="1">
                <a:solidFill>
                  <a:prstClr val="black"/>
                </a:solidFill>
                <a:latin typeface="Calibri" pitchFamily="34" charset="0"/>
              </a:rPr>
              <a:t>decisionmakers</a:t>
            </a:r>
            <a:r>
              <a:rPr lang="en-US" altLang="en-US" dirty="0">
                <a:solidFill>
                  <a:prstClr val="black"/>
                </a:solidFill>
                <a:latin typeface="Calibri" pitchFamily="34" charset="0"/>
              </a:rPr>
              <a:t> craft effective policies in their cities and states as well as at the federal level.</a:t>
            </a:r>
          </a:p>
        </p:txBody>
      </p:sp>
      <p:pic>
        <p:nvPicPr>
          <p:cNvPr id="8196" name="Picture 14" descr="102374774, 4 Eyes Photography /The Image B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2384" y="4419600"/>
            <a:ext cx="282541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ctl12_ctlComp_imgThumb" descr="200257728-002"/>
          <p:cNvPicPr>
            <a:picLocks noChangeAspect="1" noChangeArrowheads="1"/>
          </p:cNvPicPr>
          <p:nvPr/>
        </p:nvPicPr>
        <p:blipFill>
          <a:blip r:embed="rId4">
            <a:extLst>
              <a:ext uri="{28A0092B-C50C-407E-A947-70E740481C1C}">
                <a14:useLocalDpi xmlns:a14="http://schemas.microsoft.com/office/drawing/2010/main" val="0"/>
              </a:ext>
            </a:extLst>
          </a:blip>
          <a:srcRect t="2940"/>
          <a:stretch>
            <a:fillRect/>
          </a:stretch>
        </p:blipFill>
        <p:spPr bwMode="auto">
          <a:xfrm>
            <a:off x="6934201" y="4419600"/>
            <a:ext cx="2841541" cy="183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6401" y="685800"/>
            <a:ext cx="8872537" cy="972596"/>
          </a:xfrm>
          <a:prstGeom prst="rect">
            <a:avLst/>
          </a:prstGeom>
        </p:spPr>
      </p:pic>
      <p:sp>
        <p:nvSpPr>
          <p:cNvPr id="2" name="TextBox 1"/>
          <p:cNvSpPr txBox="1"/>
          <p:nvPr/>
        </p:nvSpPr>
        <p:spPr>
          <a:xfrm>
            <a:off x="2133600" y="1828800"/>
            <a:ext cx="8077200" cy="738664"/>
          </a:xfrm>
          <a:prstGeom prst="rect">
            <a:avLst/>
          </a:prstGeom>
          <a:noFill/>
        </p:spPr>
        <p:txBody>
          <a:bodyPr wrap="square" rtlCol="0">
            <a:spAutoFit/>
          </a:bodyPr>
          <a:lstStyle/>
          <a:p>
            <a:pPr algn="ctr"/>
            <a:r>
              <a:rPr lang="en-US" altLang="en-US" sz="2400" b="1" i="1" dirty="0">
                <a:solidFill>
                  <a:srgbClr val="C0504D"/>
                </a:solidFill>
              </a:rPr>
              <a:t>Putting research into action to improve lives</a:t>
            </a:r>
          </a:p>
          <a:p>
            <a:endParaRPr lang="en-US" dirty="0">
              <a:solidFill>
                <a:prstClr val="black"/>
              </a:solidFill>
            </a:endParaRPr>
          </a:p>
        </p:txBody>
      </p:sp>
    </p:spTree>
    <p:extLst>
      <p:ext uri="{BB962C8B-B14F-4D97-AF65-F5344CB8AC3E}">
        <p14:creationId xmlns:p14="http://schemas.microsoft.com/office/powerpoint/2010/main" val="263096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Leaves</a:t>
            </a:r>
          </a:p>
        </p:txBody>
      </p:sp>
      <p:sp>
        <p:nvSpPr>
          <p:cNvPr id="3" name="Content Placeholder 2"/>
          <p:cNvSpPr>
            <a:spLocks noGrp="1"/>
          </p:cNvSpPr>
          <p:nvPr>
            <p:ph sz="quarter" idx="1"/>
          </p:nvPr>
        </p:nvSpPr>
        <p:spPr>
          <a:xfrm>
            <a:off x="2209800" y="1219200"/>
            <a:ext cx="7772400" cy="4572000"/>
          </a:xfrm>
        </p:spPr>
        <p:txBody>
          <a:bodyPr>
            <a:noAutofit/>
          </a:bodyPr>
          <a:lstStyle/>
          <a:p>
            <a:pPr>
              <a:buClr>
                <a:schemeClr val="accent2"/>
              </a:buClr>
            </a:pPr>
            <a:r>
              <a:rPr lang="en-US" sz="2500" dirty="0">
                <a:latin typeface="Arial" panose="020B0604020202020204" pitchFamily="34" charset="0"/>
                <a:cs typeface="Arial" panose="020B0604020202020204" pitchFamily="34" charset="0"/>
              </a:rPr>
              <a:t>Medical leave</a:t>
            </a:r>
          </a:p>
          <a:p>
            <a:pPr marL="662940" lvl="1" indent="-342900">
              <a:buFontTx/>
              <a:buChar char="-"/>
            </a:pPr>
            <a:r>
              <a:rPr lang="en-US" sz="2500" dirty="0">
                <a:latin typeface="Arial" panose="020B0604020202020204" pitchFamily="34" charset="0"/>
                <a:cs typeface="Arial" panose="020B0604020202020204" pitchFamily="34" charset="0"/>
              </a:rPr>
              <a:t>To </a:t>
            </a:r>
            <a:r>
              <a:rPr lang="en-US" sz="2500" dirty="0">
                <a:latin typeface="Arial" panose="020B0604020202020204" pitchFamily="34" charset="0"/>
                <a:cs typeface="Arial" panose="020B0604020202020204" pitchFamily="34" charset="0"/>
              </a:rPr>
              <a:t>recover from one’s own illness or </a:t>
            </a:r>
            <a:r>
              <a:rPr lang="en-US" sz="2500" dirty="0">
                <a:latin typeface="Arial" panose="020B0604020202020204" pitchFamily="34" charset="0"/>
                <a:cs typeface="Arial" panose="020B0604020202020204" pitchFamily="34" charset="0"/>
              </a:rPr>
              <a:t>injury</a:t>
            </a:r>
          </a:p>
          <a:p>
            <a:pPr marL="0" indent="0">
              <a:buClr>
                <a:schemeClr val="accent2"/>
              </a:buClr>
              <a:buNone/>
            </a:pPr>
            <a:endParaRPr lang="en-US" sz="1400" dirty="0">
              <a:latin typeface="Arial" panose="020B0604020202020204" pitchFamily="34" charset="0"/>
              <a:cs typeface="Arial" panose="020B0604020202020204" pitchFamily="34" charset="0"/>
            </a:endParaRPr>
          </a:p>
          <a:p>
            <a:pPr>
              <a:buClr>
                <a:schemeClr val="accent2"/>
              </a:buClr>
            </a:pPr>
            <a:r>
              <a:rPr lang="en-US" sz="2500" dirty="0">
                <a:latin typeface="Arial" panose="020B0604020202020204" pitchFamily="34" charset="0"/>
                <a:cs typeface="Arial" panose="020B0604020202020204" pitchFamily="34" charset="0"/>
              </a:rPr>
              <a:t>Parental </a:t>
            </a:r>
            <a:r>
              <a:rPr lang="en-US" sz="2500" dirty="0">
                <a:latin typeface="Arial" panose="020B0604020202020204" pitchFamily="34" charset="0"/>
                <a:cs typeface="Arial" panose="020B0604020202020204" pitchFamily="34" charset="0"/>
              </a:rPr>
              <a:t>leave</a:t>
            </a:r>
          </a:p>
          <a:p>
            <a:pPr marL="662940" lvl="1" indent="-342900">
              <a:buFontTx/>
              <a:buChar char="-"/>
            </a:pPr>
            <a:r>
              <a:rPr lang="en-US" sz="2500">
                <a:latin typeface="Arial" panose="020B0604020202020204" pitchFamily="34" charset="0"/>
                <a:cs typeface="Arial" panose="020B0604020202020204" pitchFamily="34" charset="0"/>
              </a:rPr>
              <a:t>To </a:t>
            </a:r>
            <a:r>
              <a:rPr lang="en-US" sz="2500" dirty="0">
                <a:latin typeface="Arial" panose="020B0604020202020204" pitchFamily="34" charset="0"/>
                <a:cs typeface="Arial" panose="020B0604020202020204" pitchFamily="34" charset="0"/>
              </a:rPr>
              <a:t>bond with a </a:t>
            </a:r>
            <a:r>
              <a:rPr lang="en-US" sz="2500">
                <a:latin typeface="Arial" panose="020B0604020202020204" pitchFamily="34" charset="0"/>
                <a:cs typeface="Arial" panose="020B0604020202020204" pitchFamily="34" charset="0"/>
              </a:rPr>
              <a:t>new child </a:t>
            </a:r>
          </a:p>
          <a:p>
            <a:pPr marL="320040" lvl="1" indent="0">
              <a:buNone/>
            </a:pPr>
            <a:endParaRPr lang="en-US" sz="1400" dirty="0">
              <a:latin typeface="Arial" panose="020B0604020202020204" pitchFamily="34" charset="0"/>
              <a:cs typeface="Arial" panose="020B0604020202020204" pitchFamily="34" charset="0"/>
            </a:endParaRPr>
          </a:p>
          <a:p>
            <a:pPr>
              <a:buClr>
                <a:schemeClr val="accent2"/>
              </a:buClr>
            </a:pPr>
            <a:r>
              <a:rPr lang="en-US" sz="2500" dirty="0">
                <a:latin typeface="Arial" panose="020B0604020202020204" pitchFamily="34" charset="0"/>
                <a:cs typeface="Arial" panose="020B0604020202020204" pitchFamily="34" charset="0"/>
              </a:rPr>
              <a:t>Family leave</a:t>
            </a:r>
          </a:p>
          <a:p>
            <a:pPr marL="320040" lvl="1" indent="0">
              <a:buNone/>
            </a:pPr>
            <a:r>
              <a:rPr lang="en-US" sz="2500" dirty="0">
                <a:latin typeface="Arial" panose="020B0604020202020204" pitchFamily="34" charset="0"/>
                <a:cs typeface="Arial" panose="020B0604020202020204" pitchFamily="34" charset="0"/>
              </a:rPr>
              <a:t>- Parental </a:t>
            </a:r>
            <a:r>
              <a:rPr lang="en-US" sz="2500" dirty="0">
                <a:latin typeface="Arial" panose="020B0604020202020204" pitchFamily="34" charset="0"/>
                <a:cs typeface="Arial" panose="020B0604020202020204" pitchFamily="34" charset="0"/>
              </a:rPr>
              <a:t>leave + caregiving leave</a:t>
            </a:r>
          </a:p>
          <a:p>
            <a:pPr marL="320040" lvl="1" indent="0">
              <a:buNone/>
            </a:pPr>
            <a:endParaRPr lang="en-US" sz="1400" dirty="0">
              <a:latin typeface="Arial" panose="020B0604020202020204" pitchFamily="34" charset="0"/>
              <a:cs typeface="Arial" panose="020B0604020202020204" pitchFamily="34" charset="0"/>
            </a:endParaRPr>
          </a:p>
          <a:p>
            <a:pPr marL="0" indent="0">
              <a:buNone/>
            </a:pPr>
            <a:r>
              <a:rPr lang="en-US" sz="2300" i="1" dirty="0">
                <a:latin typeface="Arial" panose="020B0604020202020204" pitchFamily="34" charset="0"/>
                <a:cs typeface="Arial" panose="020B0604020202020204" pitchFamily="34" charset="0"/>
              </a:rPr>
              <a:t>The </a:t>
            </a:r>
            <a:r>
              <a:rPr lang="en-US" sz="2300" i="1" dirty="0">
                <a:latin typeface="Arial" panose="020B0604020202020204" pitchFamily="34" charset="0"/>
                <a:cs typeface="Arial" panose="020B0604020202020204" pitchFamily="34" charset="0"/>
              </a:rPr>
              <a:t>federal Family and Medical Leave Act </a:t>
            </a:r>
            <a:r>
              <a:rPr lang="en-US" sz="2300" i="1" dirty="0">
                <a:latin typeface="Arial" panose="020B0604020202020204" pitchFamily="34" charset="0"/>
                <a:cs typeface="Arial" panose="020B0604020202020204" pitchFamily="34" charset="0"/>
              </a:rPr>
              <a:t>covers all of the </a:t>
            </a:r>
            <a:r>
              <a:rPr lang="en-US" sz="2300" i="1" dirty="0">
                <a:latin typeface="Arial" panose="020B0604020202020204" pitchFamily="34" charset="0"/>
                <a:cs typeface="Arial" panose="020B0604020202020204" pitchFamily="34" charset="0"/>
              </a:rPr>
              <a:t>above, providing 12 weeks of unpaid, job-protected leave in a year. 59 percent </a:t>
            </a:r>
            <a:r>
              <a:rPr lang="en-US" sz="2300" i="1" dirty="0">
                <a:latin typeface="Arial" panose="020B0604020202020204" pitchFamily="34" charset="0"/>
                <a:cs typeface="Arial" panose="020B0604020202020204" pitchFamily="34" charset="0"/>
              </a:rPr>
              <a:t>of all employees in the U.S. report meeting conditions to be eligible for </a:t>
            </a:r>
            <a:r>
              <a:rPr lang="en-US" sz="2300" i="1" dirty="0">
                <a:latin typeface="Arial" panose="020B0604020202020204" pitchFamily="34" charset="0"/>
                <a:cs typeface="Arial" panose="020B0604020202020204" pitchFamily="34" charset="0"/>
              </a:rPr>
              <a:t>FMLA </a:t>
            </a:r>
            <a:r>
              <a:rPr lang="en-US" sz="2300" i="1" dirty="0">
                <a:latin typeface="Arial" panose="020B0604020202020204" pitchFamily="34" charset="0"/>
                <a:cs typeface="Arial" panose="020B0604020202020204" pitchFamily="34" charset="0"/>
              </a:rPr>
              <a:t>protections. </a:t>
            </a:r>
          </a:p>
          <a:p>
            <a:pPr marL="0" indent="0" algn="ctr">
              <a:buNone/>
            </a:pPr>
            <a:endParaRPr lang="en-US" sz="2500"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1" y="6205467"/>
            <a:ext cx="1964629" cy="419693"/>
          </a:xfrm>
          <a:prstGeom prst="rect">
            <a:avLst/>
          </a:prstGeom>
        </p:spPr>
      </p:pic>
    </p:spTree>
    <p:extLst>
      <p:ext uri="{BB962C8B-B14F-4D97-AF65-F5344CB8AC3E}">
        <p14:creationId xmlns:p14="http://schemas.microsoft.com/office/powerpoint/2010/main" val="3322581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takeaways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latin typeface="Arial" panose="020B0604020202020204" pitchFamily="34" charset="0"/>
                <a:cs typeface="Arial" panose="020B0604020202020204" pitchFamily="34" charset="0"/>
              </a:rPr>
              <a:t>PFML can interrupt intergenerational poverty.</a:t>
            </a:r>
          </a:p>
          <a:p>
            <a:pPr marL="514350" indent="-514350">
              <a:buFont typeface="+mj-lt"/>
              <a:buAutoNum type="arabicPeriod"/>
            </a:pPr>
            <a:r>
              <a:rPr lang="en-US" dirty="0" smtClean="0">
                <a:latin typeface="Arial" panose="020B0604020202020204" pitchFamily="34" charset="0"/>
                <a:cs typeface="Arial" panose="020B0604020202020204" pitchFamily="34" charset="0"/>
              </a:rPr>
              <a:t>A well-designed PFML program must consider the needs of working, low-income families.</a:t>
            </a:r>
          </a:p>
          <a:p>
            <a:pPr marL="514350" indent="-514350">
              <a:buFont typeface="+mj-lt"/>
              <a:buAutoNum type="arabicPeriod"/>
            </a:pPr>
            <a:r>
              <a:rPr lang="en-US" dirty="0" smtClean="0">
                <a:latin typeface="Arial" panose="020B0604020202020204" pitchFamily="34" charset="0"/>
                <a:cs typeface="Arial" panose="020B0604020202020204" pitchFamily="34" charset="0"/>
              </a:rPr>
              <a:t>We have a large body of evidence to build a universal national leave program. </a:t>
            </a:r>
          </a:p>
          <a:p>
            <a:pPr marL="514350" indent="-514350">
              <a:buFont typeface="+mj-lt"/>
              <a:buAutoNum type="arabicPeriod"/>
            </a:pP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1" y="6205467"/>
            <a:ext cx="1964629" cy="419693"/>
          </a:xfrm>
          <a:prstGeom prst="rect">
            <a:avLst/>
          </a:prstGeom>
        </p:spPr>
      </p:pic>
    </p:spTree>
    <p:extLst>
      <p:ext uri="{BB962C8B-B14F-4D97-AF65-F5344CB8AC3E}">
        <p14:creationId xmlns:p14="http://schemas.microsoft.com/office/powerpoint/2010/main" val="18492442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838201"/>
            <a:ext cx="8229600" cy="4525963"/>
          </a:xfrm>
        </p:spPr>
        <p:txBody>
          <a:bodyPr/>
          <a:lstStyle/>
          <a:p>
            <a:endParaRPr lang="en-US" dirty="0" smtClean="0"/>
          </a:p>
          <a:p>
            <a:pPr marL="0" indent="0" algn="ctr">
              <a:buNone/>
            </a:pPr>
            <a:r>
              <a:rPr lang="en-US" dirty="0" smtClean="0"/>
              <a:t>PFML is an income supplement </a:t>
            </a:r>
            <a:r>
              <a:rPr lang="en-US" dirty="0"/>
              <a:t>during a time of transition, stress, and/or </a:t>
            </a:r>
            <a:r>
              <a:rPr lang="en-US" dirty="0" smtClean="0"/>
              <a:t>joy so working individuals can take time off work.</a:t>
            </a:r>
            <a:endParaRPr lang="en-US" dirty="0"/>
          </a:p>
          <a:p>
            <a:pPr marL="0" indent="0" algn="ctr">
              <a:buNone/>
            </a:pPr>
            <a:endParaRPr lang="en-US" dirty="0"/>
          </a:p>
        </p:txBody>
      </p:sp>
      <p:sp>
        <p:nvSpPr>
          <p:cNvPr id="4" name="Title 1"/>
          <p:cNvSpPr txBox="1">
            <a:spLocks/>
          </p:cNvSpPr>
          <p:nvPr/>
        </p:nvSpPr>
        <p:spPr>
          <a:xfrm>
            <a:off x="2057400" y="4038600"/>
            <a:ext cx="8229600" cy="1143000"/>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rPr>
              <a:t>A well-designed paid medical and family leave program could alleviate child poverty.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1" y="6205467"/>
            <a:ext cx="1964629" cy="419693"/>
          </a:xfrm>
          <a:prstGeom prst="rect">
            <a:avLst/>
          </a:prstGeom>
        </p:spPr>
      </p:pic>
    </p:spTree>
    <p:extLst>
      <p:ext uri="{BB962C8B-B14F-4D97-AF65-F5344CB8AC3E}">
        <p14:creationId xmlns:p14="http://schemas.microsoft.com/office/powerpoint/2010/main" val="16031223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xmlns=""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5DE3BCD1-2E21-9544-A5D2-410F369C7BC6}"/>
              </a:ext>
            </a:extLst>
          </p:cNvPr>
          <p:cNvSpPr>
            <a:spLocks noGrp="1"/>
          </p:cNvSpPr>
          <p:nvPr>
            <p:ph type="title"/>
          </p:nvPr>
        </p:nvSpPr>
        <p:spPr>
          <a:xfrm>
            <a:off x="838200" y="963877"/>
            <a:ext cx="3494362" cy="4930246"/>
          </a:xfrm>
        </p:spPr>
        <p:txBody>
          <a:bodyPr>
            <a:normAutofit/>
          </a:bodyPr>
          <a:lstStyle/>
          <a:p>
            <a:pPr algn="r"/>
            <a:r>
              <a:rPr lang="en-US" b="1" dirty="0">
                <a:solidFill>
                  <a:srgbClr val="082544"/>
                </a:solidFill>
                <a:latin typeface="Garamond" panose="02020404030301010803" pitchFamily="18" charset="0"/>
              </a:rPr>
              <a:t>CPAG MEMBERS</a:t>
            </a:r>
          </a:p>
        </p:txBody>
      </p:sp>
      <p:sp>
        <p:nvSpPr>
          <p:cNvPr id="3" name="Content Placeholder 2">
            <a:extLst>
              <a:ext uri="{FF2B5EF4-FFF2-40B4-BE49-F238E27FC236}">
                <a16:creationId xmlns:a16="http://schemas.microsoft.com/office/drawing/2014/main" xmlns="" id="{EE94A65F-444A-204A-B480-1C385B4111BD}"/>
              </a:ext>
            </a:extLst>
          </p:cNvPr>
          <p:cNvSpPr>
            <a:spLocks noGrp="1"/>
          </p:cNvSpPr>
          <p:nvPr>
            <p:ph idx="1"/>
          </p:nvPr>
        </p:nvSpPr>
        <p:spPr>
          <a:xfrm>
            <a:off x="4976031" y="847493"/>
            <a:ext cx="6598935" cy="5046630"/>
          </a:xfrm>
        </p:spPr>
        <p:txBody>
          <a:bodyPr numCol="2" anchor="ctr">
            <a:normAutofit/>
          </a:bodyPr>
          <a:lstStyle/>
          <a:p>
            <a:pPr>
              <a:buFont typeface="Courier New" panose="02070309020205020404" pitchFamily="49" charset="0"/>
              <a:buChar char="o"/>
            </a:pPr>
            <a:r>
              <a:rPr lang="en-US" sz="1500" b="1" dirty="0">
                <a:solidFill>
                  <a:srgbClr val="082544"/>
                </a:solidFill>
                <a:latin typeface="Garamond" panose="02020404030301010803" pitchFamily="18" charset="0"/>
              </a:rPr>
              <a:t>First Focus</a:t>
            </a:r>
          </a:p>
          <a:p>
            <a:pPr>
              <a:buFont typeface="Courier New" panose="02070309020205020404" pitchFamily="49" charset="0"/>
              <a:buChar char="o"/>
            </a:pPr>
            <a:r>
              <a:rPr lang="en-US" sz="1500" b="1" dirty="0">
                <a:solidFill>
                  <a:srgbClr val="082544"/>
                </a:solidFill>
                <a:latin typeface="Garamond" panose="02020404030301010803" pitchFamily="18" charset="0"/>
              </a:rPr>
              <a:t>UnidosUS</a:t>
            </a:r>
          </a:p>
          <a:p>
            <a:pPr>
              <a:buFont typeface="Courier New" panose="02070309020205020404" pitchFamily="49" charset="0"/>
              <a:buChar char="o"/>
            </a:pPr>
            <a:r>
              <a:rPr lang="en-US" sz="1500" b="1" dirty="0">
                <a:solidFill>
                  <a:srgbClr val="082544"/>
                </a:solidFill>
                <a:latin typeface="Garamond" panose="02020404030301010803" pitchFamily="18" charset="0"/>
              </a:rPr>
              <a:t>Save the Children Action Network</a:t>
            </a:r>
          </a:p>
          <a:p>
            <a:pPr>
              <a:buFont typeface="Courier New" panose="02070309020205020404" pitchFamily="49" charset="0"/>
              <a:buChar char="o"/>
            </a:pPr>
            <a:r>
              <a:rPr lang="en-US" sz="1500" b="1" dirty="0">
                <a:solidFill>
                  <a:srgbClr val="082544"/>
                </a:solidFill>
                <a:latin typeface="Garamond" panose="02020404030301010803" pitchFamily="18" charset="0"/>
              </a:rPr>
              <a:t>Center for Native American Youth</a:t>
            </a:r>
          </a:p>
          <a:p>
            <a:pPr>
              <a:buFont typeface="Courier New" panose="02070309020205020404" pitchFamily="49" charset="0"/>
              <a:buChar char="o"/>
            </a:pPr>
            <a:r>
              <a:rPr lang="en-US" sz="1500" b="1" dirty="0">
                <a:solidFill>
                  <a:srgbClr val="082544"/>
                </a:solidFill>
                <a:latin typeface="Garamond" panose="02020404030301010803" pitchFamily="18" charset="0"/>
              </a:rPr>
              <a:t>The Century Foundation </a:t>
            </a:r>
          </a:p>
          <a:p>
            <a:pPr>
              <a:buFont typeface="Courier New" panose="02070309020205020404" pitchFamily="49" charset="0"/>
              <a:buChar char="o"/>
            </a:pPr>
            <a:r>
              <a:rPr lang="en-US" sz="1500" b="1" dirty="0">
                <a:solidFill>
                  <a:srgbClr val="082544"/>
                </a:solidFill>
                <a:latin typeface="Garamond" panose="02020404030301010803" pitchFamily="18" charset="0"/>
              </a:rPr>
              <a:t>Sargent Shriver National Center on Poverty Law</a:t>
            </a:r>
          </a:p>
          <a:p>
            <a:pPr>
              <a:buFont typeface="Courier New" panose="02070309020205020404" pitchFamily="49" charset="0"/>
              <a:buChar char="o"/>
            </a:pPr>
            <a:r>
              <a:rPr lang="en-US" sz="1500" b="1" dirty="0">
                <a:solidFill>
                  <a:srgbClr val="082544"/>
                </a:solidFill>
                <a:latin typeface="Garamond" panose="02020404030301010803" pitchFamily="18" charset="0"/>
              </a:rPr>
              <a:t>PICO National Network </a:t>
            </a:r>
          </a:p>
          <a:p>
            <a:pPr>
              <a:buFont typeface="Courier New" panose="02070309020205020404" pitchFamily="49" charset="0"/>
              <a:buChar char="o"/>
            </a:pPr>
            <a:r>
              <a:rPr lang="en-US" sz="1500" b="1" dirty="0" err="1">
                <a:solidFill>
                  <a:srgbClr val="082544"/>
                </a:solidFill>
                <a:latin typeface="Garamond" panose="02020404030301010803" pitchFamily="18" charset="0"/>
              </a:rPr>
              <a:t>MomsRising</a:t>
            </a:r>
            <a:endParaRPr lang="en-US" sz="1500" b="1" dirty="0">
              <a:solidFill>
                <a:srgbClr val="082544"/>
              </a:solidFill>
              <a:latin typeface="Garamond" panose="02020404030301010803" pitchFamily="18" charset="0"/>
            </a:endParaRPr>
          </a:p>
          <a:p>
            <a:pPr>
              <a:buFont typeface="Courier New" panose="02070309020205020404" pitchFamily="49" charset="0"/>
              <a:buChar char="o"/>
            </a:pPr>
            <a:r>
              <a:rPr lang="en-US" sz="1500" b="1" dirty="0">
                <a:solidFill>
                  <a:srgbClr val="082544"/>
                </a:solidFill>
                <a:latin typeface="Garamond" panose="02020404030301010803" pitchFamily="18" charset="0"/>
              </a:rPr>
              <a:t>Child Welfare League of America </a:t>
            </a:r>
          </a:p>
          <a:p>
            <a:pPr>
              <a:buFont typeface="Courier New" panose="02070309020205020404" pitchFamily="49" charset="0"/>
              <a:buChar char="o"/>
            </a:pPr>
            <a:r>
              <a:rPr lang="en-US" sz="1500" b="1" dirty="0">
                <a:solidFill>
                  <a:srgbClr val="082544"/>
                </a:solidFill>
                <a:latin typeface="Garamond" panose="02020404030301010803" pitchFamily="18" charset="0"/>
              </a:rPr>
              <a:t>American Federation of Teachers</a:t>
            </a:r>
          </a:p>
          <a:p>
            <a:pPr>
              <a:buFont typeface="Courier New" panose="02070309020205020404" pitchFamily="49" charset="0"/>
              <a:buChar char="o"/>
            </a:pPr>
            <a:r>
              <a:rPr lang="en-US" sz="1500" b="1" dirty="0">
                <a:solidFill>
                  <a:srgbClr val="082544"/>
                </a:solidFill>
                <a:latin typeface="Garamond" panose="02020404030301010803" pitchFamily="18" charset="0"/>
              </a:rPr>
              <a:t>Prosperity Now</a:t>
            </a:r>
          </a:p>
          <a:p>
            <a:pPr>
              <a:buFont typeface="Courier New" panose="02070309020205020404" pitchFamily="49" charset="0"/>
              <a:buChar char="o"/>
            </a:pPr>
            <a:r>
              <a:rPr lang="en-US" sz="1500" b="1" dirty="0">
                <a:solidFill>
                  <a:srgbClr val="082544"/>
                </a:solidFill>
                <a:latin typeface="Garamond" panose="02020404030301010803" pitchFamily="18" charset="0"/>
              </a:rPr>
              <a:t>National Center for Children in Poverty </a:t>
            </a:r>
          </a:p>
          <a:p>
            <a:pPr>
              <a:buFont typeface="Courier New" panose="02070309020205020404" pitchFamily="49" charset="0"/>
              <a:buChar char="o"/>
            </a:pPr>
            <a:r>
              <a:rPr lang="en-US" sz="1500" b="1" dirty="0">
                <a:solidFill>
                  <a:srgbClr val="082544"/>
                </a:solidFill>
                <a:latin typeface="Garamond" panose="02020404030301010803" pitchFamily="18" charset="0"/>
              </a:rPr>
              <a:t>Partnership for America’s Children </a:t>
            </a:r>
          </a:p>
          <a:p>
            <a:pPr>
              <a:buFont typeface="Courier New" panose="02070309020205020404" pitchFamily="49" charset="0"/>
              <a:buChar char="o"/>
            </a:pPr>
            <a:r>
              <a:rPr lang="en-US" sz="1500" b="1" dirty="0">
                <a:solidFill>
                  <a:srgbClr val="082544"/>
                </a:solidFill>
                <a:latin typeface="Garamond" panose="02020404030301010803" pitchFamily="18" charset="0"/>
              </a:rPr>
              <a:t>National Latino Children’s Institute </a:t>
            </a:r>
          </a:p>
          <a:p>
            <a:pPr>
              <a:buFont typeface="Courier New" panose="02070309020205020404" pitchFamily="49" charset="0"/>
              <a:buChar char="o"/>
            </a:pPr>
            <a:r>
              <a:rPr lang="en-US" sz="1500" b="1" dirty="0">
                <a:solidFill>
                  <a:srgbClr val="082544"/>
                </a:solidFill>
                <a:latin typeface="Garamond" panose="02020404030301010803" pitchFamily="18" charset="0"/>
              </a:rPr>
              <a:t>Share our Strength</a:t>
            </a:r>
          </a:p>
          <a:p>
            <a:pPr>
              <a:buFont typeface="Courier New" panose="02070309020205020404" pitchFamily="49" charset="0"/>
              <a:buChar char="o"/>
            </a:pPr>
            <a:r>
              <a:rPr lang="en-US" sz="1500" b="1" dirty="0">
                <a:solidFill>
                  <a:srgbClr val="082544"/>
                </a:solidFill>
                <a:latin typeface="Garamond" panose="02020404030301010803" pitchFamily="18" charset="0"/>
              </a:rPr>
              <a:t>National Association of Counties (</a:t>
            </a:r>
            <a:r>
              <a:rPr lang="en-US" sz="1500" b="1" dirty="0" err="1">
                <a:solidFill>
                  <a:srgbClr val="082544"/>
                </a:solidFill>
                <a:latin typeface="Garamond" panose="02020404030301010803" pitchFamily="18" charset="0"/>
              </a:rPr>
              <a:t>NACo</a:t>
            </a:r>
            <a:r>
              <a:rPr lang="en-US" sz="1500" b="1" dirty="0">
                <a:solidFill>
                  <a:srgbClr val="082544"/>
                </a:solidFill>
                <a:latin typeface="Garamond" panose="02020404030301010803" pitchFamily="18" charset="0"/>
              </a:rPr>
              <a:t>)</a:t>
            </a:r>
          </a:p>
          <a:p>
            <a:pPr>
              <a:buFont typeface="Courier New" panose="02070309020205020404" pitchFamily="49" charset="0"/>
              <a:buChar char="o"/>
            </a:pPr>
            <a:r>
              <a:rPr lang="en-US" sz="1500" b="1" dirty="0">
                <a:solidFill>
                  <a:srgbClr val="082544"/>
                </a:solidFill>
                <a:latin typeface="Garamond" panose="02020404030301010803" pitchFamily="18" charset="0"/>
              </a:rPr>
              <a:t>Alliance for Strong Families and Communities</a:t>
            </a:r>
          </a:p>
          <a:p>
            <a:pPr>
              <a:buFont typeface="Courier New" panose="02070309020205020404" pitchFamily="49" charset="0"/>
              <a:buChar char="o"/>
            </a:pPr>
            <a:r>
              <a:rPr lang="en-US" sz="1500" b="1" dirty="0">
                <a:solidFill>
                  <a:srgbClr val="082544"/>
                </a:solidFill>
                <a:latin typeface="Garamond" panose="02020404030301010803" pitchFamily="18" charset="0"/>
              </a:rPr>
              <a:t>National Association for the Education of Young Children (NAEYC)</a:t>
            </a:r>
          </a:p>
          <a:p>
            <a:pPr>
              <a:buFont typeface="Courier New" panose="02070309020205020404" pitchFamily="49" charset="0"/>
              <a:buChar char="o"/>
            </a:pPr>
            <a:r>
              <a:rPr lang="en-US" sz="1500" b="1" dirty="0">
                <a:solidFill>
                  <a:srgbClr val="082544"/>
                </a:solidFill>
                <a:latin typeface="Garamond" panose="02020404030301010803" pitchFamily="18" charset="0"/>
              </a:rPr>
              <a:t>Catholic Charities USA</a:t>
            </a:r>
          </a:p>
          <a:p>
            <a:pPr>
              <a:buFont typeface="Courier New" panose="02070309020205020404" pitchFamily="49" charset="0"/>
              <a:buChar char="o"/>
            </a:pPr>
            <a:r>
              <a:rPr lang="en-US" sz="1500" b="1" dirty="0">
                <a:solidFill>
                  <a:srgbClr val="082544"/>
                </a:solidFill>
                <a:latin typeface="Garamond" panose="02020404030301010803" pitchFamily="18" charset="0"/>
              </a:rPr>
              <a:t>Center for the Study of Social Policy (CSSP)</a:t>
            </a:r>
          </a:p>
          <a:p>
            <a:pPr>
              <a:buFont typeface="Courier New" panose="02070309020205020404" pitchFamily="49" charset="0"/>
              <a:buChar char="o"/>
            </a:pPr>
            <a:r>
              <a:rPr lang="en-US" sz="1500" b="1" dirty="0">
                <a:solidFill>
                  <a:srgbClr val="082544"/>
                </a:solidFill>
                <a:latin typeface="Garamond" panose="02020404030301010803" pitchFamily="18" charset="0"/>
              </a:rPr>
              <a:t>National Black Child Development Institute (NBCDI)</a:t>
            </a:r>
          </a:p>
          <a:p>
            <a:pPr>
              <a:buFont typeface="Courier New" panose="02070309020205020404" pitchFamily="49" charset="0"/>
              <a:buChar char="o"/>
            </a:pPr>
            <a:r>
              <a:rPr lang="en-US" sz="1500" b="1" dirty="0">
                <a:solidFill>
                  <a:srgbClr val="082544"/>
                </a:solidFill>
                <a:latin typeface="Garamond" panose="02020404030301010803" pitchFamily="18" charset="0"/>
              </a:rPr>
              <a:t>The National Prevention Science Coalition to Improve Lives </a:t>
            </a:r>
          </a:p>
        </p:txBody>
      </p:sp>
      <p:sp>
        <p:nvSpPr>
          <p:cNvPr id="11" name="Rectangle 10">
            <a:extLst>
              <a:ext uri="{FF2B5EF4-FFF2-40B4-BE49-F238E27FC236}">
                <a16:creationId xmlns:a16="http://schemas.microsoft.com/office/drawing/2014/main" xmlns="" id="{BDD49DBF-63B3-B94D-989A-BE947FBC74D8}"/>
              </a:ext>
            </a:extLst>
          </p:cNvPr>
          <p:cNvSpPr/>
          <p:nvPr/>
        </p:nvSpPr>
        <p:spPr>
          <a:xfrm>
            <a:off x="746336" y="5979050"/>
            <a:ext cx="3450175" cy="477054"/>
          </a:xfrm>
          <a:prstGeom prst="rect">
            <a:avLst/>
          </a:prstGeom>
        </p:spPr>
        <p:txBody>
          <a:bodyPr wrap="none">
            <a:spAutoFit/>
          </a:bodyPr>
          <a:lstStyle/>
          <a:p>
            <a:r>
              <a:rPr lang="en-US" sz="2500" dirty="0">
                <a:solidFill>
                  <a:srgbClr val="082544"/>
                </a:solidFill>
                <a:latin typeface="Garamond" panose="02020404030301010803" pitchFamily="18" charset="0"/>
              </a:rPr>
              <a:t>Follow us: </a:t>
            </a:r>
            <a:r>
              <a:rPr lang="en-US" sz="2500" b="1" dirty="0">
                <a:solidFill>
                  <a:srgbClr val="082544"/>
                </a:solidFill>
                <a:latin typeface="Garamond" panose="02020404030301010803" pitchFamily="18" charset="0"/>
              </a:rPr>
              <a:t>@CPAG_USA</a:t>
            </a:r>
            <a:endParaRPr lang="en-US" sz="2500" b="1" dirty="0">
              <a:solidFill>
                <a:srgbClr val="082544"/>
              </a:solidFill>
            </a:endParaRPr>
          </a:p>
        </p:txBody>
      </p:sp>
      <p:sp>
        <p:nvSpPr>
          <p:cNvPr id="13" name="Rectangle 12">
            <a:extLst>
              <a:ext uri="{FF2B5EF4-FFF2-40B4-BE49-F238E27FC236}">
                <a16:creationId xmlns:a16="http://schemas.microsoft.com/office/drawing/2014/main" xmlns="" id="{04409C2D-5D55-6A47-ADE4-EF0CA5CAC893}"/>
              </a:ext>
            </a:extLst>
          </p:cNvPr>
          <p:cNvSpPr/>
          <p:nvPr/>
        </p:nvSpPr>
        <p:spPr>
          <a:xfrm>
            <a:off x="8581779" y="6007481"/>
            <a:ext cx="3288657" cy="477054"/>
          </a:xfrm>
          <a:prstGeom prst="rect">
            <a:avLst/>
          </a:prstGeom>
        </p:spPr>
        <p:txBody>
          <a:bodyPr wrap="none">
            <a:spAutoFit/>
          </a:bodyPr>
          <a:lstStyle/>
          <a:p>
            <a:r>
              <a:rPr lang="en-US" sz="2500" dirty="0" err="1">
                <a:solidFill>
                  <a:srgbClr val="082544"/>
                </a:solidFill>
                <a:latin typeface="Garamond" panose="02020404030301010803" pitchFamily="18" charset="0"/>
              </a:rPr>
              <a:t>www.childpovertyusa.org</a:t>
            </a:r>
            <a:endParaRPr lang="en-US" sz="2500" dirty="0">
              <a:solidFill>
                <a:srgbClr val="082544"/>
              </a:solidFill>
            </a:endParaRPr>
          </a:p>
        </p:txBody>
      </p:sp>
      <p:pic>
        <p:nvPicPr>
          <p:cNvPr id="19" name="Picture 18">
            <a:extLst>
              <a:ext uri="{FF2B5EF4-FFF2-40B4-BE49-F238E27FC236}">
                <a16:creationId xmlns:a16="http://schemas.microsoft.com/office/drawing/2014/main" xmlns="" id="{7F8E5278-4854-3943-9F7E-C9A5D290C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552" y="6007481"/>
            <a:ext cx="493648" cy="493648"/>
          </a:xfrm>
          <a:prstGeom prst="rect">
            <a:avLst/>
          </a:prstGeom>
        </p:spPr>
      </p:pic>
    </p:spTree>
    <p:extLst>
      <p:ext uri="{BB962C8B-B14F-4D97-AF65-F5344CB8AC3E}">
        <p14:creationId xmlns:p14="http://schemas.microsoft.com/office/powerpoint/2010/main" val="195900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94161" y="1528443"/>
            <a:ext cx="1828800" cy="1255728"/>
          </a:xfrm>
          <a:prstGeom prst="rect">
            <a:avLst/>
          </a:prstGeom>
          <a:noFill/>
          <a:ln>
            <a:solidFill>
              <a:schemeClr val="tx1"/>
            </a:solidFill>
          </a:ln>
        </p:spPr>
        <p:txBody>
          <a:bodyPr wrap="square" rtlCol="0">
            <a:spAutoFit/>
          </a:bodyPr>
          <a:lstStyle/>
          <a:p>
            <a:pPr algn="ctr" defTabSz="400050">
              <a:lnSpc>
                <a:spcPct val="90000"/>
              </a:lnSpc>
              <a:spcBef>
                <a:spcPct val="0"/>
              </a:spcBef>
            </a:pPr>
            <a:r>
              <a:rPr lang="en-US" sz="2000" dirty="0">
                <a:solidFill>
                  <a:prstClr val="black"/>
                </a:solidFill>
                <a:latin typeface="Arial" panose="020B0604020202020204" pitchFamily="34" charset="0"/>
                <a:cs typeface="Arial" panose="020B0604020202020204" pitchFamily="34" charset="0"/>
              </a:rPr>
              <a:t>Increased workforce attachment</a:t>
            </a:r>
          </a:p>
          <a:p>
            <a:pPr algn="ctr" defTabSz="400050">
              <a:lnSpc>
                <a:spcPct val="90000"/>
              </a:lnSpc>
              <a:spcBef>
                <a:spcPct val="0"/>
              </a:spcBef>
            </a:pPr>
            <a:r>
              <a:rPr lang="en-US" sz="1200" dirty="0">
                <a:solidFill>
                  <a:prstClr val="black"/>
                </a:solidFill>
                <a:latin typeface="Arial" panose="020B0604020202020204" pitchFamily="34" charset="0"/>
                <a:cs typeface="Arial" panose="020B0604020202020204" pitchFamily="34" charset="0"/>
              </a:rPr>
              <a:t>Houser &amp; </a:t>
            </a:r>
            <a:r>
              <a:rPr lang="en-US" sz="1200" dirty="0" err="1">
                <a:solidFill>
                  <a:prstClr val="black"/>
                </a:solidFill>
                <a:latin typeface="Arial" panose="020B0604020202020204" pitchFamily="34" charset="0"/>
                <a:cs typeface="Arial" panose="020B0604020202020204" pitchFamily="34" charset="0"/>
              </a:rPr>
              <a:t>Vartanian</a:t>
            </a:r>
            <a:r>
              <a:rPr lang="en-US" sz="1200" dirty="0">
                <a:solidFill>
                  <a:prstClr val="black"/>
                </a:solidFill>
                <a:latin typeface="Arial" panose="020B0604020202020204" pitchFamily="34" charset="0"/>
                <a:cs typeface="Arial" panose="020B0604020202020204" pitchFamily="34" charset="0"/>
              </a:rPr>
              <a:t>, 2012</a:t>
            </a:r>
          </a:p>
        </p:txBody>
      </p:sp>
      <p:sp>
        <p:nvSpPr>
          <p:cNvPr id="9" name="TextBox 8"/>
          <p:cNvSpPr txBox="1"/>
          <p:nvPr/>
        </p:nvSpPr>
        <p:spPr>
          <a:xfrm>
            <a:off x="4164959" y="3287217"/>
            <a:ext cx="1828800" cy="1532727"/>
          </a:xfrm>
          <a:prstGeom prst="rect">
            <a:avLst/>
          </a:prstGeom>
          <a:noFill/>
          <a:ln>
            <a:solidFill>
              <a:schemeClr val="tx1"/>
            </a:solidFill>
          </a:ln>
        </p:spPr>
        <p:txBody>
          <a:bodyPr wrap="square" rtlCol="0">
            <a:spAutoFit/>
          </a:bodyPr>
          <a:lstStyle/>
          <a:p>
            <a:pPr algn="ctr" defTabSz="400050">
              <a:lnSpc>
                <a:spcPct val="90000"/>
              </a:lnSpc>
              <a:spcBef>
                <a:spcPct val="0"/>
              </a:spcBef>
            </a:pPr>
            <a:r>
              <a:rPr lang="en-US" sz="2000" dirty="0">
                <a:solidFill>
                  <a:prstClr val="black"/>
                </a:solidFill>
                <a:latin typeface="Arial" panose="020B0604020202020204" pitchFamily="34" charset="0"/>
                <a:cs typeface="Arial" panose="020B0604020202020204" pitchFamily="34" charset="0"/>
              </a:rPr>
              <a:t>Less dependence on public assistance</a:t>
            </a:r>
          </a:p>
          <a:p>
            <a:pPr algn="ctr" defTabSz="400050">
              <a:lnSpc>
                <a:spcPct val="90000"/>
              </a:lnSpc>
              <a:spcBef>
                <a:spcPct val="0"/>
              </a:spcBef>
            </a:pPr>
            <a:r>
              <a:rPr lang="en-US" sz="1200" dirty="0">
                <a:solidFill>
                  <a:prstClr val="black"/>
                </a:solidFill>
                <a:latin typeface="Arial" panose="020B0604020202020204" pitchFamily="34" charset="0"/>
                <a:cs typeface="Arial" panose="020B0604020202020204" pitchFamily="34" charset="0"/>
              </a:rPr>
              <a:t>Houser &amp; </a:t>
            </a:r>
            <a:r>
              <a:rPr lang="en-US" sz="1200" dirty="0" err="1">
                <a:solidFill>
                  <a:prstClr val="black"/>
                </a:solidFill>
                <a:latin typeface="Arial" panose="020B0604020202020204" pitchFamily="34" charset="0"/>
                <a:cs typeface="Arial" panose="020B0604020202020204" pitchFamily="34" charset="0"/>
              </a:rPr>
              <a:t>Vartanian</a:t>
            </a:r>
            <a:r>
              <a:rPr lang="en-US" sz="1200" dirty="0">
                <a:solidFill>
                  <a:prstClr val="black"/>
                </a:solidFill>
                <a:latin typeface="Arial" panose="020B0604020202020204" pitchFamily="34" charset="0"/>
                <a:cs typeface="Arial" panose="020B0604020202020204" pitchFamily="34" charset="0"/>
              </a:rPr>
              <a:t>, 2012</a:t>
            </a:r>
            <a:endParaRPr lang="en-US" sz="20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6483438" y="2430930"/>
            <a:ext cx="1828800" cy="1477328"/>
          </a:xfrm>
          <a:prstGeom prst="rect">
            <a:avLst/>
          </a:prstGeom>
          <a:noFill/>
          <a:ln>
            <a:solidFill>
              <a:schemeClr val="tx1"/>
            </a:solidFill>
          </a:ln>
        </p:spPr>
        <p:txBody>
          <a:bodyPr wrap="square" rtlCol="0">
            <a:spAutoFit/>
          </a:bodyPr>
          <a:lstStyle/>
          <a:p>
            <a:pPr algn="ctr" defTabSz="400050">
              <a:lnSpc>
                <a:spcPct val="90000"/>
              </a:lnSpc>
              <a:spcBef>
                <a:spcPct val="0"/>
              </a:spcBef>
              <a:spcAft>
                <a:spcPct val="35000"/>
              </a:spcAft>
            </a:pPr>
            <a:r>
              <a:rPr lang="en-US" sz="2000" dirty="0">
                <a:solidFill>
                  <a:prstClr val="black"/>
                </a:solidFill>
                <a:latin typeface="Arial" panose="020B0604020202020204" pitchFamily="34" charset="0"/>
                <a:cs typeface="Arial" panose="020B0604020202020204" pitchFamily="34" charset="0"/>
              </a:rPr>
              <a:t>More family income and greater economic security</a:t>
            </a:r>
          </a:p>
        </p:txBody>
      </p:sp>
      <p:sp>
        <p:nvSpPr>
          <p:cNvPr id="11" name="TextBox 10"/>
          <p:cNvSpPr txBox="1"/>
          <p:nvPr/>
        </p:nvSpPr>
        <p:spPr>
          <a:xfrm>
            <a:off x="8701757" y="2492487"/>
            <a:ext cx="1828800" cy="1692771"/>
          </a:xfrm>
          <a:prstGeom prst="rect">
            <a:avLst/>
          </a:prstGeom>
          <a:solidFill>
            <a:schemeClr val="tx2">
              <a:lumMod val="60000"/>
              <a:lumOff val="40000"/>
            </a:schemeClr>
          </a:solidFill>
          <a:ln>
            <a:solidFill>
              <a:schemeClr val="tx1"/>
            </a:solidFill>
          </a:ln>
        </p:spPr>
        <p:txBody>
          <a:bodyPr wrap="square" rtlCol="0">
            <a:spAutoFit/>
          </a:bodyPr>
          <a:lstStyle/>
          <a:p>
            <a:pPr algn="ctr" defTabSz="400050">
              <a:lnSpc>
                <a:spcPct val="90000"/>
              </a:lnSpc>
              <a:spcBef>
                <a:spcPct val="0"/>
              </a:spcBef>
              <a:spcAft>
                <a:spcPct val="35000"/>
              </a:spcAft>
            </a:pPr>
            <a:endParaRPr lang="en-US" sz="2000" b="1" dirty="0">
              <a:solidFill>
                <a:prstClr val="white"/>
              </a:solidFill>
              <a:latin typeface="Arial" panose="020B0604020202020204" pitchFamily="34" charset="0"/>
              <a:cs typeface="Arial" panose="020B0604020202020204" pitchFamily="34" charset="0"/>
            </a:endParaRPr>
          </a:p>
          <a:p>
            <a:pPr algn="ctr" defTabSz="400050">
              <a:lnSpc>
                <a:spcPct val="90000"/>
              </a:lnSpc>
              <a:spcBef>
                <a:spcPct val="0"/>
              </a:spcBef>
              <a:spcAft>
                <a:spcPct val="35000"/>
              </a:spcAft>
            </a:pPr>
            <a:r>
              <a:rPr lang="en-US" sz="2000" b="1" dirty="0">
                <a:solidFill>
                  <a:prstClr val="white"/>
                </a:solidFill>
                <a:latin typeface="Arial" panose="020B0604020202020204" pitchFamily="34" charset="0"/>
                <a:cs typeface="Arial" panose="020B0604020202020204" pitchFamily="34" charset="0"/>
              </a:rPr>
              <a:t>Fewer children in poverty</a:t>
            </a:r>
          </a:p>
          <a:p>
            <a:pPr algn="ctr" defTabSz="400050">
              <a:lnSpc>
                <a:spcPct val="90000"/>
              </a:lnSpc>
              <a:spcBef>
                <a:spcPct val="0"/>
              </a:spcBef>
              <a:spcAft>
                <a:spcPct val="35000"/>
              </a:spcAft>
            </a:pPr>
            <a:endParaRPr lang="en-US" sz="2000" b="1" dirty="0">
              <a:solidFill>
                <a:prstClr val="white"/>
              </a:solidFill>
              <a:latin typeface="Arial" panose="020B0604020202020204" pitchFamily="34" charset="0"/>
              <a:cs typeface="Arial" panose="020B0604020202020204" pitchFamily="34" charset="0"/>
            </a:endParaRPr>
          </a:p>
        </p:txBody>
      </p:sp>
      <p:sp>
        <p:nvSpPr>
          <p:cNvPr id="14" name="TextBox 13"/>
          <p:cNvSpPr txBox="1"/>
          <p:nvPr/>
        </p:nvSpPr>
        <p:spPr>
          <a:xfrm>
            <a:off x="1905000" y="533400"/>
            <a:ext cx="1828800" cy="5878532"/>
          </a:xfrm>
          <a:prstGeom prst="rect">
            <a:avLst/>
          </a:prstGeom>
          <a:solidFill>
            <a:schemeClr val="tx2">
              <a:lumMod val="60000"/>
              <a:lumOff val="40000"/>
            </a:schemeClr>
          </a:solidFill>
          <a:ln>
            <a:solidFill>
              <a:schemeClr val="tx1"/>
            </a:solidFill>
          </a:ln>
        </p:spPr>
        <p:txBody>
          <a:bodyPr wrap="square" rtlCol="0">
            <a:spAutoFit/>
          </a:bodyPr>
          <a:lstStyle/>
          <a:p>
            <a:pPr algn="ctr"/>
            <a:endParaRPr lang="en-US" sz="2800" b="1" dirty="0">
              <a:solidFill>
                <a:prstClr val="black"/>
              </a:solidFill>
              <a:latin typeface="Arial" panose="020B0604020202020204" pitchFamily="34" charset="0"/>
              <a:cs typeface="Arial" panose="020B0604020202020204" pitchFamily="34" charset="0"/>
            </a:endParaRPr>
          </a:p>
          <a:p>
            <a:pPr algn="ctr"/>
            <a:endParaRPr lang="en-US" sz="2800" b="1" dirty="0">
              <a:solidFill>
                <a:prstClr val="black"/>
              </a:solidFill>
              <a:latin typeface="Arial" panose="020B0604020202020204" pitchFamily="34" charset="0"/>
              <a:cs typeface="Arial" panose="020B0604020202020204" pitchFamily="34" charset="0"/>
            </a:endParaRPr>
          </a:p>
          <a:p>
            <a:pPr algn="ctr"/>
            <a:endParaRPr lang="en-US" sz="2800" b="1" dirty="0">
              <a:solidFill>
                <a:prstClr val="black"/>
              </a:solidFill>
              <a:latin typeface="Arial" panose="020B0604020202020204" pitchFamily="34" charset="0"/>
              <a:cs typeface="Arial" panose="020B0604020202020204" pitchFamily="34" charset="0"/>
            </a:endParaRPr>
          </a:p>
          <a:p>
            <a:pPr algn="ctr"/>
            <a:endParaRPr lang="en-US" sz="2800" b="1" dirty="0">
              <a:solidFill>
                <a:prstClr val="black"/>
              </a:solidFill>
              <a:latin typeface="Arial" panose="020B0604020202020204" pitchFamily="34" charset="0"/>
              <a:cs typeface="Arial" panose="020B0604020202020204" pitchFamily="34" charset="0"/>
            </a:endParaRPr>
          </a:p>
          <a:p>
            <a:pPr algn="ctr"/>
            <a:r>
              <a:rPr lang="en-US" sz="2800" b="1" dirty="0">
                <a:solidFill>
                  <a:prstClr val="white"/>
                </a:solidFill>
                <a:latin typeface="Arial" panose="020B0604020202020204" pitchFamily="34" charset="0"/>
                <a:cs typeface="Arial" panose="020B0604020202020204" pitchFamily="34" charset="0"/>
              </a:rPr>
              <a:t>Well-designed program</a:t>
            </a:r>
          </a:p>
          <a:p>
            <a:pPr algn="ctr"/>
            <a:endParaRPr lang="en-US" dirty="0">
              <a:solidFill>
                <a:prstClr val="black"/>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1" y="6205467"/>
            <a:ext cx="1964629" cy="419693"/>
          </a:xfrm>
          <a:prstGeom prst="rect">
            <a:avLst/>
          </a:prstGeom>
        </p:spPr>
      </p:pic>
      <p:cxnSp>
        <p:nvCxnSpPr>
          <p:cNvPr id="16" name="Straight Arrow Connector 15"/>
          <p:cNvCxnSpPr>
            <a:stCxn id="14" idx="3"/>
            <a:endCxn id="8" idx="2"/>
          </p:cNvCxnSpPr>
          <p:nvPr/>
        </p:nvCxnSpPr>
        <p:spPr>
          <a:xfrm flipV="1">
            <a:off x="3733801" y="2784172"/>
            <a:ext cx="1374761" cy="68849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a:stCxn id="17" idx="3"/>
            <a:endCxn id="10" idx="2"/>
          </p:cNvCxnSpPr>
          <p:nvPr/>
        </p:nvCxnSpPr>
        <p:spPr>
          <a:xfrm flipV="1">
            <a:off x="6022962" y="3908259"/>
            <a:ext cx="1374877" cy="17971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a:stCxn id="10" idx="3"/>
          </p:cNvCxnSpPr>
          <p:nvPr/>
        </p:nvCxnSpPr>
        <p:spPr>
          <a:xfrm>
            <a:off x="8312239" y="3169594"/>
            <a:ext cx="389519" cy="3080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7" name="Straight Arrow Connector 26"/>
          <p:cNvCxnSpPr>
            <a:stCxn id="14" idx="3"/>
            <a:endCxn id="9" idx="1"/>
          </p:cNvCxnSpPr>
          <p:nvPr/>
        </p:nvCxnSpPr>
        <p:spPr>
          <a:xfrm>
            <a:off x="3733801" y="3472666"/>
            <a:ext cx="431159" cy="58091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0" name="Straight Arrow Connector 29"/>
          <p:cNvCxnSpPr>
            <a:stCxn id="8" idx="3"/>
            <a:endCxn id="10" idx="0"/>
          </p:cNvCxnSpPr>
          <p:nvPr/>
        </p:nvCxnSpPr>
        <p:spPr>
          <a:xfrm>
            <a:off x="6022962" y="2156308"/>
            <a:ext cx="1374877" cy="27462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3" name="TextBox 32"/>
          <p:cNvSpPr txBox="1"/>
          <p:nvPr/>
        </p:nvSpPr>
        <p:spPr>
          <a:xfrm>
            <a:off x="4061362" y="192505"/>
            <a:ext cx="6322873" cy="1077218"/>
          </a:xfrm>
          <a:prstGeom prst="rect">
            <a:avLst/>
          </a:prstGeom>
          <a:noFill/>
        </p:spPr>
        <p:txBody>
          <a:bodyPr wrap="square" rtlCol="0">
            <a:spAutoFit/>
          </a:bodyPr>
          <a:lstStyle/>
          <a:p>
            <a:pPr algn="ctr"/>
            <a:r>
              <a:rPr lang="en-US" sz="3200" dirty="0">
                <a:solidFill>
                  <a:prstClr val="black"/>
                </a:solidFill>
              </a:rPr>
              <a:t>PFML enhances family economic security.</a:t>
            </a:r>
          </a:p>
        </p:txBody>
      </p:sp>
      <p:sp>
        <p:nvSpPr>
          <p:cNvPr id="17" name="TextBox 16"/>
          <p:cNvSpPr txBox="1"/>
          <p:nvPr/>
        </p:nvSpPr>
        <p:spPr>
          <a:xfrm>
            <a:off x="4194161" y="5216081"/>
            <a:ext cx="1828800" cy="978729"/>
          </a:xfrm>
          <a:prstGeom prst="rect">
            <a:avLst/>
          </a:prstGeom>
          <a:noFill/>
          <a:ln>
            <a:solidFill>
              <a:schemeClr val="tx1"/>
            </a:solidFill>
          </a:ln>
        </p:spPr>
        <p:txBody>
          <a:bodyPr wrap="square" rtlCol="0">
            <a:spAutoFit/>
          </a:bodyPr>
          <a:lstStyle/>
          <a:p>
            <a:pPr algn="ctr" defTabSz="400050">
              <a:lnSpc>
                <a:spcPct val="90000"/>
              </a:lnSpc>
              <a:spcBef>
                <a:spcPct val="0"/>
              </a:spcBef>
            </a:pPr>
            <a:r>
              <a:rPr lang="en-US" sz="2000" dirty="0">
                <a:solidFill>
                  <a:prstClr val="black"/>
                </a:solidFill>
                <a:latin typeface="Arial" panose="020B0604020202020204" pitchFamily="34" charset="0"/>
                <a:cs typeface="Arial" panose="020B0604020202020204" pitchFamily="34" charset="0"/>
              </a:rPr>
              <a:t>Higher wages for new moms</a:t>
            </a:r>
          </a:p>
          <a:p>
            <a:pPr algn="ctr" defTabSz="400050">
              <a:lnSpc>
                <a:spcPct val="90000"/>
              </a:lnSpc>
              <a:spcBef>
                <a:spcPct val="0"/>
              </a:spcBef>
            </a:pPr>
            <a:r>
              <a:rPr lang="en-US" sz="1200" dirty="0">
                <a:solidFill>
                  <a:prstClr val="black"/>
                </a:solidFill>
                <a:latin typeface="Arial" panose="020B0604020202020204" pitchFamily="34" charset="0"/>
                <a:cs typeface="Arial" panose="020B0604020202020204" pitchFamily="34" charset="0"/>
              </a:rPr>
              <a:t>Bana, </a:t>
            </a:r>
            <a:r>
              <a:rPr lang="en-US" sz="1200" dirty="0" err="1">
                <a:solidFill>
                  <a:prstClr val="black"/>
                </a:solidFill>
                <a:latin typeface="Arial" panose="020B0604020202020204" pitchFamily="34" charset="0"/>
                <a:cs typeface="Arial" panose="020B0604020202020204" pitchFamily="34" charset="0"/>
              </a:rPr>
              <a:t>Bedard</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Rossin</a:t>
            </a:r>
            <a:r>
              <a:rPr lang="en-US" sz="1200" dirty="0">
                <a:solidFill>
                  <a:prstClr val="black"/>
                </a:solidFill>
                <a:latin typeface="Arial" panose="020B0604020202020204" pitchFamily="34" charset="0"/>
                <a:cs typeface="Arial" panose="020B0604020202020204" pitchFamily="34" charset="0"/>
              </a:rPr>
              <a:t>-Slater, 2018</a:t>
            </a:r>
          </a:p>
        </p:txBody>
      </p:sp>
      <p:cxnSp>
        <p:nvCxnSpPr>
          <p:cNvPr id="23" name="Straight Arrow Connector 22"/>
          <p:cNvCxnSpPr>
            <a:stCxn id="14" idx="3"/>
            <a:endCxn id="17" idx="1"/>
          </p:cNvCxnSpPr>
          <p:nvPr/>
        </p:nvCxnSpPr>
        <p:spPr>
          <a:xfrm>
            <a:off x="3733801" y="3472667"/>
            <a:ext cx="460361" cy="223277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a:off x="6022962" y="3453644"/>
            <a:ext cx="460477" cy="1902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46090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p:cNvCxnSpPr>
            <a:stCxn id="9" idx="3"/>
            <a:endCxn id="10" idx="1"/>
          </p:cNvCxnSpPr>
          <p:nvPr/>
        </p:nvCxnSpPr>
        <p:spPr>
          <a:xfrm flipV="1">
            <a:off x="5888204" y="2079392"/>
            <a:ext cx="304800" cy="118613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3868180" y="2362200"/>
            <a:ext cx="2020025" cy="1806648"/>
          </a:xfrm>
          <a:prstGeom prst="rect">
            <a:avLst/>
          </a:prstGeom>
          <a:noFill/>
          <a:ln>
            <a:solidFill>
              <a:schemeClr val="tx1"/>
            </a:solidFill>
          </a:ln>
        </p:spPr>
        <p:txBody>
          <a:bodyPr wrap="square" rtlCol="0">
            <a:spAutoFit/>
          </a:bodyPr>
          <a:lstStyle/>
          <a:p>
            <a:pPr algn="ctr" defTabSz="400050">
              <a:lnSpc>
                <a:spcPct val="90000"/>
              </a:lnSpc>
              <a:spcBef>
                <a:spcPct val="0"/>
              </a:spcBef>
              <a:spcAft>
                <a:spcPct val="35000"/>
              </a:spcAft>
            </a:pPr>
            <a:r>
              <a:rPr lang="en-US" sz="2000" dirty="0">
                <a:solidFill>
                  <a:prstClr val="black"/>
                </a:solidFill>
                <a:latin typeface="Arial" panose="020B0604020202020204" pitchFamily="34" charset="0"/>
                <a:cs typeface="Arial" panose="020B0604020202020204" pitchFamily="34" charset="0"/>
              </a:rPr>
              <a:t>Disadvantaged parents more likely to afford longer leaves </a:t>
            </a:r>
          </a:p>
          <a:p>
            <a:pPr algn="ctr" defTabSz="400050">
              <a:lnSpc>
                <a:spcPct val="90000"/>
              </a:lnSpc>
              <a:spcBef>
                <a:spcPct val="0"/>
              </a:spcBef>
              <a:spcAft>
                <a:spcPct val="35000"/>
              </a:spcAft>
            </a:pPr>
            <a:r>
              <a:rPr lang="en-US" sz="1200" dirty="0" err="1">
                <a:solidFill>
                  <a:prstClr val="black"/>
                </a:solidFill>
                <a:latin typeface="Arial" panose="020B0604020202020204" pitchFamily="34" charset="0"/>
                <a:cs typeface="Arial" panose="020B0604020202020204" pitchFamily="34" charset="0"/>
              </a:rPr>
              <a:t>Bartel</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Rossin</a:t>
            </a:r>
            <a:r>
              <a:rPr lang="en-US" sz="1200" dirty="0">
                <a:solidFill>
                  <a:prstClr val="black"/>
                </a:solidFill>
                <a:latin typeface="Arial" panose="020B0604020202020204" pitchFamily="34" charset="0"/>
                <a:cs typeface="Arial" panose="020B0604020202020204" pitchFamily="34" charset="0"/>
              </a:rPr>
              <a:t>-Slater, </a:t>
            </a:r>
            <a:r>
              <a:rPr lang="en-US" sz="1200" dirty="0" err="1">
                <a:solidFill>
                  <a:prstClr val="black"/>
                </a:solidFill>
                <a:latin typeface="Arial" panose="020B0604020202020204" pitchFamily="34" charset="0"/>
                <a:cs typeface="Arial" panose="020B0604020202020204" pitchFamily="34" charset="0"/>
              </a:rPr>
              <a:t>Ruhm</a:t>
            </a:r>
            <a:r>
              <a:rPr lang="en-US" sz="1200" dirty="0">
                <a:solidFill>
                  <a:prstClr val="black"/>
                </a:solidFill>
                <a:latin typeface="Arial" panose="020B0604020202020204" pitchFamily="34" charset="0"/>
                <a:cs typeface="Arial" panose="020B0604020202020204" pitchFamily="34" charset="0"/>
              </a:rPr>
              <a:t>, Stearns, &amp; </a:t>
            </a:r>
            <a:r>
              <a:rPr lang="en-US" sz="1200" dirty="0" err="1">
                <a:solidFill>
                  <a:prstClr val="black"/>
                </a:solidFill>
                <a:latin typeface="Arial" panose="020B0604020202020204" pitchFamily="34" charset="0"/>
                <a:cs typeface="Arial" panose="020B0604020202020204" pitchFamily="34" charset="0"/>
              </a:rPr>
              <a:t>Waldfogel</a:t>
            </a:r>
            <a:r>
              <a:rPr lang="en-US" sz="1200" dirty="0">
                <a:solidFill>
                  <a:prstClr val="black"/>
                </a:solidFill>
                <a:latin typeface="Arial" panose="020B0604020202020204" pitchFamily="34" charset="0"/>
                <a:cs typeface="Arial" panose="020B0604020202020204" pitchFamily="34" charset="0"/>
              </a:rPr>
              <a:t>, 2015 </a:t>
            </a:r>
          </a:p>
        </p:txBody>
      </p:sp>
      <p:sp>
        <p:nvSpPr>
          <p:cNvPr id="10" name="TextBox 9"/>
          <p:cNvSpPr txBox="1"/>
          <p:nvPr/>
        </p:nvSpPr>
        <p:spPr>
          <a:xfrm>
            <a:off x="6193004" y="1451528"/>
            <a:ext cx="1828800" cy="1255728"/>
          </a:xfrm>
          <a:prstGeom prst="rect">
            <a:avLst/>
          </a:prstGeom>
          <a:noFill/>
          <a:ln>
            <a:solidFill>
              <a:schemeClr val="tx1"/>
            </a:solidFill>
          </a:ln>
        </p:spPr>
        <p:txBody>
          <a:bodyPr wrap="square" rtlCol="0">
            <a:spAutoFit/>
          </a:bodyPr>
          <a:lstStyle/>
          <a:p>
            <a:pPr algn="ctr" defTabSz="400050">
              <a:lnSpc>
                <a:spcPct val="90000"/>
              </a:lnSpc>
              <a:spcBef>
                <a:spcPct val="0"/>
              </a:spcBef>
              <a:spcAft>
                <a:spcPct val="35000"/>
              </a:spcAft>
            </a:pPr>
            <a:r>
              <a:rPr lang="en-US" sz="2000" dirty="0">
                <a:solidFill>
                  <a:prstClr val="black"/>
                </a:solidFill>
                <a:latin typeface="Arial" panose="020B0604020202020204" pitchFamily="34" charset="0"/>
                <a:cs typeface="Arial" panose="020B0604020202020204" pitchFamily="34" charset="0"/>
              </a:rPr>
              <a:t>Longer breastfeeding duration </a:t>
            </a:r>
            <a:r>
              <a:rPr lang="en-US" sz="1200" dirty="0" err="1">
                <a:solidFill>
                  <a:prstClr val="black"/>
                </a:solidFill>
                <a:latin typeface="Arial" panose="020B0604020202020204" pitchFamily="34" charset="0"/>
                <a:cs typeface="Arial" panose="020B0604020202020204" pitchFamily="34" charset="0"/>
              </a:rPr>
              <a:t>Appelbaum</a:t>
            </a:r>
            <a:r>
              <a:rPr lang="en-US" sz="1200" dirty="0">
                <a:solidFill>
                  <a:prstClr val="black"/>
                </a:solidFill>
                <a:latin typeface="Arial" panose="020B0604020202020204" pitchFamily="34" charset="0"/>
                <a:cs typeface="Arial" panose="020B0604020202020204" pitchFamily="34" charset="0"/>
              </a:rPr>
              <a:t> &amp; Milkman, 2011</a:t>
            </a:r>
          </a:p>
        </p:txBody>
      </p:sp>
      <p:sp>
        <p:nvSpPr>
          <p:cNvPr id="11" name="TextBox 10"/>
          <p:cNvSpPr txBox="1"/>
          <p:nvPr/>
        </p:nvSpPr>
        <p:spPr>
          <a:xfrm>
            <a:off x="8534400" y="2536180"/>
            <a:ext cx="1981200" cy="923330"/>
          </a:xfrm>
          <a:prstGeom prst="rect">
            <a:avLst/>
          </a:prstGeom>
          <a:solidFill>
            <a:schemeClr val="tx2">
              <a:lumMod val="60000"/>
              <a:lumOff val="40000"/>
            </a:schemeClr>
          </a:solidFill>
          <a:ln>
            <a:solidFill>
              <a:schemeClr val="tx1"/>
            </a:solidFill>
          </a:ln>
        </p:spPr>
        <p:txBody>
          <a:bodyPr wrap="square" rtlCol="0">
            <a:spAutoFit/>
          </a:bodyPr>
          <a:lstStyle/>
          <a:p>
            <a:pPr algn="ctr" defTabSz="400050">
              <a:lnSpc>
                <a:spcPct val="90000"/>
              </a:lnSpc>
              <a:spcBef>
                <a:spcPct val="0"/>
              </a:spcBef>
              <a:spcAft>
                <a:spcPct val="35000"/>
              </a:spcAft>
            </a:pPr>
            <a:r>
              <a:rPr lang="en-US" sz="2000" b="1" dirty="0">
                <a:solidFill>
                  <a:prstClr val="white"/>
                </a:solidFill>
                <a:latin typeface="Arial" panose="020B0604020202020204" pitchFamily="34" charset="0"/>
                <a:cs typeface="Arial" panose="020B0604020202020204" pitchFamily="34" charset="0"/>
              </a:rPr>
              <a:t>Better health and cognitive outcomes</a:t>
            </a:r>
          </a:p>
        </p:txBody>
      </p:sp>
      <p:sp>
        <p:nvSpPr>
          <p:cNvPr id="7" name="TextBox 6"/>
          <p:cNvSpPr txBox="1"/>
          <p:nvPr/>
        </p:nvSpPr>
        <p:spPr>
          <a:xfrm>
            <a:off x="6193004" y="2854298"/>
            <a:ext cx="1828800" cy="1692771"/>
          </a:xfrm>
          <a:prstGeom prst="rect">
            <a:avLst/>
          </a:prstGeom>
          <a:noFill/>
          <a:ln>
            <a:solidFill>
              <a:schemeClr val="tx1"/>
            </a:solidFill>
          </a:ln>
        </p:spPr>
        <p:txBody>
          <a:bodyPr wrap="square" rtlCol="0">
            <a:spAutoFit/>
          </a:bodyPr>
          <a:lstStyle/>
          <a:p>
            <a:pPr algn="ctr" defTabSz="400050">
              <a:lnSpc>
                <a:spcPct val="90000"/>
              </a:lnSpc>
              <a:spcBef>
                <a:spcPct val="0"/>
              </a:spcBef>
            </a:pPr>
            <a:r>
              <a:rPr lang="en-US" sz="2000" dirty="0">
                <a:solidFill>
                  <a:prstClr val="black"/>
                </a:solidFill>
                <a:latin typeface="Arial" panose="020B0604020202020204" pitchFamily="34" charset="0"/>
                <a:cs typeface="Arial" panose="020B0604020202020204" pitchFamily="34" charset="0"/>
              </a:rPr>
              <a:t>Higher likelihood of children being immunized </a:t>
            </a:r>
          </a:p>
          <a:p>
            <a:pPr algn="ctr" defTabSz="400050">
              <a:spcBef>
                <a:spcPct val="0"/>
              </a:spcBef>
            </a:pPr>
            <a:r>
              <a:rPr lang="en-US" sz="1200" dirty="0">
                <a:solidFill>
                  <a:prstClr val="black"/>
                </a:solidFill>
                <a:latin typeface="Arial" panose="020B0604020202020204" pitchFamily="34" charset="0"/>
                <a:cs typeface="Arial" panose="020B0604020202020204" pitchFamily="34" charset="0"/>
              </a:rPr>
              <a:t>Berger, Hill, &amp; </a:t>
            </a:r>
            <a:r>
              <a:rPr lang="en-US" sz="1200" dirty="0" err="1">
                <a:solidFill>
                  <a:prstClr val="black"/>
                </a:solidFill>
                <a:latin typeface="Arial" panose="020B0604020202020204" pitchFamily="34" charset="0"/>
                <a:cs typeface="Arial" panose="020B0604020202020204" pitchFamily="34" charset="0"/>
              </a:rPr>
              <a:t>Waldfogel</a:t>
            </a:r>
            <a:r>
              <a:rPr lang="en-US" sz="1200" dirty="0">
                <a:solidFill>
                  <a:prstClr val="black"/>
                </a:solidFill>
                <a:latin typeface="Arial" panose="020B0604020202020204" pitchFamily="34" charset="0"/>
                <a:cs typeface="Arial" panose="020B0604020202020204" pitchFamily="34" charset="0"/>
              </a:rPr>
              <a:t>, 2005</a:t>
            </a:r>
            <a:r>
              <a:rPr lang="en-US" sz="2000" dirty="0">
                <a:solidFill>
                  <a:prstClr val="black"/>
                </a:solidFill>
                <a:latin typeface="Arial" panose="020B0604020202020204" pitchFamily="34" charset="0"/>
                <a:cs typeface="Arial" panose="020B0604020202020204" pitchFamily="34" charset="0"/>
              </a:rPr>
              <a:t> </a:t>
            </a:r>
          </a:p>
        </p:txBody>
      </p:sp>
      <p:sp>
        <p:nvSpPr>
          <p:cNvPr id="12" name="TextBox 11"/>
          <p:cNvSpPr txBox="1"/>
          <p:nvPr/>
        </p:nvSpPr>
        <p:spPr>
          <a:xfrm>
            <a:off x="6193004" y="4799833"/>
            <a:ext cx="1828800" cy="1809726"/>
          </a:xfrm>
          <a:prstGeom prst="rect">
            <a:avLst/>
          </a:prstGeom>
          <a:noFill/>
          <a:ln>
            <a:solidFill>
              <a:schemeClr val="tx1"/>
            </a:solidFill>
          </a:ln>
        </p:spPr>
        <p:txBody>
          <a:bodyPr wrap="square" rtlCol="0">
            <a:spAutoFit/>
          </a:bodyPr>
          <a:lstStyle/>
          <a:p>
            <a:pPr algn="ctr" defTabSz="400050">
              <a:lnSpc>
                <a:spcPct val="90000"/>
              </a:lnSpc>
              <a:spcBef>
                <a:spcPct val="0"/>
              </a:spcBef>
              <a:spcAft>
                <a:spcPct val="35000"/>
              </a:spcAft>
            </a:pPr>
            <a:r>
              <a:rPr lang="en-US" sz="2000" dirty="0">
                <a:solidFill>
                  <a:prstClr val="black"/>
                </a:solidFill>
                <a:latin typeface="Arial" panose="020B0604020202020204" pitchFamily="34" charset="0"/>
                <a:cs typeface="Arial" panose="020B0604020202020204" pitchFamily="34" charset="0"/>
              </a:rPr>
              <a:t>Higher likelihood of attending well-baby appointments </a:t>
            </a:r>
            <a:r>
              <a:rPr lang="en-US" sz="1200" dirty="0">
                <a:solidFill>
                  <a:prstClr val="black"/>
                </a:solidFill>
                <a:latin typeface="Arial" panose="020B0604020202020204" pitchFamily="34" charset="0"/>
                <a:cs typeface="Arial" panose="020B0604020202020204" pitchFamily="34" charset="0"/>
              </a:rPr>
              <a:t>Berger, Hill, &amp; </a:t>
            </a:r>
            <a:r>
              <a:rPr lang="en-US" sz="1200" dirty="0" err="1">
                <a:solidFill>
                  <a:prstClr val="black"/>
                </a:solidFill>
                <a:latin typeface="Arial" panose="020B0604020202020204" pitchFamily="34" charset="0"/>
                <a:cs typeface="Arial" panose="020B0604020202020204" pitchFamily="34" charset="0"/>
              </a:rPr>
              <a:t>Waldfogel</a:t>
            </a:r>
            <a:r>
              <a:rPr lang="en-US" sz="1200" dirty="0">
                <a:solidFill>
                  <a:prstClr val="black"/>
                </a:solidFill>
                <a:latin typeface="Arial" panose="020B0604020202020204" pitchFamily="34" charset="0"/>
                <a:cs typeface="Arial" panose="020B0604020202020204" pitchFamily="34" charset="0"/>
              </a:rPr>
              <a:t>, 2005</a:t>
            </a:r>
          </a:p>
        </p:txBody>
      </p:sp>
      <p:sp>
        <p:nvSpPr>
          <p:cNvPr id="13" name="TextBox 12"/>
          <p:cNvSpPr txBox="1"/>
          <p:nvPr/>
        </p:nvSpPr>
        <p:spPr>
          <a:xfrm>
            <a:off x="1752600" y="381001"/>
            <a:ext cx="1828800" cy="6186309"/>
          </a:xfrm>
          <a:prstGeom prst="rect">
            <a:avLst/>
          </a:prstGeom>
          <a:solidFill>
            <a:schemeClr val="tx2">
              <a:lumMod val="60000"/>
              <a:lumOff val="40000"/>
            </a:schemeClr>
          </a:solidFill>
          <a:ln>
            <a:solidFill>
              <a:schemeClr val="tx1"/>
            </a:solidFill>
          </a:ln>
        </p:spPr>
        <p:txBody>
          <a:bodyPr wrap="square" rtlCol="0">
            <a:spAutoFit/>
          </a:bodyPr>
          <a:lstStyle/>
          <a:p>
            <a:pPr algn="ctr"/>
            <a:endParaRPr lang="en-US" sz="2800" b="1" dirty="0">
              <a:solidFill>
                <a:prstClr val="black"/>
              </a:solidFill>
              <a:latin typeface="Arial" panose="020B0604020202020204" pitchFamily="34" charset="0"/>
              <a:cs typeface="Arial" panose="020B0604020202020204" pitchFamily="34" charset="0"/>
            </a:endParaRPr>
          </a:p>
          <a:p>
            <a:pPr algn="ctr"/>
            <a:endParaRPr lang="en-US" sz="2800" b="1" dirty="0">
              <a:solidFill>
                <a:prstClr val="black"/>
              </a:solidFill>
              <a:latin typeface="Arial" panose="020B0604020202020204" pitchFamily="34" charset="0"/>
              <a:cs typeface="Arial" panose="020B0604020202020204" pitchFamily="34" charset="0"/>
            </a:endParaRPr>
          </a:p>
          <a:p>
            <a:pPr algn="ctr"/>
            <a:endParaRPr lang="en-US" sz="2800" b="1" dirty="0">
              <a:solidFill>
                <a:prstClr val="black"/>
              </a:solidFill>
              <a:latin typeface="Arial" panose="020B0604020202020204" pitchFamily="34" charset="0"/>
              <a:cs typeface="Arial" panose="020B0604020202020204" pitchFamily="34" charset="0"/>
            </a:endParaRPr>
          </a:p>
          <a:p>
            <a:pPr algn="ctr"/>
            <a:endParaRPr lang="en-US" sz="2800" b="1" dirty="0">
              <a:solidFill>
                <a:prstClr val="black"/>
              </a:solidFill>
              <a:latin typeface="Arial" panose="020B0604020202020204" pitchFamily="34" charset="0"/>
              <a:cs typeface="Arial" panose="020B0604020202020204" pitchFamily="34" charset="0"/>
            </a:endParaRPr>
          </a:p>
          <a:p>
            <a:pPr algn="ctr"/>
            <a:endParaRPr lang="en-US" sz="2800" b="1" dirty="0">
              <a:solidFill>
                <a:prstClr val="black"/>
              </a:solidFill>
              <a:latin typeface="Arial" panose="020B0604020202020204" pitchFamily="34" charset="0"/>
              <a:cs typeface="Arial" panose="020B0604020202020204" pitchFamily="34" charset="0"/>
            </a:endParaRPr>
          </a:p>
          <a:p>
            <a:pPr algn="ctr"/>
            <a:r>
              <a:rPr lang="en-US" sz="2800" b="1" dirty="0">
                <a:solidFill>
                  <a:prstClr val="white"/>
                </a:solidFill>
                <a:latin typeface="Arial" panose="020B0604020202020204" pitchFamily="34" charset="0"/>
                <a:cs typeface="Arial" panose="020B0604020202020204" pitchFamily="34" charset="0"/>
              </a:rPr>
              <a:t>Well-designed program</a:t>
            </a:r>
          </a:p>
          <a:p>
            <a:pPr algn="ctr"/>
            <a:endParaRPr lang="en-US" sz="2800" b="1" dirty="0">
              <a:solidFill>
                <a:prstClr val="white"/>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1" y="6205467"/>
            <a:ext cx="1964629" cy="419693"/>
          </a:xfrm>
          <a:prstGeom prst="rect">
            <a:avLst/>
          </a:prstGeom>
        </p:spPr>
      </p:pic>
      <p:cxnSp>
        <p:nvCxnSpPr>
          <p:cNvPr id="5" name="Straight Arrow Connector 4"/>
          <p:cNvCxnSpPr/>
          <p:nvPr/>
        </p:nvCxnSpPr>
        <p:spPr>
          <a:xfrm>
            <a:off x="3581400" y="3104064"/>
            <a:ext cx="304800" cy="2013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3" name="Straight Arrow Connector 22"/>
          <p:cNvCxnSpPr>
            <a:stCxn id="12" idx="3"/>
            <a:endCxn id="11" idx="1"/>
          </p:cNvCxnSpPr>
          <p:nvPr/>
        </p:nvCxnSpPr>
        <p:spPr>
          <a:xfrm flipV="1">
            <a:off x="8021804" y="2997846"/>
            <a:ext cx="512596" cy="270685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5" name="Straight Arrow Connector 24"/>
          <p:cNvCxnSpPr>
            <a:stCxn id="9" idx="3"/>
            <a:endCxn id="7" idx="1"/>
          </p:cNvCxnSpPr>
          <p:nvPr/>
        </p:nvCxnSpPr>
        <p:spPr>
          <a:xfrm>
            <a:off x="5888204" y="3265525"/>
            <a:ext cx="304800" cy="43515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9" name="Straight Arrow Connector 28"/>
          <p:cNvCxnSpPr>
            <a:stCxn id="9" idx="3"/>
            <a:endCxn id="12" idx="1"/>
          </p:cNvCxnSpPr>
          <p:nvPr/>
        </p:nvCxnSpPr>
        <p:spPr>
          <a:xfrm>
            <a:off x="5888204" y="3265524"/>
            <a:ext cx="304800" cy="243917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4" name="Straight Arrow Connector 33"/>
          <p:cNvCxnSpPr>
            <a:stCxn id="7" idx="3"/>
            <a:endCxn id="11" idx="1"/>
          </p:cNvCxnSpPr>
          <p:nvPr/>
        </p:nvCxnSpPr>
        <p:spPr>
          <a:xfrm flipV="1">
            <a:off x="8021804" y="2997845"/>
            <a:ext cx="512596" cy="70283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5" name="Straight Arrow Connector 34"/>
          <p:cNvCxnSpPr>
            <a:stCxn id="10" idx="3"/>
            <a:endCxn id="11" idx="1"/>
          </p:cNvCxnSpPr>
          <p:nvPr/>
        </p:nvCxnSpPr>
        <p:spPr>
          <a:xfrm>
            <a:off x="8021804" y="2079393"/>
            <a:ext cx="512596" cy="91845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3" name="Rectangle 52"/>
          <p:cNvSpPr/>
          <p:nvPr/>
        </p:nvSpPr>
        <p:spPr>
          <a:xfrm>
            <a:off x="3868179" y="304801"/>
            <a:ext cx="6478450" cy="584775"/>
          </a:xfrm>
          <a:prstGeom prst="rect">
            <a:avLst/>
          </a:prstGeom>
        </p:spPr>
        <p:txBody>
          <a:bodyPr wrap="square">
            <a:spAutoFit/>
          </a:bodyPr>
          <a:lstStyle/>
          <a:p>
            <a:pPr algn="ctr"/>
            <a:r>
              <a:rPr lang="en-US" sz="3200" dirty="0">
                <a:solidFill>
                  <a:prstClr val="black"/>
                </a:solidFill>
              </a:rPr>
              <a:t>PFML </a:t>
            </a:r>
            <a:r>
              <a:rPr lang="en-US" sz="3200">
                <a:solidFill>
                  <a:prstClr val="black"/>
                </a:solidFill>
              </a:rPr>
              <a:t>improves health </a:t>
            </a:r>
            <a:r>
              <a:rPr lang="en-US" sz="3200" dirty="0">
                <a:solidFill>
                  <a:prstClr val="black"/>
                </a:solidFill>
              </a:rPr>
              <a:t>outcomes.</a:t>
            </a:r>
          </a:p>
        </p:txBody>
      </p:sp>
    </p:spTree>
    <p:extLst>
      <p:ext uri="{BB962C8B-B14F-4D97-AF65-F5344CB8AC3E}">
        <p14:creationId xmlns:p14="http://schemas.microsoft.com/office/powerpoint/2010/main" val="18213496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05000" y="533400"/>
            <a:ext cx="1828800" cy="5878532"/>
          </a:xfrm>
          <a:prstGeom prst="rect">
            <a:avLst/>
          </a:prstGeom>
          <a:solidFill>
            <a:schemeClr val="tx2">
              <a:lumMod val="60000"/>
              <a:lumOff val="40000"/>
            </a:schemeClr>
          </a:solidFill>
          <a:ln>
            <a:solidFill>
              <a:schemeClr val="tx1"/>
            </a:solidFill>
          </a:ln>
        </p:spPr>
        <p:txBody>
          <a:bodyPr wrap="square" rtlCol="0">
            <a:spAutoFit/>
          </a:bodyPr>
          <a:lstStyle/>
          <a:p>
            <a:pPr algn="ctr"/>
            <a:endParaRPr lang="en-US" sz="2800" b="1" dirty="0">
              <a:solidFill>
                <a:prstClr val="black"/>
              </a:solidFill>
              <a:latin typeface="Arial" panose="020B0604020202020204" pitchFamily="34" charset="0"/>
              <a:cs typeface="Arial" panose="020B0604020202020204" pitchFamily="34" charset="0"/>
            </a:endParaRPr>
          </a:p>
          <a:p>
            <a:pPr algn="ctr"/>
            <a:endParaRPr lang="en-US" sz="2800" b="1" dirty="0">
              <a:solidFill>
                <a:prstClr val="black"/>
              </a:solidFill>
              <a:latin typeface="Arial" panose="020B0604020202020204" pitchFamily="34" charset="0"/>
              <a:cs typeface="Arial" panose="020B0604020202020204" pitchFamily="34" charset="0"/>
            </a:endParaRPr>
          </a:p>
          <a:p>
            <a:pPr algn="ctr"/>
            <a:endParaRPr lang="en-US" sz="2800" b="1" dirty="0">
              <a:solidFill>
                <a:prstClr val="black"/>
              </a:solidFill>
              <a:latin typeface="Arial" panose="020B0604020202020204" pitchFamily="34" charset="0"/>
              <a:cs typeface="Arial" panose="020B0604020202020204" pitchFamily="34" charset="0"/>
            </a:endParaRPr>
          </a:p>
          <a:p>
            <a:pPr algn="ctr"/>
            <a:endParaRPr lang="en-US" sz="2800" b="1" dirty="0">
              <a:solidFill>
                <a:prstClr val="black"/>
              </a:solidFill>
              <a:latin typeface="Arial" panose="020B0604020202020204" pitchFamily="34" charset="0"/>
              <a:cs typeface="Arial" panose="020B0604020202020204" pitchFamily="34" charset="0"/>
            </a:endParaRPr>
          </a:p>
          <a:p>
            <a:pPr algn="ctr"/>
            <a:r>
              <a:rPr lang="en-US" sz="2800" b="1" dirty="0">
                <a:solidFill>
                  <a:prstClr val="white"/>
                </a:solidFill>
                <a:latin typeface="Arial" panose="020B0604020202020204" pitchFamily="34" charset="0"/>
                <a:cs typeface="Arial" panose="020B0604020202020204" pitchFamily="34" charset="0"/>
              </a:rPr>
              <a:t>Well-designed program</a:t>
            </a:r>
          </a:p>
          <a:p>
            <a:pPr algn="ctr"/>
            <a:endParaRPr lang="en-US" dirty="0">
              <a:solidFill>
                <a:prstClr val="black"/>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a:p>
            <a:pPr algn="ctr"/>
            <a:endParaRPr lang="en-US"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4252138" y="1842747"/>
            <a:ext cx="1828800" cy="1363450"/>
          </a:xfrm>
          <a:prstGeom prst="rect">
            <a:avLst/>
          </a:prstGeom>
          <a:noFill/>
          <a:ln>
            <a:solidFill>
              <a:schemeClr val="tx1"/>
            </a:solidFill>
          </a:ln>
        </p:spPr>
        <p:txBody>
          <a:bodyPr wrap="square" rtlCol="0">
            <a:spAutoFit/>
          </a:bodyPr>
          <a:lstStyle/>
          <a:p>
            <a:pPr algn="ctr" defTabSz="400050">
              <a:lnSpc>
                <a:spcPct val="90000"/>
              </a:lnSpc>
              <a:spcBef>
                <a:spcPct val="0"/>
              </a:spcBef>
              <a:spcAft>
                <a:spcPct val="35000"/>
              </a:spcAft>
            </a:pPr>
            <a:r>
              <a:rPr lang="en-US" sz="2000" dirty="0">
                <a:solidFill>
                  <a:prstClr val="black"/>
                </a:solidFill>
                <a:latin typeface="Arial" panose="020B0604020202020204" pitchFamily="34" charset="0"/>
                <a:cs typeface="Arial" panose="020B0604020202020204" pitchFamily="34" charset="0"/>
              </a:rPr>
              <a:t>Fathers more likely to take leave</a:t>
            </a:r>
          </a:p>
          <a:p>
            <a:pPr algn="ctr" defTabSz="400050">
              <a:lnSpc>
                <a:spcPct val="90000"/>
              </a:lnSpc>
              <a:spcBef>
                <a:spcPct val="0"/>
              </a:spcBef>
              <a:spcAft>
                <a:spcPct val="35000"/>
              </a:spcAft>
            </a:pPr>
            <a:r>
              <a:rPr lang="en-US" sz="1200" dirty="0" err="1">
                <a:solidFill>
                  <a:prstClr val="black"/>
                </a:solidFill>
                <a:latin typeface="Arial" panose="020B0604020202020204" pitchFamily="34" charset="0"/>
                <a:cs typeface="Arial" panose="020B0604020202020204" pitchFamily="34" charset="0"/>
              </a:rPr>
              <a:t>Rossin</a:t>
            </a:r>
            <a:r>
              <a:rPr lang="en-US" sz="1200" dirty="0">
                <a:solidFill>
                  <a:prstClr val="black"/>
                </a:solidFill>
                <a:latin typeface="Arial" panose="020B0604020202020204" pitchFamily="34" charset="0"/>
                <a:cs typeface="Arial" panose="020B0604020202020204" pitchFamily="34" charset="0"/>
              </a:rPr>
              <a:t>-Slater, </a:t>
            </a:r>
            <a:r>
              <a:rPr lang="en-US" sz="1200" dirty="0" err="1">
                <a:solidFill>
                  <a:prstClr val="black"/>
                </a:solidFill>
                <a:latin typeface="Arial" panose="020B0604020202020204" pitchFamily="34" charset="0"/>
                <a:cs typeface="Arial" panose="020B0604020202020204" pitchFamily="34" charset="0"/>
              </a:rPr>
              <a:t>Ruhm</a:t>
            </a:r>
            <a:r>
              <a:rPr lang="en-US" sz="1200" dirty="0">
                <a:solidFill>
                  <a:prstClr val="black"/>
                </a:solidFill>
                <a:latin typeface="Arial" panose="020B0604020202020204" pitchFamily="34" charset="0"/>
                <a:cs typeface="Arial" panose="020B0604020202020204" pitchFamily="34" charset="0"/>
              </a:rPr>
              <a:t>, &amp; </a:t>
            </a:r>
            <a:r>
              <a:rPr lang="en-US" sz="1200" dirty="0" err="1">
                <a:solidFill>
                  <a:prstClr val="black"/>
                </a:solidFill>
                <a:latin typeface="Arial" panose="020B0604020202020204" pitchFamily="34" charset="0"/>
                <a:cs typeface="Arial" panose="020B0604020202020204" pitchFamily="34" charset="0"/>
              </a:rPr>
              <a:t>Waldfogel</a:t>
            </a:r>
            <a:r>
              <a:rPr lang="en-US" sz="1200" dirty="0">
                <a:solidFill>
                  <a:prstClr val="black"/>
                </a:solidFill>
                <a:latin typeface="Arial" panose="020B0604020202020204" pitchFamily="34" charset="0"/>
                <a:cs typeface="Arial" panose="020B0604020202020204" pitchFamily="34" charset="0"/>
              </a:rPr>
              <a:t>, 2013</a:t>
            </a:r>
          </a:p>
        </p:txBody>
      </p:sp>
      <p:sp>
        <p:nvSpPr>
          <p:cNvPr id="10" name="TextBox 9"/>
          <p:cNvSpPr txBox="1"/>
          <p:nvPr/>
        </p:nvSpPr>
        <p:spPr>
          <a:xfrm>
            <a:off x="4243711" y="4106226"/>
            <a:ext cx="1828800" cy="1751249"/>
          </a:xfrm>
          <a:prstGeom prst="rect">
            <a:avLst/>
          </a:prstGeom>
          <a:noFill/>
          <a:ln>
            <a:solidFill>
              <a:schemeClr val="tx1"/>
            </a:solidFill>
          </a:ln>
        </p:spPr>
        <p:txBody>
          <a:bodyPr wrap="square" rtlCol="0">
            <a:spAutoFit/>
          </a:bodyPr>
          <a:lstStyle/>
          <a:p>
            <a:pPr algn="ctr" defTabSz="400050">
              <a:lnSpc>
                <a:spcPct val="90000"/>
              </a:lnSpc>
              <a:spcBef>
                <a:spcPct val="0"/>
              </a:spcBef>
              <a:spcAft>
                <a:spcPct val="35000"/>
              </a:spcAft>
            </a:pPr>
            <a:r>
              <a:rPr lang="en-US" sz="2000" dirty="0">
                <a:solidFill>
                  <a:prstClr val="black"/>
                </a:solidFill>
                <a:latin typeface="Arial" panose="020B0604020202020204" pitchFamily="34" charset="0"/>
                <a:cs typeface="Arial" panose="020B0604020202020204" pitchFamily="34" charset="0"/>
              </a:rPr>
              <a:t>Fathers more likely to be involved in the child’s life later on</a:t>
            </a:r>
          </a:p>
          <a:p>
            <a:pPr algn="ctr" defTabSz="400050">
              <a:lnSpc>
                <a:spcPct val="90000"/>
              </a:lnSpc>
              <a:spcBef>
                <a:spcPct val="0"/>
              </a:spcBef>
              <a:spcAft>
                <a:spcPct val="35000"/>
              </a:spcAft>
            </a:pPr>
            <a:r>
              <a:rPr lang="en-US" sz="1200" dirty="0" err="1">
                <a:solidFill>
                  <a:prstClr val="black"/>
                </a:solidFill>
                <a:latin typeface="Arial" panose="020B0604020202020204" pitchFamily="34" charset="0"/>
                <a:cs typeface="Arial" panose="020B0604020202020204" pitchFamily="34" charset="0"/>
              </a:rPr>
              <a:t>Pragg</a:t>
            </a:r>
            <a:r>
              <a:rPr lang="en-US" sz="1200" dirty="0">
                <a:solidFill>
                  <a:prstClr val="black"/>
                </a:solidFill>
                <a:latin typeface="Arial" panose="020B0604020202020204" pitchFamily="34" charset="0"/>
                <a:cs typeface="Arial" panose="020B0604020202020204" pitchFamily="34" charset="0"/>
              </a:rPr>
              <a:t> &amp; </a:t>
            </a:r>
            <a:r>
              <a:rPr lang="en-US" sz="1200" dirty="0" err="1">
                <a:solidFill>
                  <a:prstClr val="black"/>
                </a:solidFill>
                <a:latin typeface="Arial" panose="020B0604020202020204" pitchFamily="34" charset="0"/>
                <a:cs typeface="Arial" panose="020B0604020202020204" pitchFamily="34" charset="0"/>
              </a:rPr>
              <a:t>Knoester</a:t>
            </a:r>
            <a:r>
              <a:rPr lang="en-US" sz="1200" dirty="0">
                <a:solidFill>
                  <a:prstClr val="black"/>
                </a:solidFill>
                <a:latin typeface="Arial" panose="020B0604020202020204" pitchFamily="34" charset="0"/>
                <a:cs typeface="Arial" panose="020B0604020202020204" pitchFamily="34" charset="0"/>
              </a:rPr>
              <a:t>, 2017</a:t>
            </a:r>
          </a:p>
        </p:txBody>
      </p:sp>
      <p:sp>
        <p:nvSpPr>
          <p:cNvPr id="11" name="TextBox 10"/>
          <p:cNvSpPr txBox="1"/>
          <p:nvPr/>
        </p:nvSpPr>
        <p:spPr>
          <a:xfrm>
            <a:off x="6422942" y="2630654"/>
            <a:ext cx="1828800" cy="1474250"/>
          </a:xfrm>
          <a:prstGeom prst="rect">
            <a:avLst/>
          </a:prstGeom>
          <a:noFill/>
          <a:ln>
            <a:solidFill>
              <a:schemeClr val="tx1"/>
            </a:solidFill>
          </a:ln>
        </p:spPr>
        <p:txBody>
          <a:bodyPr wrap="square" rtlCol="0">
            <a:spAutoFit/>
          </a:bodyPr>
          <a:lstStyle/>
          <a:p>
            <a:pPr algn="ctr" defTabSz="400050">
              <a:lnSpc>
                <a:spcPct val="90000"/>
              </a:lnSpc>
              <a:spcBef>
                <a:spcPct val="0"/>
              </a:spcBef>
              <a:spcAft>
                <a:spcPct val="35000"/>
              </a:spcAft>
            </a:pPr>
            <a:r>
              <a:rPr lang="en-US" sz="2000" dirty="0">
                <a:solidFill>
                  <a:prstClr val="black"/>
                </a:solidFill>
                <a:latin typeface="Arial" panose="020B0604020202020204" pitchFamily="34" charset="0"/>
                <a:cs typeface="Arial" panose="020B0604020202020204" pitchFamily="34" charset="0"/>
              </a:rPr>
              <a:t>Better cognitive and behavioral outcomes </a:t>
            </a:r>
          </a:p>
          <a:p>
            <a:pPr algn="ctr" defTabSz="400050">
              <a:lnSpc>
                <a:spcPct val="90000"/>
              </a:lnSpc>
              <a:spcBef>
                <a:spcPct val="0"/>
              </a:spcBef>
              <a:spcAft>
                <a:spcPct val="35000"/>
              </a:spcAft>
            </a:pPr>
            <a:r>
              <a:rPr lang="en-US" sz="1200" dirty="0">
                <a:solidFill>
                  <a:prstClr val="black"/>
                </a:solidFill>
                <a:latin typeface="Arial" panose="020B0604020202020204" pitchFamily="34" charset="0"/>
                <a:cs typeface="Arial" panose="020B0604020202020204" pitchFamily="34" charset="0"/>
              </a:rPr>
              <a:t>Huerta et al 2014</a:t>
            </a:r>
            <a:endParaRPr lang="en-US" sz="2000" dirty="0">
              <a:solidFill>
                <a:prstClr val="black"/>
              </a:solidFill>
              <a:latin typeface="Arial" panose="020B0604020202020204" pitchFamily="34" charset="0"/>
              <a:cs typeface="Arial" panose="020B0604020202020204" pitchFamily="34" charset="0"/>
            </a:endParaRPr>
          </a:p>
        </p:txBody>
      </p:sp>
      <p:sp>
        <p:nvSpPr>
          <p:cNvPr id="2" name="TextBox 1"/>
          <p:cNvSpPr txBox="1"/>
          <p:nvPr/>
        </p:nvSpPr>
        <p:spPr>
          <a:xfrm>
            <a:off x="8610600" y="2245934"/>
            <a:ext cx="1752600" cy="2308324"/>
          </a:xfrm>
          <a:prstGeom prst="rect">
            <a:avLst/>
          </a:prstGeom>
          <a:solidFill>
            <a:schemeClr val="tx2">
              <a:lumMod val="60000"/>
              <a:lumOff val="40000"/>
            </a:schemeClr>
          </a:solidFill>
          <a:ln>
            <a:solidFill>
              <a:schemeClr val="tx1"/>
            </a:solidFill>
          </a:ln>
        </p:spPr>
        <p:txBody>
          <a:bodyPr wrap="square" rtlCol="0">
            <a:spAutoFit/>
          </a:bodyPr>
          <a:lstStyle/>
          <a:p>
            <a:pPr algn="ctr"/>
            <a:endParaRPr lang="en-US" b="1" dirty="0">
              <a:solidFill>
                <a:prstClr val="white"/>
              </a:solidFill>
              <a:latin typeface="Arial" panose="020B0604020202020204" pitchFamily="34" charset="0"/>
              <a:cs typeface="Arial" panose="020B0604020202020204" pitchFamily="34" charset="0"/>
            </a:endParaRPr>
          </a:p>
          <a:p>
            <a:pPr algn="ctr"/>
            <a:r>
              <a:rPr lang="en-US" b="1" dirty="0">
                <a:solidFill>
                  <a:prstClr val="white"/>
                </a:solidFill>
                <a:latin typeface="Arial" panose="020B0604020202020204" pitchFamily="34" charset="0"/>
                <a:cs typeface="Arial" panose="020B0604020202020204" pitchFamily="34" charset="0"/>
              </a:rPr>
              <a:t>Better educational and economic outcomes for these children as adults</a:t>
            </a:r>
          </a:p>
          <a:p>
            <a:pPr algn="ctr"/>
            <a:endParaRPr lang="en-US" b="1" dirty="0">
              <a:solidFill>
                <a:prstClr val="white"/>
              </a:solidFill>
              <a:latin typeface="Arial" panose="020B0604020202020204" pitchFamily="34" charset="0"/>
              <a:cs typeface="Arial" panose="020B0604020202020204" pitchFamily="34" charset="0"/>
            </a:endParaRPr>
          </a:p>
        </p:txBody>
      </p:sp>
      <p:cxnSp>
        <p:nvCxnSpPr>
          <p:cNvPr id="13" name="Straight Arrow Connector 12"/>
          <p:cNvCxnSpPr>
            <a:stCxn id="9" idx="2"/>
            <a:endCxn id="10" idx="0"/>
          </p:cNvCxnSpPr>
          <p:nvPr/>
        </p:nvCxnSpPr>
        <p:spPr>
          <a:xfrm flipH="1">
            <a:off x="5158112" y="3206197"/>
            <a:ext cx="8427" cy="90002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a:endCxn id="9" idx="1"/>
          </p:cNvCxnSpPr>
          <p:nvPr/>
        </p:nvCxnSpPr>
        <p:spPr>
          <a:xfrm>
            <a:off x="3742226" y="2524472"/>
            <a:ext cx="5099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a:stCxn id="10" idx="3"/>
            <a:endCxn id="11" idx="1"/>
          </p:cNvCxnSpPr>
          <p:nvPr/>
        </p:nvCxnSpPr>
        <p:spPr>
          <a:xfrm flipV="1">
            <a:off x="6072512" y="3367780"/>
            <a:ext cx="350431" cy="161407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p:cNvCxnSpPr>
            <a:stCxn id="11" idx="3"/>
            <a:endCxn id="2" idx="1"/>
          </p:cNvCxnSpPr>
          <p:nvPr/>
        </p:nvCxnSpPr>
        <p:spPr>
          <a:xfrm>
            <a:off x="8251742" y="3367780"/>
            <a:ext cx="358858" cy="3231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5" name="Rectangle 54"/>
          <p:cNvSpPr/>
          <p:nvPr/>
        </p:nvSpPr>
        <p:spPr>
          <a:xfrm>
            <a:off x="3868179" y="304800"/>
            <a:ext cx="6478450" cy="1077218"/>
          </a:xfrm>
          <a:prstGeom prst="rect">
            <a:avLst/>
          </a:prstGeom>
        </p:spPr>
        <p:txBody>
          <a:bodyPr wrap="square">
            <a:spAutoFit/>
          </a:bodyPr>
          <a:lstStyle/>
          <a:p>
            <a:pPr algn="ctr"/>
            <a:r>
              <a:rPr lang="en-US" sz="3200" dirty="0">
                <a:solidFill>
                  <a:prstClr val="black"/>
                </a:solidFill>
              </a:rPr>
              <a:t>PFML improves educational and economic outcomes.</a:t>
            </a:r>
          </a:p>
        </p:txBody>
      </p:sp>
    </p:spTree>
    <p:extLst>
      <p:ext uri="{BB962C8B-B14F-4D97-AF65-F5344CB8AC3E}">
        <p14:creationId xmlns:p14="http://schemas.microsoft.com/office/powerpoint/2010/main" val="10746468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
          </p:nvPr>
        </p:nvPicPr>
        <p:blipFill rotWithShape="1">
          <a:blip r:embed="rId3">
            <a:extLst>
              <a:ext uri="{28A0092B-C50C-407E-A947-70E740481C1C}">
                <a14:useLocalDpi xmlns:a14="http://schemas.microsoft.com/office/drawing/2010/main" val="0"/>
              </a:ext>
            </a:extLst>
          </a:blip>
          <a:srcRect l="817" t="14169"/>
          <a:stretch/>
        </p:blipFill>
        <p:spPr>
          <a:xfrm>
            <a:off x="1524000" y="870468"/>
            <a:ext cx="9251524" cy="4615933"/>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1" y="6205467"/>
            <a:ext cx="1964629" cy="419693"/>
          </a:xfrm>
          <a:prstGeom prst="rect">
            <a:avLst/>
          </a:prstGeom>
        </p:spPr>
      </p:pic>
      <p:sp>
        <p:nvSpPr>
          <p:cNvPr id="4" name="Title 1"/>
          <p:cNvSpPr>
            <a:spLocks noGrp="1"/>
          </p:cNvSpPr>
          <p:nvPr>
            <p:ph type="title"/>
          </p:nvPr>
        </p:nvSpPr>
        <p:spPr>
          <a:xfrm>
            <a:off x="1981200" y="76200"/>
            <a:ext cx="8229600" cy="1143000"/>
          </a:xfrm>
        </p:spPr>
        <p:txBody>
          <a:bodyPr>
            <a:normAutofit/>
          </a:bodyPr>
          <a:lstStyle/>
          <a:p>
            <a:r>
              <a:rPr lang="en-US" sz="3800" dirty="0"/>
              <a:t>Is paid leave available for both parents?</a:t>
            </a:r>
            <a:endParaRPr lang="en-US" sz="3800" dirty="0"/>
          </a:p>
        </p:txBody>
      </p:sp>
    </p:spTree>
    <p:extLst>
      <p:ext uri="{BB962C8B-B14F-4D97-AF65-F5344CB8AC3E}">
        <p14:creationId xmlns:p14="http://schemas.microsoft.com/office/powerpoint/2010/main" val="16562455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is a well-designed paid leave policy?</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a:latin typeface="Arial" panose="020B0604020202020204" pitchFamily="34" charset="0"/>
                <a:cs typeface="Arial" panose="020B0604020202020204" pitchFamily="34" charset="0"/>
              </a:rPr>
              <a:t>Job-protected</a:t>
            </a:r>
          </a:p>
          <a:p>
            <a:pPr marL="514350" indent="-514350">
              <a:buFont typeface="+mj-lt"/>
              <a:buAutoNum type="arabicPeriod"/>
            </a:pPr>
            <a:r>
              <a:rPr lang="en-US" dirty="0">
                <a:latin typeface="Arial" panose="020B0604020202020204" pitchFamily="34" charset="0"/>
                <a:cs typeface="Arial" panose="020B0604020202020204" pitchFamily="34" charset="0"/>
              </a:rPr>
              <a:t>Provides sufficient wage replacement</a:t>
            </a:r>
          </a:p>
          <a:p>
            <a:pPr marL="514350" indent="-514350">
              <a:buFont typeface="+mj-lt"/>
              <a:buAutoNum type="arabicPeriod"/>
            </a:pPr>
            <a:r>
              <a:rPr lang="en-US" dirty="0" smtClean="0">
                <a:latin typeface="Arial" panose="020B0604020202020204" pitchFamily="34" charset="0"/>
                <a:cs typeface="Arial" panose="020B0604020202020204" pitchFamily="34" charset="0"/>
              </a:rPr>
              <a:t>Encourages both spouses to take leave</a:t>
            </a:r>
          </a:p>
          <a:p>
            <a:pPr marL="514350" indent="-514350">
              <a:buFont typeface="+mj-lt"/>
              <a:buAutoNum type="arabicPeriod"/>
            </a:pPr>
            <a:r>
              <a:rPr lang="en-US" dirty="0">
                <a:latin typeface="Arial" panose="020B0604020202020204" pitchFamily="34" charset="0"/>
                <a:cs typeface="Arial" panose="020B0604020202020204" pitchFamily="34" charset="0"/>
              </a:rPr>
              <a:t>Offers reasonable leave time</a:t>
            </a:r>
          </a:p>
          <a:p>
            <a:pPr marL="514350" indent="-514350">
              <a:buFont typeface="+mj-lt"/>
              <a:buAutoNum type="arabicPeriod"/>
            </a:pPr>
            <a:r>
              <a:rPr lang="en-US" dirty="0" smtClean="0">
                <a:latin typeface="Arial" panose="020B0604020202020204" pitchFamily="34" charset="0"/>
                <a:cs typeface="Arial" panose="020B0604020202020204" pitchFamily="34" charset="0"/>
              </a:rPr>
              <a:t>Easily understandable</a:t>
            </a:r>
          </a:p>
          <a:p>
            <a:pPr marL="514350" indent="-514350">
              <a:buFont typeface="+mj-lt"/>
              <a:buAutoNum type="arabicPeriod"/>
            </a:pPr>
            <a:r>
              <a:rPr lang="en-US" dirty="0" smtClean="0">
                <a:latin typeface="Arial" panose="020B0604020202020204" pitchFamily="34" charset="0"/>
                <a:cs typeface="Arial" panose="020B0604020202020204" pitchFamily="34" charset="0"/>
              </a:rPr>
              <a:t>Efficiently administered</a:t>
            </a:r>
          </a:p>
          <a:p>
            <a:pPr marL="514350" indent="-514350">
              <a:buFont typeface="+mj-lt"/>
              <a:buAutoNum type="arabicPeriod"/>
            </a:pPr>
            <a:endParaRPr lang="en-US" dirty="0" smtClean="0">
              <a:latin typeface="Arial" panose="020B0604020202020204" pitchFamily="34" charset="0"/>
              <a:cs typeface="Arial" panose="020B0604020202020204" pitchFamily="34" charset="0"/>
            </a:endParaRPr>
          </a:p>
          <a:p>
            <a:pPr marL="514350" indent="-514350">
              <a:buFont typeface="+mj-lt"/>
              <a:buAutoNum type="arabicPeriod"/>
            </a:pPr>
            <a:endParaRPr lang="en-US" dirty="0" smtClean="0">
              <a:latin typeface="Arial" panose="020B0604020202020204" pitchFamily="34" charset="0"/>
              <a:cs typeface="Arial" panose="020B0604020202020204" pitchFamily="34" charset="0"/>
            </a:endParaRPr>
          </a:p>
          <a:p>
            <a:pPr marL="514350" indent="-514350">
              <a:buFont typeface="+mj-lt"/>
              <a:buAutoNum type="arabicPeriod"/>
            </a:pPr>
            <a:endParaRPr lang="en-US"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1" y="6205467"/>
            <a:ext cx="1964629" cy="419693"/>
          </a:xfrm>
          <a:prstGeom prst="rect">
            <a:avLst/>
          </a:prstGeom>
        </p:spPr>
      </p:pic>
    </p:spTree>
    <p:extLst>
      <p:ext uri="{BB962C8B-B14F-4D97-AF65-F5344CB8AC3E}">
        <p14:creationId xmlns:p14="http://schemas.microsoft.com/office/powerpoint/2010/main" val="10397546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143000"/>
          </a:xfrm>
        </p:spPr>
        <p:txBody>
          <a:bodyPr/>
          <a:lstStyle/>
          <a:p>
            <a:r>
              <a:rPr lang="en-US" dirty="0" smtClean="0"/>
              <a:t>Policy options </a:t>
            </a:r>
            <a:endParaRPr lang="en-US" dirty="0"/>
          </a:p>
        </p:txBody>
      </p:sp>
      <p:graphicFrame>
        <p:nvGraphicFramePr>
          <p:cNvPr id="5" name="Table 4"/>
          <p:cNvGraphicFramePr>
            <a:graphicFrameLocks noGrp="1"/>
          </p:cNvGraphicFramePr>
          <p:nvPr>
            <p:extLst/>
          </p:nvPr>
        </p:nvGraphicFramePr>
        <p:xfrm>
          <a:off x="1921572" y="609600"/>
          <a:ext cx="8441629" cy="5775960"/>
        </p:xfrm>
        <a:graphic>
          <a:graphicData uri="http://schemas.openxmlformats.org/drawingml/2006/table">
            <a:tbl>
              <a:tblPr>
                <a:tableStyleId>{BC89EF96-8CEA-46FF-86C4-4CE0E7609802}</a:tableStyleId>
              </a:tblPr>
              <a:tblGrid>
                <a:gridCol w="2666909"/>
                <a:gridCol w="2887360"/>
                <a:gridCol w="2887360"/>
              </a:tblGrid>
              <a:tr h="302234">
                <a:tc>
                  <a:txBody>
                    <a:bodyPr/>
                    <a:lstStyle/>
                    <a:p>
                      <a:pPr algn="ctr" fontAlgn="b"/>
                      <a:r>
                        <a:rPr lang="en-US" sz="1800" b="1" u="none" strike="noStrike" dirty="0">
                          <a:effectLst/>
                          <a:latin typeface="Arial" panose="020B0604020202020204" pitchFamily="34" charset="0"/>
                          <a:cs typeface="Arial" panose="020B0604020202020204" pitchFamily="34" charset="0"/>
                        </a:rPr>
                        <a:t>Policy option</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7300" marR="7300" marT="7300" marB="0" anchor="b"/>
                </a:tc>
                <a:tc>
                  <a:txBody>
                    <a:bodyPr/>
                    <a:lstStyle/>
                    <a:p>
                      <a:pPr algn="ctr" fontAlgn="b"/>
                      <a:r>
                        <a:rPr lang="en-US" sz="1800" b="1" u="none" strike="noStrike" dirty="0">
                          <a:effectLst/>
                          <a:latin typeface="Arial" panose="020B0604020202020204" pitchFamily="34" charset="0"/>
                          <a:cs typeface="Arial" panose="020B0604020202020204" pitchFamily="34" charset="0"/>
                        </a:rPr>
                        <a:t>Strengths</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7300" marR="7300" marT="7300" marB="0" anchor="b"/>
                </a:tc>
                <a:tc>
                  <a:txBody>
                    <a:bodyPr/>
                    <a:lstStyle/>
                    <a:p>
                      <a:pPr algn="ctr" fontAlgn="b"/>
                      <a:r>
                        <a:rPr lang="en-US" sz="1800" b="1" u="none" strike="noStrike" dirty="0">
                          <a:effectLst/>
                          <a:latin typeface="Arial" panose="020B0604020202020204" pitchFamily="34" charset="0"/>
                          <a:cs typeface="Arial" panose="020B0604020202020204" pitchFamily="34" charset="0"/>
                        </a:rPr>
                        <a:t>Weaknesses</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7300" marR="7300" marT="7300" marB="0" anchor="b"/>
                </a:tc>
              </a:tr>
              <a:tr h="1412396">
                <a:tc>
                  <a:txBody>
                    <a:bodyPr/>
                    <a:lstStyle/>
                    <a:p>
                      <a:pPr algn="ctr" fontAlgn="b"/>
                      <a:r>
                        <a:rPr lang="en-US" sz="1600" u="none" strike="noStrike" dirty="0">
                          <a:effectLst/>
                          <a:latin typeface="Arial" panose="020B0604020202020204" pitchFamily="34" charset="0"/>
                          <a:cs typeface="Arial" panose="020B0604020202020204" pitchFamily="34" charset="0"/>
                        </a:rPr>
                        <a:t>Federal mandate</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300" marR="7300" marT="7300" marB="0" anchor="ctr"/>
                </a:tc>
                <a:tc>
                  <a:txBody>
                    <a:bodyPr/>
                    <a:lstStyle/>
                    <a:p>
                      <a:pPr marL="285750" indent="-285750" algn="ctr" fontAlgn="b">
                        <a:buFont typeface="Arial" panose="020B0604020202020204" pitchFamily="34" charset="0"/>
                        <a:buChar char="•"/>
                      </a:pPr>
                      <a:r>
                        <a:rPr lang="en-US" sz="1600" u="none" strike="noStrike" dirty="0">
                          <a:effectLst/>
                          <a:latin typeface="Arial" panose="020B0604020202020204" pitchFamily="34" charset="0"/>
                          <a:cs typeface="Arial" panose="020B0604020202020204" pitchFamily="34" charset="0"/>
                        </a:rPr>
                        <a:t>Near-universal </a:t>
                      </a:r>
                      <a:r>
                        <a:rPr lang="en-US" sz="1600" u="none" strike="noStrike" dirty="0" smtClean="0">
                          <a:effectLst/>
                          <a:latin typeface="Arial" panose="020B0604020202020204" pitchFamily="34" charset="0"/>
                          <a:cs typeface="Arial" panose="020B0604020202020204" pitchFamily="34" charset="0"/>
                        </a:rPr>
                        <a:t>coverage</a:t>
                      </a:r>
                    </a:p>
                    <a:p>
                      <a:pPr marL="0" indent="0" algn="ctr" fontAlgn="b">
                        <a:buFont typeface="Arial" panose="020B0604020202020204" pitchFamily="34" charset="0"/>
                        <a:buNone/>
                      </a:pP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300" marR="7300" marT="7300" marB="0" anchor="ctr"/>
                </a:tc>
                <a:tc>
                  <a:txBody>
                    <a:bodyPr/>
                    <a:lstStyle/>
                    <a:p>
                      <a:pPr marL="285750" indent="-285750" algn="ctr" fontAlgn="b">
                        <a:buFont typeface="Arial" panose="020B0604020202020204" pitchFamily="34" charset="0"/>
                        <a:buChar char="•"/>
                      </a:pPr>
                      <a:r>
                        <a:rPr lang="en-US" sz="1600" u="none" strike="noStrike" dirty="0" smtClean="0">
                          <a:effectLst/>
                          <a:latin typeface="Arial" panose="020B0604020202020204" pitchFamily="34" charset="0"/>
                          <a:cs typeface="Arial" panose="020B0604020202020204" pitchFamily="34" charset="0"/>
                        </a:rPr>
                        <a:t>High </a:t>
                      </a:r>
                      <a:r>
                        <a:rPr lang="en-US" sz="1600" u="none" strike="noStrike" dirty="0">
                          <a:effectLst/>
                          <a:latin typeface="Arial" panose="020B0604020202020204" pitchFamily="34" charset="0"/>
                          <a:cs typeface="Arial" panose="020B0604020202020204" pitchFamily="34" charset="0"/>
                        </a:rPr>
                        <a:t>cost </a:t>
                      </a:r>
                      <a:r>
                        <a:rPr lang="en-US" sz="1600" u="none" strike="noStrike" dirty="0" smtClean="0">
                          <a:effectLst/>
                          <a:latin typeface="Arial" panose="020B0604020202020204" pitchFamily="34" charset="0"/>
                          <a:cs typeface="Arial" panose="020B0604020202020204" pitchFamily="34" charset="0"/>
                        </a:rPr>
                        <a:t>to businesses</a:t>
                      </a:r>
                      <a:r>
                        <a:rPr lang="en-US" sz="1600" u="none" strike="noStrike" dirty="0">
                          <a:effectLst/>
                          <a:latin typeface="Arial" panose="020B0604020202020204" pitchFamily="34" charset="0"/>
                          <a:cs typeface="Arial" panose="020B0604020202020204" pitchFamily="34" charset="0"/>
                        </a:rPr>
                        <a:t>, disproportionately impacting small businesses </a:t>
                      </a:r>
                      <a:endParaRPr lang="en-US" sz="1600" u="none" strike="noStrike" dirty="0" smtClean="0">
                        <a:effectLst/>
                        <a:latin typeface="Arial" panose="020B0604020202020204" pitchFamily="34" charset="0"/>
                        <a:cs typeface="Arial" panose="020B0604020202020204" pitchFamily="34" charset="0"/>
                      </a:endParaRPr>
                    </a:p>
                  </a:txBody>
                  <a:tcPr marL="7300" marR="7300" marT="7300" marB="0" anchor="ctr"/>
                </a:tc>
              </a:tr>
              <a:tr h="943934">
                <a:tc>
                  <a:txBody>
                    <a:bodyPr/>
                    <a:lstStyle/>
                    <a:p>
                      <a:pPr algn="ctr" fontAlgn="b"/>
                      <a:r>
                        <a:rPr lang="en-US" sz="1600" u="none" strike="noStrike" dirty="0">
                          <a:effectLst/>
                          <a:latin typeface="Arial" panose="020B0604020202020204" pitchFamily="34" charset="0"/>
                          <a:cs typeface="Arial" panose="020B0604020202020204" pitchFamily="34" charset="0"/>
                        </a:rPr>
                        <a:t>Tax incentive</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300" marR="7300" marT="7300" marB="0" anchor="ctr"/>
                </a:tc>
                <a:tc>
                  <a:txBody>
                    <a:bodyPr/>
                    <a:lstStyle/>
                    <a:p>
                      <a:pPr marL="285750" indent="-285750" algn="ctr" fontAlgn="b">
                        <a:buFont typeface="Arial" panose="020B0604020202020204" pitchFamily="34" charset="0"/>
                        <a:buChar char="•"/>
                      </a:pPr>
                      <a:r>
                        <a:rPr lang="en-US" sz="1600" u="none" strike="noStrike" dirty="0">
                          <a:effectLst/>
                          <a:latin typeface="Arial" panose="020B0604020202020204" pitchFamily="34" charset="0"/>
                          <a:cs typeface="Arial" panose="020B0604020202020204" pitchFamily="34" charset="0"/>
                        </a:rPr>
                        <a:t>Businesses </a:t>
                      </a:r>
                      <a:r>
                        <a:rPr lang="en-US" sz="1600" u="none" strike="noStrike" dirty="0" smtClean="0">
                          <a:effectLst/>
                          <a:latin typeface="Arial" panose="020B0604020202020204" pitchFamily="34" charset="0"/>
                          <a:cs typeface="Arial" panose="020B0604020202020204" pitchFamily="34" charset="0"/>
                        </a:rPr>
                        <a:t>wouldn’t shoulder </a:t>
                      </a:r>
                      <a:r>
                        <a:rPr lang="en-US" sz="1600" u="none" strike="noStrike" dirty="0">
                          <a:effectLst/>
                          <a:latin typeface="Arial" panose="020B0604020202020204" pitchFamily="34" charset="0"/>
                          <a:cs typeface="Arial" panose="020B0604020202020204" pitchFamily="34" charset="0"/>
                        </a:rPr>
                        <a:t>100 percent of employee's wages on leave</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300" marR="7300" marT="7300" marB="0" anchor="ctr"/>
                </a:tc>
                <a:tc>
                  <a:txBody>
                    <a:bodyPr/>
                    <a:lstStyle/>
                    <a:p>
                      <a:pPr marL="285750" indent="-285750" algn="ctr" fontAlgn="b">
                        <a:buFont typeface="Arial" panose="020B0604020202020204" pitchFamily="34" charset="0"/>
                        <a:buChar char="•"/>
                      </a:pPr>
                      <a:r>
                        <a:rPr lang="en-US" sz="1600" u="none" strike="noStrike" dirty="0" smtClean="0">
                          <a:effectLst/>
                          <a:latin typeface="Arial" panose="020B0604020202020204" pitchFamily="34" charset="0"/>
                          <a:cs typeface="Arial" panose="020B0604020202020204" pitchFamily="34" charset="0"/>
                        </a:rPr>
                        <a:t>Still</a:t>
                      </a:r>
                      <a:r>
                        <a:rPr lang="en-US" sz="1600" u="none" strike="noStrike" baseline="0" dirty="0" smtClean="0">
                          <a:effectLst/>
                          <a:latin typeface="Arial" panose="020B0604020202020204" pitchFamily="34" charset="0"/>
                          <a:cs typeface="Arial" panose="020B0604020202020204" pitchFamily="34" charset="0"/>
                        </a:rPr>
                        <a:t> funded by employers</a:t>
                      </a:r>
                    </a:p>
                    <a:p>
                      <a:pPr marL="285750" indent="-285750" algn="ctr" fontAlgn="b">
                        <a:buFont typeface="Arial" panose="020B0604020202020204" pitchFamily="34" charset="0"/>
                        <a:buChar char="•"/>
                      </a:pPr>
                      <a:r>
                        <a:rPr lang="en-US" sz="1600" u="none" strike="noStrike" dirty="0" smtClean="0">
                          <a:effectLst/>
                          <a:latin typeface="Arial" panose="020B0604020202020204" pitchFamily="34" charset="0"/>
                          <a:cs typeface="Arial" panose="020B0604020202020204" pitchFamily="34" charset="0"/>
                        </a:rPr>
                        <a:t>Does </a:t>
                      </a:r>
                      <a:r>
                        <a:rPr lang="en-US" sz="1600" u="none" strike="noStrike" dirty="0">
                          <a:effectLst/>
                          <a:latin typeface="Arial" panose="020B0604020202020204" pitchFamily="34" charset="0"/>
                          <a:cs typeface="Arial" panose="020B0604020202020204" pitchFamily="34" charset="0"/>
                        </a:rPr>
                        <a:t>not incentivize employers with less initial capital to provide leave</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300" marR="7300" marT="7300" marB="0" anchor="ctr"/>
                </a:tc>
              </a:tr>
              <a:tr h="475473">
                <a:tc>
                  <a:txBody>
                    <a:bodyPr/>
                    <a:lstStyle/>
                    <a:p>
                      <a:pPr algn="ctr" fontAlgn="b"/>
                      <a:r>
                        <a:rPr lang="en-US" sz="1600" u="none" strike="noStrike" dirty="0">
                          <a:effectLst/>
                          <a:latin typeface="Arial" panose="020B0604020202020204" pitchFamily="34" charset="0"/>
                          <a:cs typeface="Arial" panose="020B0604020202020204" pitchFamily="34" charset="0"/>
                        </a:rPr>
                        <a:t>Savings accounts</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300" marR="7300" marT="7300" marB="0" anchor="ctr"/>
                </a:tc>
                <a:tc>
                  <a:txBody>
                    <a:bodyPr/>
                    <a:lstStyle/>
                    <a:p>
                      <a:pPr marL="285750" indent="-285750" algn="ctr" fontAlgn="b">
                        <a:buFont typeface="Arial" panose="020B0604020202020204" pitchFamily="34" charset="0"/>
                        <a:buChar char="•"/>
                      </a:pPr>
                      <a:r>
                        <a:rPr lang="en-US" sz="1600" u="none" strike="noStrike" dirty="0">
                          <a:effectLst/>
                          <a:latin typeface="Arial" panose="020B0604020202020204" pitchFamily="34" charset="0"/>
                          <a:cs typeface="Arial" panose="020B0604020202020204" pitchFamily="34" charset="0"/>
                        </a:rPr>
                        <a:t>Less federal administrative oversight needed</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300" marR="7300" marT="7300" marB="0" anchor="ctr"/>
                </a:tc>
                <a:tc>
                  <a:txBody>
                    <a:bodyPr/>
                    <a:lstStyle/>
                    <a:p>
                      <a:pPr marL="285750" indent="-285750" algn="ctr" fontAlgn="b">
                        <a:buFont typeface="Arial" panose="020B0604020202020204" pitchFamily="34" charset="0"/>
                        <a:buChar char="•"/>
                      </a:pPr>
                      <a:r>
                        <a:rPr lang="en-US" sz="1600" u="none" strike="noStrike" dirty="0" smtClean="0">
                          <a:effectLst/>
                          <a:latin typeface="Arial" panose="020B0604020202020204" pitchFamily="34" charset="0"/>
                          <a:cs typeface="Arial" panose="020B0604020202020204" pitchFamily="34" charset="0"/>
                        </a:rPr>
                        <a:t>May </a:t>
                      </a:r>
                      <a:r>
                        <a:rPr lang="en-US" sz="1600" u="none" strike="noStrike" dirty="0">
                          <a:effectLst/>
                          <a:latin typeface="Arial" panose="020B0604020202020204" pitchFamily="34" charset="0"/>
                          <a:cs typeface="Arial" panose="020B0604020202020204" pitchFamily="34" charset="0"/>
                        </a:rPr>
                        <a:t>not be realistic option for low-wage workers</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300" marR="7300" marT="7300" marB="0" anchor="ctr"/>
                </a:tc>
              </a:tr>
              <a:tr h="1208932">
                <a:tc>
                  <a:txBody>
                    <a:bodyPr/>
                    <a:lstStyle/>
                    <a:p>
                      <a:pPr algn="ctr" fontAlgn="b"/>
                      <a:r>
                        <a:rPr lang="en-US" sz="1600" u="none" strike="noStrike" dirty="0">
                          <a:effectLst/>
                          <a:latin typeface="Arial" panose="020B0604020202020204" pitchFamily="34" charset="0"/>
                          <a:cs typeface="Arial" panose="020B0604020202020204" pitchFamily="34" charset="0"/>
                        </a:rPr>
                        <a:t>Early withdrawal of social security</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300" marR="7300" marT="7300" marB="0" anchor="ctr"/>
                </a:tc>
                <a:tc>
                  <a:txBody>
                    <a:bodyPr/>
                    <a:lstStyle/>
                    <a:p>
                      <a:pPr marL="285750" indent="-285750" algn="ctr" fontAlgn="b">
                        <a:buFont typeface="Arial" panose="020B0604020202020204" pitchFamily="34" charset="0"/>
                        <a:buChar char="•"/>
                      </a:pPr>
                      <a:r>
                        <a:rPr lang="en-US" sz="1600" u="none" strike="noStrike" dirty="0" smtClean="0">
                          <a:effectLst/>
                          <a:latin typeface="Arial" panose="020B0604020202020204" pitchFamily="34" charset="0"/>
                          <a:cs typeface="Arial" panose="020B0604020202020204" pitchFamily="34" charset="0"/>
                        </a:rPr>
                        <a:t>Makes </a:t>
                      </a:r>
                      <a:r>
                        <a:rPr lang="en-US" sz="1600" u="none" strike="noStrike" dirty="0">
                          <a:effectLst/>
                          <a:latin typeface="Arial" panose="020B0604020202020204" pitchFamily="34" charset="0"/>
                          <a:cs typeface="Arial" panose="020B0604020202020204" pitchFamily="34" charset="0"/>
                        </a:rPr>
                        <a:t>use of existing </a:t>
                      </a:r>
                      <a:r>
                        <a:rPr lang="en-US" sz="1600" u="none" strike="noStrike" dirty="0" smtClean="0">
                          <a:effectLst/>
                          <a:latin typeface="Arial" panose="020B0604020202020204" pitchFamily="34" charset="0"/>
                          <a:cs typeface="Arial" panose="020B0604020202020204" pitchFamily="34" charset="0"/>
                        </a:rPr>
                        <a:t>infrastructure and</a:t>
                      </a:r>
                      <a:r>
                        <a:rPr lang="en-US" sz="1600" u="none" strike="noStrike" baseline="0" dirty="0" smtClean="0">
                          <a:effectLst/>
                          <a:latin typeface="Arial" panose="020B0604020202020204" pitchFamily="34" charset="0"/>
                          <a:cs typeface="Arial" panose="020B0604020202020204" pitchFamily="34" charset="0"/>
                        </a:rPr>
                        <a:t> funds</a:t>
                      </a:r>
                      <a:r>
                        <a:rPr lang="en-US" sz="1600" u="none" strike="noStrike" dirty="0" smtClean="0">
                          <a:effectLst/>
                          <a:latin typeface="Arial" panose="020B0604020202020204" pitchFamily="34" charset="0"/>
                          <a:cs typeface="Arial" panose="020B0604020202020204" pitchFamily="34" charset="0"/>
                        </a:rPr>
                        <a:t>                                     </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300" marR="7300" marT="7300" marB="0" anchor="ctr"/>
                </a:tc>
                <a:tc>
                  <a:txBody>
                    <a:bodyPr/>
                    <a:lstStyle/>
                    <a:p>
                      <a:pPr marL="285750" indent="-285750" algn="ctr" fontAlgn="b">
                        <a:buFont typeface="Arial" panose="020B0604020202020204" pitchFamily="34" charset="0"/>
                        <a:buChar char="•"/>
                      </a:pPr>
                      <a:r>
                        <a:rPr lang="en-US" sz="1600" u="none" strike="noStrike" dirty="0" smtClean="0">
                          <a:effectLst/>
                          <a:latin typeface="Arial" panose="020B0604020202020204" pitchFamily="34" charset="0"/>
                          <a:cs typeface="Arial" panose="020B0604020202020204" pitchFamily="34" charset="0"/>
                        </a:rPr>
                        <a:t>Child </a:t>
                      </a:r>
                      <a:r>
                        <a:rPr lang="en-US" sz="1600" u="none" strike="noStrike" dirty="0">
                          <a:effectLst/>
                          <a:latin typeface="Arial" panose="020B0604020202020204" pitchFamily="34" charset="0"/>
                          <a:cs typeface="Arial" panose="020B0604020202020204" pitchFamily="34" charset="0"/>
                        </a:rPr>
                        <a:t>bearing population may be too young to qualify    </a:t>
                      </a:r>
                      <a:r>
                        <a:rPr lang="en-US" sz="1600" u="none" strike="noStrike" dirty="0" smtClean="0">
                          <a:effectLst/>
                          <a:latin typeface="Arial" panose="020B0604020202020204" pitchFamily="34" charset="0"/>
                          <a:cs typeface="Arial" panose="020B0604020202020204" pitchFamily="34" charset="0"/>
                        </a:rPr>
                        <a:t>            </a:t>
                      </a:r>
                    </a:p>
                    <a:p>
                      <a:pPr marL="285750" marR="0" lvl="0" indent="-285750" algn="ctr"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600" u="none" strike="noStrike" dirty="0" smtClean="0">
                          <a:effectLst/>
                          <a:latin typeface="Arial" panose="020B0604020202020204" pitchFamily="34" charset="0"/>
                          <a:cs typeface="Arial" panose="020B0604020202020204" pitchFamily="34" charset="0"/>
                        </a:rPr>
                        <a:t>High </a:t>
                      </a:r>
                      <a:r>
                        <a:rPr lang="en-US" sz="1600" u="none" strike="noStrike" dirty="0">
                          <a:effectLst/>
                          <a:latin typeface="Arial" panose="020B0604020202020204" pitchFamily="34" charset="0"/>
                          <a:cs typeface="Arial" panose="020B0604020202020204" pitchFamily="34" charset="0"/>
                        </a:rPr>
                        <a:t>potential for reducing </a:t>
                      </a:r>
                      <a:r>
                        <a:rPr lang="en-US" sz="1600" u="none" strike="noStrike" dirty="0" smtClean="0">
                          <a:effectLst/>
                          <a:latin typeface="Arial" panose="020B0604020202020204" pitchFamily="34" charset="0"/>
                          <a:cs typeface="Arial" panose="020B0604020202020204" pitchFamily="34" charset="0"/>
                        </a:rPr>
                        <a:t>solvency </a:t>
                      </a:r>
                      <a:r>
                        <a:rPr lang="en-US" sz="1600" u="none" strike="noStrike" dirty="0">
                          <a:effectLst/>
                          <a:latin typeface="Arial" panose="020B0604020202020204" pitchFamily="34" charset="0"/>
                          <a:cs typeface="Arial" panose="020B0604020202020204" pitchFamily="34" charset="0"/>
                        </a:rPr>
                        <a:t>of </a:t>
                      </a:r>
                      <a:r>
                        <a:rPr lang="en-US" sz="1600" u="none" strike="noStrike" dirty="0" err="1" smtClean="0">
                          <a:effectLst/>
                          <a:latin typeface="Arial" panose="020B0604020202020204" pitchFamily="34" charset="0"/>
                          <a:cs typeface="Arial" panose="020B0604020202020204" pitchFamily="34" charset="0"/>
                        </a:rPr>
                        <a:t>ss</a:t>
                      </a:r>
                      <a:r>
                        <a:rPr lang="en-US" sz="1600" u="none" strike="noStrike" dirty="0" smtClean="0">
                          <a:effectLst/>
                          <a:latin typeface="Arial" panose="020B0604020202020204" pitchFamily="34" charset="0"/>
                          <a:cs typeface="Arial" panose="020B0604020202020204" pitchFamily="34" charset="0"/>
                        </a:rPr>
                        <a:t> fund</a:t>
                      </a:r>
                    </a:p>
                    <a:p>
                      <a:pPr marL="285750" marR="0" lvl="0" indent="-285750" algn="ctr"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600" u="none" strike="noStrike" dirty="0" smtClean="0">
                          <a:effectLst/>
                          <a:latin typeface="Arial" panose="020B0604020202020204" pitchFamily="34" charset="0"/>
                          <a:cs typeface="Arial" panose="020B0604020202020204" pitchFamily="34" charset="0"/>
                        </a:rPr>
                        <a:t>Requires investment.</a:t>
                      </a:r>
                      <a:endParaRPr lang="en-US" sz="1600" b="0" i="0" u="none" strike="noStrike" dirty="0" smtClean="0">
                        <a:solidFill>
                          <a:srgbClr val="000000"/>
                        </a:solidFill>
                        <a:effectLst/>
                        <a:latin typeface="Arial" panose="020B0604020202020204" pitchFamily="34" charset="0"/>
                        <a:cs typeface="Arial" panose="020B0604020202020204" pitchFamily="34" charset="0"/>
                      </a:endParaRPr>
                    </a:p>
                  </a:txBody>
                  <a:tcPr marL="7300" marR="7300" marT="7300" marB="0" anchor="ctr"/>
                </a:tc>
              </a:tr>
              <a:tr h="1357190">
                <a:tc>
                  <a:txBody>
                    <a:bodyPr/>
                    <a:lstStyle/>
                    <a:p>
                      <a:pPr algn="ctr" fontAlgn="b"/>
                      <a:r>
                        <a:rPr lang="en-US" sz="1600" u="none" strike="noStrike" dirty="0">
                          <a:effectLst/>
                          <a:latin typeface="Arial" panose="020B0604020202020204" pitchFamily="34" charset="0"/>
                          <a:cs typeface="Arial" panose="020B0604020202020204" pitchFamily="34" charset="0"/>
                        </a:rPr>
                        <a:t>National insurance program</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300" marR="7300" marT="7300" marB="0" anchor="ctr"/>
                </a:tc>
                <a:tc>
                  <a:txBody>
                    <a:bodyPr/>
                    <a:lstStyle/>
                    <a:p>
                      <a:pPr marL="285750" indent="-285750" algn="ctr" fontAlgn="b">
                        <a:buFont typeface="Arial" panose="020B0604020202020204" pitchFamily="34" charset="0"/>
                        <a:buChar char="•"/>
                      </a:pPr>
                      <a:r>
                        <a:rPr lang="en-US" sz="1600" u="none" strike="noStrike" dirty="0" smtClean="0">
                          <a:effectLst/>
                          <a:latin typeface="Arial" panose="020B0604020202020204" pitchFamily="34" charset="0"/>
                          <a:cs typeface="Arial" panose="020B0604020202020204" pitchFamily="34" charset="0"/>
                        </a:rPr>
                        <a:t>Makes </a:t>
                      </a:r>
                      <a:r>
                        <a:rPr lang="en-US" sz="1600" u="none" strike="noStrike" dirty="0">
                          <a:effectLst/>
                          <a:latin typeface="Arial" panose="020B0604020202020204" pitchFamily="34" charset="0"/>
                          <a:cs typeface="Arial" panose="020B0604020202020204" pitchFamily="34" charset="0"/>
                        </a:rPr>
                        <a:t>use of existing infrastructure                             </a:t>
                      </a:r>
                      <a:r>
                        <a:rPr lang="en-US" sz="1600" u="none" strike="noStrike" dirty="0" smtClean="0">
                          <a:effectLst/>
                          <a:latin typeface="Arial" panose="020B0604020202020204" pitchFamily="34" charset="0"/>
                          <a:cs typeface="Arial" panose="020B0604020202020204" pitchFamily="34" charset="0"/>
                        </a:rPr>
                        <a:t>      </a:t>
                      </a:r>
                    </a:p>
                    <a:p>
                      <a:pPr marL="285750" indent="-285750" algn="ctr" fontAlgn="b">
                        <a:buFont typeface="Arial" panose="020B0604020202020204" pitchFamily="34" charset="0"/>
                        <a:buChar char="•"/>
                      </a:pPr>
                      <a:r>
                        <a:rPr lang="en-US" sz="1600" u="none" strike="noStrike" dirty="0" smtClean="0">
                          <a:effectLst/>
                          <a:latin typeface="Arial" panose="020B0604020202020204" pitchFamily="34" charset="0"/>
                          <a:cs typeface="Arial" panose="020B0604020202020204" pitchFamily="34" charset="0"/>
                        </a:rPr>
                        <a:t>Applies</a:t>
                      </a:r>
                      <a:r>
                        <a:rPr lang="en-US" sz="1600" u="none" strike="noStrike" baseline="0" dirty="0" smtClean="0">
                          <a:effectLst/>
                          <a:latin typeface="Arial" panose="020B0604020202020204" pitchFamily="34" charset="0"/>
                          <a:cs typeface="Arial" panose="020B0604020202020204" pitchFamily="34" charset="0"/>
                        </a:rPr>
                        <a:t> to a wider set of people</a:t>
                      </a:r>
                      <a:r>
                        <a:rPr lang="en-US" sz="1600" u="none" strike="noStrike" dirty="0" smtClean="0">
                          <a:effectLst/>
                          <a:latin typeface="Arial" panose="020B0604020202020204" pitchFamily="34" charset="0"/>
                          <a:cs typeface="Arial" panose="020B0604020202020204" pitchFamily="34" charset="0"/>
                        </a:rPr>
                        <a:t>                </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300" marR="7300" marT="7300" marB="0" anchor="ctr"/>
                </a:tc>
                <a:tc>
                  <a:txBody>
                    <a:bodyPr/>
                    <a:lstStyle/>
                    <a:p>
                      <a:pPr marL="285750" indent="-285750" algn="ctr" fontAlgn="b">
                        <a:buFont typeface="Arial" panose="020B0604020202020204" pitchFamily="34" charset="0"/>
                        <a:buChar char="•"/>
                      </a:pPr>
                      <a:r>
                        <a:rPr lang="en-US" sz="1600" u="none" strike="noStrike" dirty="0" smtClean="0">
                          <a:effectLst/>
                          <a:latin typeface="Arial" panose="020B0604020202020204" pitchFamily="34" charset="0"/>
                          <a:cs typeface="Arial" panose="020B0604020202020204" pitchFamily="34" charset="0"/>
                        </a:rPr>
                        <a:t>Requires investment</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300" marR="7300" marT="7300" marB="0"/>
                </a:tc>
              </a:tr>
            </a:tbl>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1" y="6205467"/>
            <a:ext cx="1964629" cy="419693"/>
          </a:xfrm>
          <a:prstGeom prst="rect">
            <a:avLst/>
          </a:prstGeom>
        </p:spPr>
      </p:pic>
    </p:spTree>
    <p:extLst>
      <p:ext uri="{BB962C8B-B14F-4D97-AF65-F5344CB8AC3E}">
        <p14:creationId xmlns:p14="http://schemas.microsoft.com/office/powerpoint/2010/main" val="11253503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considerations</a:t>
            </a:r>
            <a:endParaRPr lang="en-US" dirty="0"/>
          </a:p>
        </p:txBody>
      </p:sp>
      <p:sp>
        <p:nvSpPr>
          <p:cNvPr id="3" name="Content Placeholder 2"/>
          <p:cNvSpPr>
            <a:spLocks noGrp="1"/>
          </p:cNvSpPr>
          <p:nvPr>
            <p:ph idx="1"/>
          </p:nvPr>
        </p:nvSpPr>
        <p:spPr/>
        <p:txBody>
          <a:bodyPr/>
          <a:lstStyle/>
          <a:p>
            <a:r>
              <a:rPr lang="en-US" dirty="0" smtClean="0">
                <a:latin typeface="Arial" panose="020B0604020202020204" pitchFamily="34" charset="0"/>
                <a:cs typeface="Arial" panose="020B0604020202020204" pitchFamily="34" charset="0"/>
              </a:rPr>
              <a:t>Addressing </a:t>
            </a:r>
            <a:r>
              <a:rPr lang="en-US" dirty="0">
                <a:latin typeface="Arial" panose="020B0604020202020204" pitchFamily="34" charset="0"/>
                <a:cs typeface="Arial" panose="020B0604020202020204" pitchFamily="34" charset="0"/>
              </a:rPr>
              <a:t>the issues of the ‘sandwich generation’</a:t>
            </a:r>
          </a:p>
          <a:p>
            <a:r>
              <a:rPr lang="en-US" dirty="0" smtClean="0">
                <a:latin typeface="Arial" panose="020B0604020202020204" pitchFamily="34" charset="0"/>
                <a:cs typeface="Arial" panose="020B0604020202020204" pitchFamily="34" charset="0"/>
              </a:rPr>
              <a:t>Including an expansive </a:t>
            </a:r>
            <a:r>
              <a:rPr lang="en-US" dirty="0">
                <a:latin typeface="Arial" panose="020B0604020202020204" pitchFamily="34" charset="0"/>
                <a:cs typeface="Arial" panose="020B0604020202020204" pitchFamily="34" charset="0"/>
              </a:rPr>
              <a:t>definition of family</a:t>
            </a:r>
          </a:p>
          <a:p>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1" y="6205467"/>
            <a:ext cx="1964629" cy="419693"/>
          </a:xfrm>
          <a:prstGeom prst="rect">
            <a:avLst/>
          </a:prstGeom>
        </p:spPr>
      </p:pic>
    </p:spTree>
    <p:extLst>
      <p:ext uri="{BB962C8B-B14F-4D97-AF65-F5344CB8AC3E}">
        <p14:creationId xmlns:p14="http://schemas.microsoft.com/office/powerpoint/2010/main" val="6073787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609601"/>
            <a:ext cx="8839200" cy="5816977"/>
          </a:xfrm>
          <a:prstGeom prst="rect">
            <a:avLst/>
          </a:prstGeom>
        </p:spPr>
        <p:txBody>
          <a:bodyPr wrap="square">
            <a:spAutoFit/>
          </a:bodyPr>
          <a:lstStyle/>
          <a:p>
            <a:pPr marL="342900" indent="-342900">
              <a:buFont typeface="+mj-lt"/>
              <a:buAutoNum type="arabicPeriod"/>
            </a:pPr>
            <a:r>
              <a:rPr lang="en-US" sz="1550" dirty="0" err="1">
                <a:solidFill>
                  <a:prstClr val="black"/>
                </a:solidFill>
                <a:latin typeface="Arial" panose="020B0604020202020204" pitchFamily="34" charset="0"/>
                <a:cs typeface="Arial" panose="020B0604020202020204" pitchFamily="34" charset="0"/>
              </a:rPr>
              <a:t>Appelbaum</a:t>
            </a:r>
            <a:r>
              <a:rPr lang="en-US" sz="1550" dirty="0">
                <a:solidFill>
                  <a:prstClr val="black"/>
                </a:solidFill>
                <a:latin typeface="Arial" panose="020B0604020202020204" pitchFamily="34" charset="0"/>
                <a:cs typeface="Arial" panose="020B0604020202020204" pitchFamily="34" charset="0"/>
              </a:rPr>
              <a:t>, E., &amp; Milkman, R. (2011). </a:t>
            </a:r>
            <a:r>
              <a:rPr lang="en-US" sz="1550" i="1" dirty="0">
                <a:solidFill>
                  <a:prstClr val="black"/>
                </a:solidFill>
                <a:latin typeface="Arial" panose="020B0604020202020204" pitchFamily="34" charset="0"/>
                <a:cs typeface="Arial" panose="020B0604020202020204" pitchFamily="34" charset="0"/>
              </a:rPr>
              <a:t>Leaves that pay:</a:t>
            </a:r>
            <a:r>
              <a:rPr lang="en-US" sz="1550" dirty="0">
                <a:solidFill>
                  <a:prstClr val="black"/>
                </a:solidFill>
                <a:latin typeface="Arial" panose="020B0604020202020204" pitchFamily="34" charset="0"/>
                <a:cs typeface="Arial" panose="020B0604020202020204" pitchFamily="34" charset="0"/>
              </a:rPr>
              <a:t> </a:t>
            </a:r>
            <a:r>
              <a:rPr lang="en-US" sz="1550" i="1" dirty="0">
                <a:solidFill>
                  <a:prstClr val="black"/>
                </a:solidFill>
                <a:latin typeface="Arial" panose="020B0604020202020204" pitchFamily="34" charset="0"/>
                <a:cs typeface="Arial" panose="020B0604020202020204" pitchFamily="34" charset="0"/>
              </a:rPr>
              <a:t>Employer and worker experiences with Paid Family Leave in California</a:t>
            </a:r>
            <a:r>
              <a:rPr lang="en-US" sz="1550" dirty="0">
                <a:solidFill>
                  <a:prstClr val="black"/>
                </a:solidFill>
                <a:latin typeface="Arial" panose="020B0604020202020204" pitchFamily="34" charset="0"/>
                <a:cs typeface="Arial" panose="020B0604020202020204" pitchFamily="34" charset="0"/>
              </a:rPr>
              <a:t>. Washington, DC: Center for Economic and Policy Research.</a:t>
            </a:r>
          </a:p>
          <a:p>
            <a:pPr marL="342900" indent="-342900">
              <a:buFont typeface="+mj-lt"/>
              <a:buAutoNum type="arabicPeriod"/>
            </a:pPr>
            <a:r>
              <a:rPr lang="en-US" sz="1550" dirty="0">
                <a:solidFill>
                  <a:prstClr val="black"/>
                </a:solidFill>
                <a:latin typeface="Arial" panose="020B0604020202020204" pitchFamily="34" charset="0"/>
                <a:ea typeface="Times New Roman" panose="02020603050405020304" pitchFamily="18" charset="0"/>
                <a:cs typeface="Arial" panose="020B0604020202020204" pitchFamily="34" charset="0"/>
              </a:rPr>
              <a:t>Bana, S., </a:t>
            </a:r>
            <a:r>
              <a:rPr lang="en-US" sz="1550" dirty="0" err="1">
                <a:solidFill>
                  <a:prstClr val="black"/>
                </a:solidFill>
                <a:latin typeface="Arial" panose="020B0604020202020204" pitchFamily="34" charset="0"/>
                <a:ea typeface="Times New Roman" panose="02020603050405020304" pitchFamily="18" charset="0"/>
                <a:cs typeface="Arial" panose="020B0604020202020204" pitchFamily="34" charset="0"/>
              </a:rPr>
              <a:t>Bedard</a:t>
            </a:r>
            <a:r>
              <a:rPr lang="en-US" sz="1550" dirty="0">
                <a:solidFill>
                  <a:prstClr val="black"/>
                </a:solidFill>
                <a:latin typeface="Arial" panose="020B0604020202020204" pitchFamily="34" charset="0"/>
                <a:ea typeface="Times New Roman" panose="02020603050405020304" pitchFamily="18" charset="0"/>
                <a:cs typeface="Arial" panose="020B0604020202020204" pitchFamily="34" charset="0"/>
              </a:rPr>
              <a:t>, K., &amp; </a:t>
            </a:r>
            <a:r>
              <a:rPr lang="en-US" sz="1550" dirty="0" err="1">
                <a:solidFill>
                  <a:prstClr val="black"/>
                </a:solidFill>
                <a:latin typeface="Arial" panose="020B0604020202020204" pitchFamily="34" charset="0"/>
                <a:ea typeface="Times New Roman" panose="02020603050405020304" pitchFamily="18" charset="0"/>
                <a:cs typeface="Arial" panose="020B0604020202020204" pitchFamily="34" charset="0"/>
              </a:rPr>
              <a:t>Rossin</a:t>
            </a:r>
            <a:r>
              <a:rPr lang="en-US" sz="1550" dirty="0">
                <a:solidFill>
                  <a:prstClr val="black"/>
                </a:solidFill>
                <a:latin typeface="Arial" panose="020B0604020202020204" pitchFamily="34" charset="0"/>
                <a:ea typeface="Times New Roman" panose="02020603050405020304" pitchFamily="18" charset="0"/>
                <a:cs typeface="Arial" panose="020B0604020202020204" pitchFamily="34" charset="0"/>
              </a:rPr>
              <a:t>-Slater, M. (2018). The impacts of paid family leave benefits: Regression kind evidence from California administrative data. NBER Working Paper No. 24438.  Cambridge, MA: National Bureau of Economic Research. Retrieved from </a:t>
            </a:r>
            <a:r>
              <a:rPr lang="en-US" sz="1550" dirty="0">
                <a:solidFill>
                  <a:prstClr val="black"/>
                </a:solidFill>
                <a:latin typeface="Arial" panose="020B0604020202020204" pitchFamily="34" charset="0"/>
                <a:ea typeface="Times New Roman" panose="02020603050405020304" pitchFamily="18" charset="0"/>
                <a:cs typeface="Arial" panose="020B0604020202020204" pitchFamily="34" charset="0"/>
                <a:hlinkClick r:id="rId3"/>
              </a:rPr>
              <a:t>http://www.nber.org/papers/w24438</a:t>
            </a:r>
            <a:r>
              <a:rPr lang="en-US" sz="155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L="342900" indent="-342900">
              <a:buFont typeface="+mj-lt"/>
              <a:buAutoNum type="arabicPeriod"/>
            </a:pPr>
            <a:r>
              <a:rPr lang="en-US" sz="1550" dirty="0" err="1">
                <a:solidFill>
                  <a:prstClr val="black"/>
                </a:solidFill>
                <a:latin typeface="Arial" panose="020B0604020202020204" pitchFamily="34" charset="0"/>
                <a:cs typeface="Arial" panose="020B0604020202020204" pitchFamily="34" charset="0"/>
              </a:rPr>
              <a:t>Bartel</a:t>
            </a:r>
            <a:r>
              <a:rPr lang="en-US" sz="1550" dirty="0">
                <a:solidFill>
                  <a:prstClr val="black"/>
                </a:solidFill>
                <a:latin typeface="Arial" panose="020B0604020202020204" pitchFamily="34" charset="0"/>
                <a:cs typeface="Arial" panose="020B0604020202020204" pitchFamily="34" charset="0"/>
              </a:rPr>
              <a:t>, A., </a:t>
            </a:r>
            <a:r>
              <a:rPr lang="en-US" sz="1550" dirty="0" err="1">
                <a:solidFill>
                  <a:prstClr val="black"/>
                </a:solidFill>
                <a:latin typeface="Arial" panose="020B0604020202020204" pitchFamily="34" charset="0"/>
                <a:cs typeface="Arial" panose="020B0604020202020204" pitchFamily="34" charset="0"/>
              </a:rPr>
              <a:t>Rossin</a:t>
            </a:r>
            <a:r>
              <a:rPr lang="en-US" sz="1550" dirty="0">
                <a:solidFill>
                  <a:prstClr val="black"/>
                </a:solidFill>
                <a:latin typeface="Arial" panose="020B0604020202020204" pitchFamily="34" charset="0"/>
                <a:cs typeface="Arial" panose="020B0604020202020204" pitchFamily="34" charset="0"/>
              </a:rPr>
              <a:t>-Slater, M., </a:t>
            </a:r>
            <a:r>
              <a:rPr lang="en-US" sz="1550" dirty="0" err="1">
                <a:solidFill>
                  <a:prstClr val="black"/>
                </a:solidFill>
                <a:latin typeface="Arial" panose="020B0604020202020204" pitchFamily="34" charset="0"/>
                <a:cs typeface="Arial" panose="020B0604020202020204" pitchFamily="34" charset="0"/>
              </a:rPr>
              <a:t>Ruhm</a:t>
            </a:r>
            <a:r>
              <a:rPr lang="en-US" sz="1550" dirty="0">
                <a:solidFill>
                  <a:prstClr val="black"/>
                </a:solidFill>
                <a:latin typeface="Arial" panose="020B0604020202020204" pitchFamily="34" charset="0"/>
                <a:cs typeface="Arial" panose="020B0604020202020204" pitchFamily="34" charset="0"/>
              </a:rPr>
              <a:t>, C., Stearns, J. &amp; </a:t>
            </a:r>
            <a:r>
              <a:rPr lang="en-US" sz="1550" dirty="0" err="1">
                <a:solidFill>
                  <a:prstClr val="black"/>
                </a:solidFill>
                <a:latin typeface="Arial" panose="020B0604020202020204" pitchFamily="34" charset="0"/>
                <a:cs typeface="Arial" panose="020B0604020202020204" pitchFamily="34" charset="0"/>
              </a:rPr>
              <a:t>Waldfogel</a:t>
            </a:r>
            <a:r>
              <a:rPr lang="en-US" sz="1550" dirty="0">
                <a:solidFill>
                  <a:prstClr val="black"/>
                </a:solidFill>
                <a:latin typeface="Arial" panose="020B0604020202020204" pitchFamily="34" charset="0"/>
                <a:cs typeface="Arial" panose="020B0604020202020204" pitchFamily="34" charset="0"/>
              </a:rPr>
              <a:t>, J. (2015). Paid family leave, fathers’ leave-taking, and leave-sharing in dual-earner households. NBER Working Paper. </a:t>
            </a:r>
            <a:r>
              <a:rPr lang="en-US" sz="1550" dirty="0">
                <a:solidFill>
                  <a:prstClr val="black"/>
                </a:solidFill>
                <a:latin typeface="Arial" panose="020B0604020202020204" pitchFamily="34" charset="0"/>
                <a:ea typeface="Times New Roman" panose="02020603050405020304" pitchFamily="18" charset="0"/>
                <a:cs typeface="Arial" panose="020B0604020202020204" pitchFamily="34" charset="0"/>
              </a:rPr>
              <a:t>Cambridge, MA: National Bureau of Economic Research.</a:t>
            </a:r>
          </a:p>
          <a:p>
            <a:pPr marL="342900" indent="-342900">
              <a:buFont typeface="+mj-lt"/>
              <a:buAutoNum type="arabicPeriod"/>
            </a:pPr>
            <a:r>
              <a:rPr lang="en-US" sz="1550" dirty="0">
                <a:solidFill>
                  <a:prstClr val="black"/>
                </a:solidFill>
                <a:latin typeface="Arial" panose="020B0604020202020204" pitchFamily="34" charset="0"/>
                <a:cs typeface="Arial" panose="020B0604020202020204" pitchFamily="34" charset="0"/>
              </a:rPr>
              <a:t>Berger, L. M., Hill, J. &amp; </a:t>
            </a:r>
            <a:r>
              <a:rPr lang="en-US" sz="1550" dirty="0" err="1">
                <a:solidFill>
                  <a:prstClr val="black"/>
                </a:solidFill>
                <a:latin typeface="Arial" panose="020B0604020202020204" pitchFamily="34" charset="0"/>
                <a:cs typeface="Arial" panose="020B0604020202020204" pitchFamily="34" charset="0"/>
              </a:rPr>
              <a:t>Waldfogel</a:t>
            </a:r>
            <a:r>
              <a:rPr lang="en-US" sz="1550" dirty="0">
                <a:solidFill>
                  <a:prstClr val="black"/>
                </a:solidFill>
                <a:latin typeface="Arial" panose="020B0604020202020204" pitchFamily="34" charset="0"/>
                <a:cs typeface="Arial" panose="020B0604020202020204" pitchFamily="34" charset="0"/>
              </a:rPr>
              <a:t>, J.  (2005). Maternity leave, early maternal employment and child health and development in the U.S.  </a:t>
            </a:r>
            <a:r>
              <a:rPr lang="en-US" sz="1550" i="1" dirty="0">
                <a:solidFill>
                  <a:prstClr val="black"/>
                </a:solidFill>
                <a:latin typeface="Arial" panose="020B0604020202020204" pitchFamily="34" charset="0"/>
                <a:cs typeface="Arial" panose="020B0604020202020204" pitchFamily="34" charset="0"/>
              </a:rPr>
              <a:t>The Economic Journal,</a:t>
            </a:r>
            <a:r>
              <a:rPr lang="en-US" sz="1550" dirty="0">
                <a:solidFill>
                  <a:prstClr val="black"/>
                </a:solidFill>
                <a:latin typeface="Arial" panose="020B0604020202020204" pitchFamily="34" charset="0"/>
                <a:cs typeface="Arial" panose="020B0604020202020204" pitchFamily="34" charset="0"/>
              </a:rPr>
              <a:t> </a:t>
            </a:r>
            <a:r>
              <a:rPr lang="en-US" sz="1550" i="1" dirty="0">
                <a:solidFill>
                  <a:prstClr val="black"/>
                </a:solidFill>
                <a:latin typeface="Arial" panose="020B0604020202020204" pitchFamily="34" charset="0"/>
                <a:cs typeface="Arial" panose="020B0604020202020204" pitchFamily="34" charset="0"/>
              </a:rPr>
              <a:t>115</a:t>
            </a:r>
            <a:r>
              <a:rPr lang="en-US" sz="1550" dirty="0">
                <a:solidFill>
                  <a:prstClr val="black"/>
                </a:solidFill>
                <a:latin typeface="Arial" panose="020B0604020202020204" pitchFamily="34" charset="0"/>
                <a:cs typeface="Arial" panose="020B0604020202020204" pitchFamily="34" charset="0"/>
              </a:rPr>
              <a:t>, F29-F47.  </a:t>
            </a:r>
          </a:p>
          <a:p>
            <a:pPr marL="342900" indent="-342900">
              <a:buFont typeface="+mj-lt"/>
              <a:buAutoNum type="arabicPeriod"/>
            </a:pPr>
            <a:r>
              <a:rPr lang="en-US" sz="1550" dirty="0">
                <a:solidFill>
                  <a:prstClr val="black"/>
                </a:solidFill>
                <a:latin typeface="Arial" panose="020B0604020202020204" pitchFamily="34" charset="0"/>
                <a:cs typeface="Arial" panose="020B0604020202020204" pitchFamily="34" charset="0"/>
              </a:rPr>
              <a:t>Houser, L. &amp; </a:t>
            </a:r>
            <a:r>
              <a:rPr lang="en-US" sz="1550" dirty="0" err="1">
                <a:solidFill>
                  <a:prstClr val="black"/>
                </a:solidFill>
                <a:latin typeface="Arial" panose="020B0604020202020204" pitchFamily="34" charset="0"/>
                <a:cs typeface="Arial" panose="020B0604020202020204" pitchFamily="34" charset="0"/>
              </a:rPr>
              <a:t>Vartanian</a:t>
            </a:r>
            <a:r>
              <a:rPr lang="en-US" sz="1550" dirty="0">
                <a:solidFill>
                  <a:prstClr val="black"/>
                </a:solidFill>
                <a:latin typeface="Arial" panose="020B0604020202020204" pitchFamily="34" charset="0"/>
                <a:cs typeface="Arial" panose="020B0604020202020204" pitchFamily="34" charset="0"/>
              </a:rPr>
              <a:t> T.P. (2012). </a:t>
            </a:r>
            <a:r>
              <a:rPr lang="en-US" sz="1550" i="1" dirty="0">
                <a:solidFill>
                  <a:prstClr val="black"/>
                </a:solidFill>
                <a:latin typeface="Arial" panose="020B0604020202020204" pitchFamily="34" charset="0"/>
                <a:cs typeface="Arial" panose="020B0604020202020204" pitchFamily="34" charset="0"/>
              </a:rPr>
              <a:t>Pay matters: The positive economic impacts of paid family leave for families, businesses and the public.</a:t>
            </a:r>
            <a:r>
              <a:rPr lang="en-US" sz="1550" dirty="0">
                <a:solidFill>
                  <a:prstClr val="black"/>
                </a:solidFill>
                <a:latin typeface="Arial" panose="020B0604020202020204" pitchFamily="34" charset="0"/>
                <a:cs typeface="Arial" panose="020B0604020202020204" pitchFamily="34" charset="0"/>
              </a:rPr>
              <a:t>  New Brunswick, NJ: Center for Women and Work, Rutgers University.</a:t>
            </a:r>
          </a:p>
          <a:p>
            <a:pPr marL="342900" indent="-342900">
              <a:buFont typeface="+mj-lt"/>
              <a:buAutoNum type="arabicPeriod"/>
            </a:pPr>
            <a:r>
              <a:rPr lang="es-BO" sz="1550" dirty="0">
                <a:solidFill>
                  <a:prstClr val="black"/>
                </a:solidFill>
                <a:latin typeface="Arial" panose="020B0604020202020204" pitchFamily="34" charset="0"/>
                <a:ea typeface="Times New Roman" panose="02020603050405020304" pitchFamily="18" charset="0"/>
                <a:cs typeface="Arial" panose="020B0604020202020204" pitchFamily="34" charset="0"/>
              </a:rPr>
              <a:t>Huerta, M., Adema, W., Baxter, J., Han, W.J., </a:t>
            </a:r>
            <a:r>
              <a:rPr lang="es-BO" sz="1550" dirty="0" err="1">
                <a:solidFill>
                  <a:prstClr val="black"/>
                </a:solidFill>
                <a:latin typeface="Arial" panose="020B0604020202020204" pitchFamily="34" charset="0"/>
                <a:ea typeface="Times New Roman" panose="02020603050405020304" pitchFamily="18" charset="0"/>
                <a:cs typeface="Arial" panose="020B0604020202020204" pitchFamily="34" charset="0"/>
              </a:rPr>
              <a:t>Lausten</a:t>
            </a:r>
            <a:r>
              <a:rPr lang="es-BO" sz="1550" dirty="0">
                <a:solidFill>
                  <a:prstClr val="black"/>
                </a:solidFill>
                <a:latin typeface="Arial" panose="020B0604020202020204" pitchFamily="34" charset="0"/>
                <a:ea typeface="Times New Roman" panose="02020603050405020304" pitchFamily="18" charset="0"/>
                <a:cs typeface="Arial" panose="020B0604020202020204" pitchFamily="34" charset="0"/>
              </a:rPr>
              <a:t>, M., Lee, R., &amp; </a:t>
            </a:r>
            <a:r>
              <a:rPr lang="es-BO" sz="1550" dirty="0" err="1">
                <a:solidFill>
                  <a:prstClr val="black"/>
                </a:solidFill>
                <a:latin typeface="Arial" panose="020B0604020202020204" pitchFamily="34" charset="0"/>
                <a:ea typeface="Times New Roman" panose="02020603050405020304" pitchFamily="18" charset="0"/>
                <a:cs typeface="Arial" panose="020B0604020202020204" pitchFamily="34" charset="0"/>
              </a:rPr>
              <a:t>Waldfogel</a:t>
            </a:r>
            <a:r>
              <a:rPr lang="es-BO" sz="1550" dirty="0">
                <a:solidFill>
                  <a:prstClr val="black"/>
                </a:solidFill>
                <a:latin typeface="Arial" panose="020B0604020202020204" pitchFamily="34" charset="0"/>
                <a:ea typeface="Times New Roman" panose="02020603050405020304" pitchFamily="18" charset="0"/>
                <a:cs typeface="Arial" panose="020B0604020202020204" pitchFamily="34" charset="0"/>
              </a:rPr>
              <a:t>, J. (2014). </a:t>
            </a:r>
            <a:r>
              <a:rPr lang="en-US" sz="1550" dirty="0">
                <a:solidFill>
                  <a:prstClr val="black"/>
                </a:solidFill>
                <a:latin typeface="Arial" panose="020B0604020202020204" pitchFamily="34" charset="0"/>
                <a:ea typeface="Times New Roman" panose="02020603050405020304" pitchFamily="18" charset="0"/>
                <a:cs typeface="Arial" panose="020B0604020202020204" pitchFamily="34" charset="0"/>
              </a:rPr>
              <a:t>Fathers’ leave, fathers’ involvement and child development: Are they related? Evidence from four OECD countries. OECD Social, Employment and Migration Working Papers, No. 140, OECD Publishing. Retrieved from </a:t>
            </a:r>
            <a:r>
              <a:rPr lang="en-US" sz="1550" u="sng" dirty="0">
                <a:solidFill>
                  <a:srgbClr val="0000FF"/>
                </a:solidFill>
                <a:latin typeface="Arial" panose="020B0604020202020204" pitchFamily="34" charset="0"/>
                <a:ea typeface="Times New Roman" panose="02020603050405020304" pitchFamily="18" charset="0"/>
                <a:cs typeface="Arial" panose="020B0604020202020204" pitchFamily="34" charset="0"/>
                <a:hlinkClick r:id="rId4"/>
              </a:rPr>
              <a:t>http://dx.doi.org/10.1787/5k4dlw9w6czq-en</a:t>
            </a:r>
            <a:r>
              <a:rPr lang="en-US" sz="155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L="342900" indent="-342900">
              <a:buFont typeface="+mj-lt"/>
              <a:buAutoNum type="arabicPeriod"/>
            </a:pPr>
            <a:r>
              <a:rPr lang="en-US" sz="1550" dirty="0" err="1">
                <a:solidFill>
                  <a:prstClr val="black"/>
                </a:solidFill>
                <a:latin typeface="Arial" panose="020B0604020202020204" pitchFamily="34" charset="0"/>
                <a:cs typeface="Arial" panose="020B0604020202020204" pitchFamily="34" charset="0"/>
              </a:rPr>
              <a:t>Pragg</a:t>
            </a:r>
            <a:r>
              <a:rPr lang="en-US" sz="1550" dirty="0">
                <a:solidFill>
                  <a:prstClr val="black"/>
                </a:solidFill>
                <a:latin typeface="Arial" panose="020B0604020202020204" pitchFamily="34" charset="0"/>
                <a:cs typeface="Arial" panose="020B0604020202020204" pitchFamily="34" charset="0"/>
              </a:rPr>
              <a:t>, B. &amp; </a:t>
            </a:r>
            <a:r>
              <a:rPr lang="en-US" sz="1550" dirty="0" err="1">
                <a:solidFill>
                  <a:prstClr val="black"/>
                </a:solidFill>
                <a:latin typeface="Arial" panose="020B0604020202020204" pitchFamily="34" charset="0"/>
                <a:cs typeface="Arial" panose="020B0604020202020204" pitchFamily="34" charset="0"/>
              </a:rPr>
              <a:t>Knoester</a:t>
            </a:r>
            <a:r>
              <a:rPr lang="en-US" sz="1550" dirty="0">
                <a:solidFill>
                  <a:prstClr val="black"/>
                </a:solidFill>
                <a:latin typeface="Arial" panose="020B0604020202020204" pitchFamily="34" charset="0"/>
                <a:cs typeface="Arial" panose="020B0604020202020204" pitchFamily="34" charset="0"/>
              </a:rPr>
              <a:t>, C. (2017). Parental leave use among disadvantaged fathers. </a:t>
            </a:r>
            <a:r>
              <a:rPr lang="en-US" sz="1550" i="1" dirty="0">
                <a:solidFill>
                  <a:prstClr val="black"/>
                </a:solidFill>
                <a:latin typeface="Arial" panose="020B0604020202020204" pitchFamily="34" charset="0"/>
                <a:cs typeface="Arial" panose="020B0604020202020204" pitchFamily="34" charset="0"/>
              </a:rPr>
              <a:t>Journal of Family Issues, 38</a:t>
            </a:r>
            <a:r>
              <a:rPr lang="en-US" sz="1550" dirty="0">
                <a:solidFill>
                  <a:prstClr val="black"/>
                </a:solidFill>
                <a:latin typeface="Arial" panose="020B0604020202020204" pitchFamily="34" charset="0"/>
                <a:cs typeface="Arial" panose="020B0604020202020204" pitchFamily="34" charset="0"/>
              </a:rPr>
              <a:t>(8): 1157-1185. Retrieved from </a:t>
            </a:r>
            <a:r>
              <a:rPr lang="en-US" sz="1550" u="sng" dirty="0">
                <a:solidFill>
                  <a:prstClr val="black"/>
                </a:solidFill>
                <a:latin typeface="Arial" panose="020B0604020202020204" pitchFamily="34" charset="0"/>
                <a:cs typeface="Arial" panose="020B0604020202020204" pitchFamily="34" charset="0"/>
                <a:hlinkClick r:id="rId5"/>
              </a:rPr>
              <a:t>http://journals.sagepub.com/doi/pdf/10.1177/0192513X15623585</a:t>
            </a:r>
            <a:r>
              <a:rPr lang="en-US" sz="1550" dirty="0">
                <a:solidFill>
                  <a:prstClr val="black"/>
                </a:solidFill>
                <a:latin typeface="Arial" panose="020B0604020202020204" pitchFamily="34" charset="0"/>
                <a:cs typeface="Arial" panose="020B0604020202020204" pitchFamily="34" charset="0"/>
              </a:rPr>
              <a:t>. </a:t>
            </a:r>
          </a:p>
          <a:p>
            <a:pPr marL="342900" indent="-342900">
              <a:buFont typeface="+mj-lt"/>
              <a:buAutoNum type="arabicPeriod"/>
            </a:pPr>
            <a:r>
              <a:rPr lang="en-US" sz="1550" dirty="0" err="1">
                <a:solidFill>
                  <a:prstClr val="black"/>
                </a:solidFill>
                <a:latin typeface="Arial" panose="020B0604020202020204" pitchFamily="34" charset="0"/>
                <a:cs typeface="Arial" panose="020B0604020202020204" pitchFamily="34" charset="0"/>
              </a:rPr>
              <a:t>Rossin</a:t>
            </a:r>
            <a:r>
              <a:rPr lang="en-US" sz="1550" dirty="0">
                <a:solidFill>
                  <a:prstClr val="black"/>
                </a:solidFill>
                <a:latin typeface="Arial" panose="020B0604020202020204" pitchFamily="34" charset="0"/>
                <a:cs typeface="Arial" panose="020B0604020202020204" pitchFamily="34" charset="0"/>
              </a:rPr>
              <a:t>-Slater, M., </a:t>
            </a:r>
            <a:r>
              <a:rPr lang="en-US" sz="1550" dirty="0" err="1">
                <a:solidFill>
                  <a:prstClr val="black"/>
                </a:solidFill>
                <a:latin typeface="Arial" panose="020B0604020202020204" pitchFamily="34" charset="0"/>
                <a:cs typeface="Arial" panose="020B0604020202020204" pitchFamily="34" charset="0"/>
              </a:rPr>
              <a:t>Ruhm</a:t>
            </a:r>
            <a:r>
              <a:rPr lang="en-US" sz="1550" dirty="0">
                <a:solidFill>
                  <a:prstClr val="black"/>
                </a:solidFill>
                <a:latin typeface="Arial" panose="020B0604020202020204" pitchFamily="34" charset="0"/>
                <a:cs typeface="Arial" panose="020B0604020202020204" pitchFamily="34" charset="0"/>
              </a:rPr>
              <a:t>, C., &amp; </a:t>
            </a:r>
            <a:r>
              <a:rPr lang="en-US" sz="1550" dirty="0" err="1">
                <a:solidFill>
                  <a:prstClr val="black"/>
                </a:solidFill>
                <a:latin typeface="Arial" panose="020B0604020202020204" pitchFamily="34" charset="0"/>
                <a:cs typeface="Arial" panose="020B0604020202020204" pitchFamily="34" charset="0"/>
              </a:rPr>
              <a:t>Waldfogel</a:t>
            </a:r>
            <a:r>
              <a:rPr lang="en-US" sz="1550" dirty="0">
                <a:solidFill>
                  <a:prstClr val="black"/>
                </a:solidFill>
                <a:latin typeface="Arial" panose="020B0604020202020204" pitchFamily="34" charset="0"/>
                <a:cs typeface="Arial" panose="020B0604020202020204" pitchFamily="34" charset="0"/>
              </a:rPr>
              <a:t>, J. (2013). The effects of California’s Paid Family Leave program on mothers’ leave-taking and subsequent labor market outcomes. </a:t>
            </a:r>
            <a:r>
              <a:rPr lang="en-US" sz="1550" i="1" dirty="0">
                <a:solidFill>
                  <a:prstClr val="black"/>
                </a:solidFill>
                <a:latin typeface="Arial" panose="020B0604020202020204" pitchFamily="34" charset="0"/>
                <a:cs typeface="Arial" panose="020B0604020202020204" pitchFamily="34" charset="0"/>
              </a:rPr>
              <a:t>Journal of Policy Analysis and Management,</a:t>
            </a:r>
            <a:r>
              <a:rPr lang="en-US" sz="1550" dirty="0">
                <a:solidFill>
                  <a:prstClr val="black"/>
                </a:solidFill>
                <a:latin typeface="Arial" panose="020B0604020202020204" pitchFamily="34" charset="0"/>
                <a:cs typeface="Arial" panose="020B0604020202020204" pitchFamily="34" charset="0"/>
              </a:rPr>
              <a:t> </a:t>
            </a:r>
            <a:r>
              <a:rPr lang="en-US" sz="1550" i="1" dirty="0">
                <a:solidFill>
                  <a:prstClr val="black"/>
                </a:solidFill>
                <a:latin typeface="Arial" panose="020B0604020202020204" pitchFamily="34" charset="0"/>
                <a:cs typeface="Arial" panose="020B0604020202020204" pitchFamily="34" charset="0"/>
              </a:rPr>
              <a:t>32</a:t>
            </a:r>
            <a:r>
              <a:rPr lang="en-US" sz="1550" dirty="0">
                <a:solidFill>
                  <a:prstClr val="black"/>
                </a:solidFill>
                <a:latin typeface="Arial" panose="020B0604020202020204" pitchFamily="34" charset="0"/>
                <a:cs typeface="Arial" panose="020B0604020202020204" pitchFamily="34" charset="0"/>
              </a:rPr>
              <a:t>(2), 224-245. </a:t>
            </a:r>
          </a:p>
        </p:txBody>
      </p:sp>
      <p:sp>
        <p:nvSpPr>
          <p:cNvPr id="5" name="Title 1"/>
          <p:cNvSpPr>
            <a:spLocks noGrp="1"/>
          </p:cNvSpPr>
          <p:nvPr>
            <p:ph type="title"/>
          </p:nvPr>
        </p:nvSpPr>
        <p:spPr>
          <a:xfrm>
            <a:off x="2286000" y="-76200"/>
            <a:ext cx="7772400" cy="806532"/>
          </a:xfrm>
        </p:spPr>
        <p:txBody>
          <a:bodyPr/>
          <a:lstStyle/>
          <a:p>
            <a:pPr algn="ctr"/>
            <a:r>
              <a:rPr lang="en-US" dirty="0" smtClean="0">
                <a:solidFill>
                  <a:schemeClr val="tx1"/>
                </a:solidFill>
              </a:rPr>
              <a:t>References</a:t>
            </a:r>
            <a:endParaRPr lang="en-US" dirty="0">
              <a:solidFill>
                <a:schemeClr val="tx1"/>
              </a:solidFill>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0972" y="6216731"/>
            <a:ext cx="1964629" cy="419693"/>
          </a:xfrm>
          <a:prstGeom prst="rect">
            <a:avLst/>
          </a:prstGeom>
        </p:spPr>
      </p:pic>
    </p:spTree>
    <p:extLst>
      <p:ext uri="{BB962C8B-B14F-4D97-AF65-F5344CB8AC3E}">
        <p14:creationId xmlns:p14="http://schemas.microsoft.com/office/powerpoint/2010/main" val="15104986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84068"/>
            <a:ext cx="7772400" cy="806532"/>
          </a:xfrm>
        </p:spPr>
        <p:txBody>
          <a:bodyPr/>
          <a:lstStyle/>
          <a:p>
            <a:pPr algn="ctr"/>
            <a:r>
              <a:rPr lang="en-US" dirty="0" smtClean="0">
                <a:solidFill>
                  <a:schemeClr val="tx1"/>
                </a:solidFill>
              </a:rPr>
              <a:t>Additional Resources</a:t>
            </a:r>
            <a:endParaRPr lang="en-US"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1" y="6205467"/>
            <a:ext cx="1964629" cy="419693"/>
          </a:xfrm>
          <a:prstGeom prst="rect">
            <a:avLst/>
          </a:prstGeom>
        </p:spPr>
      </p:pic>
      <p:sp>
        <p:nvSpPr>
          <p:cNvPr id="5" name="TextBox 4"/>
          <p:cNvSpPr txBox="1"/>
          <p:nvPr/>
        </p:nvSpPr>
        <p:spPr>
          <a:xfrm>
            <a:off x="2295526" y="1009650"/>
            <a:ext cx="8060629" cy="5509200"/>
          </a:xfrm>
          <a:prstGeom prst="rect">
            <a:avLst/>
          </a:prstGeom>
          <a:noFill/>
        </p:spPr>
        <p:txBody>
          <a:bodyPr wrap="square" rtlCol="0">
            <a:spAutoFit/>
          </a:bodyPr>
          <a:lstStyle/>
          <a:p>
            <a:pPr marL="342900" indent="-342900">
              <a:buFont typeface="+mj-lt"/>
              <a:buAutoNum type="arabicPeriod"/>
            </a:pPr>
            <a:r>
              <a:rPr lang="en-US" sz="1600" dirty="0">
                <a:solidFill>
                  <a:prstClr val="black"/>
                </a:solidFill>
                <a:latin typeface="Arial" panose="020B0604020202020204" pitchFamily="34" charset="0"/>
                <a:cs typeface="Arial" panose="020B0604020202020204" pitchFamily="34" charset="0"/>
              </a:rPr>
              <a:t>Key Characteristics of parent leave systems (2017). OECD Social Policy Division, Directorate of Employment, </a:t>
            </a:r>
            <a:r>
              <a:rPr lang="en-US" sz="1600" dirty="0" err="1">
                <a:solidFill>
                  <a:prstClr val="black"/>
                </a:solidFill>
                <a:latin typeface="Arial" panose="020B0604020202020204" pitchFamily="34" charset="0"/>
                <a:cs typeface="Arial" panose="020B0604020202020204" pitchFamily="34" charset="0"/>
              </a:rPr>
              <a:t>Labour</a:t>
            </a:r>
            <a:r>
              <a:rPr lang="en-US" sz="1600" dirty="0">
                <a:solidFill>
                  <a:prstClr val="black"/>
                </a:solidFill>
                <a:latin typeface="Arial" panose="020B0604020202020204" pitchFamily="34" charset="0"/>
                <a:cs typeface="Arial" panose="020B0604020202020204" pitchFamily="34" charset="0"/>
              </a:rPr>
              <a:t> and Social Affairs. Retrieved from </a:t>
            </a:r>
            <a:r>
              <a:rPr lang="en-US" sz="1600" dirty="0">
                <a:solidFill>
                  <a:prstClr val="black"/>
                </a:solidFill>
                <a:latin typeface="Arial" panose="020B0604020202020204" pitchFamily="34" charset="0"/>
                <a:cs typeface="Arial" panose="020B0604020202020204" pitchFamily="34" charset="0"/>
                <a:hlinkClick r:id="rId4"/>
              </a:rPr>
              <a:t>https://www.oecd.org/els/soc/PF2_1_Parental_leave_systems.pdf</a:t>
            </a:r>
            <a:r>
              <a:rPr lang="en-US" sz="1600" dirty="0">
                <a:solidFill>
                  <a:prstClr val="black"/>
                </a:solidFill>
                <a:latin typeface="Arial" panose="020B0604020202020204" pitchFamily="34" charset="0"/>
                <a:cs typeface="Arial" panose="020B0604020202020204" pitchFamily="34" charset="0"/>
              </a:rPr>
              <a:t> .</a:t>
            </a:r>
          </a:p>
          <a:p>
            <a:pPr marL="342900" indent="-342900">
              <a:buFont typeface="+mj-lt"/>
              <a:buAutoNum type="arabicPeriod"/>
            </a:pPr>
            <a:r>
              <a:rPr lang="en-US" sz="1600" dirty="0">
                <a:solidFill>
                  <a:prstClr val="black"/>
                </a:solidFill>
                <a:latin typeface="Arial" panose="020B0604020202020204" pitchFamily="34" charset="0"/>
                <a:cs typeface="Arial" panose="020B0604020202020204" pitchFamily="34" charset="0"/>
              </a:rPr>
              <a:t>Paid family and medical leave. (2017). AEI-Brookings Working Group on Paid Family Leave. Retrieved from </a:t>
            </a:r>
            <a:r>
              <a:rPr lang="en-US" sz="1600" dirty="0">
                <a:solidFill>
                  <a:prstClr val="black"/>
                </a:solidFill>
                <a:latin typeface="Arial" panose="020B0604020202020204" pitchFamily="34" charset="0"/>
                <a:cs typeface="Arial" panose="020B0604020202020204" pitchFamily="34" charset="0"/>
                <a:hlinkClick r:id="rId5"/>
              </a:rPr>
              <a:t>https://www.brookings.edu/wp-content/uploads/2017/06/es_20170606_paidfamilyleave.pdf</a:t>
            </a:r>
            <a:r>
              <a:rPr lang="en-US" sz="1600" dirty="0">
                <a:solidFill>
                  <a:prstClr val="black"/>
                </a:solidFill>
                <a:latin typeface="Arial" panose="020B0604020202020204" pitchFamily="34" charset="0"/>
                <a:cs typeface="Arial" panose="020B0604020202020204" pitchFamily="34" charset="0"/>
              </a:rPr>
              <a:t> .</a:t>
            </a:r>
          </a:p>
          <a:p>
            <a:pPr marL="342900" indent="-342900">
              <a:buFont typeface="+mj-lt"/>
              <a:buAutoNum type="arabicPeriod"/>
            </a:pPr>
            <a:r>
              <a:rPr lang="en-US" sz="1600" dirty="0">
                <a:solidFill>
                  <a:prstClr val="black"/>
                </a:solidFill>
                <a:latin typeface="Arial" panose="020B0604020202020204" pitchFamily="34" charset="0"/>
                <a:cs typeface="Arial" panose="020B0604020202020204" pitchFamily="34" charset="0"/>
              </a:rPr>
              <a:t>Paid Parental Leave in the United States. (2014). Institute for Women’s Policy Research, funded by the U.S. Department of Labor Women’s Bureau. Retrieved from https://www.dol.gov/wb/resources/paid_parental_leave_in_the_united_states.pdf . </a:t>
            </a:r>
          </a:p>
          <a:p>
            <a:pPr marL="342900" indent="-342900">
              <a:buFont typeface="+mj-lt"/>
              <a:buAutoNum type="arabicPeriod"/>
            </a:pPr>
            <a:r>
              <a:rPr lang="en-US" sz="1600" dirty="0">
                <a:solidFill>
                  <a:prstClr val="black"/>
                </a:solidFill>
                <a:latin typeface="Arial" panose="020B0604020202020204" pitchFamily="34" charset="0"/>
                <a:cs typeface="Arial" panose="020B0604020202020204" pitchFamily="34" charset="0"/>
              </a:rPr>
              <a:t>A Better Balance. Comparative Chart of Paid Family  and Medical Leave Laws in the United States. Retrieved from </a:t>
            </a:r>
            <a:r>
              <a:rPr lang="en-US" sz="1600" dirty="0">
                <a:solidFill>
                  <a:prstClr val="black"/>
                </a:solidFill>
                <a:latin typeface="Arial" panose="020B0604020202020204" pitchFamily="34" charset="0"/>
                <a:cs typeface="Arial" panose="020B0604020202020204" pitchFamily="34" charset="0"/>
                <a:hlinkClick r:id="rId6"/>
              </a:rPr>
              <a:t>http://www.abetterbalance.org/resources/paid-family-leave-laws-chart/</a:t>
            </a:r>
            <a:endParaRPr lang="en-US" sz="1600" dirty="0">
              <a:solidFill>
                <a:prstClr val="black"/>
              </a:solidFill>
              <a:latin typeface="Arial" panose="020B0604020202020204" pitchFamily="34" charset="0"/>
              <a:cs typeface="Arial" panose="020B0604020202020204" pitchFamily="34" charset="0"/>
            </a:endParaRPr>
          </a:p>
          <a:p>
            <a:pPr marL="342900" indent="-342900">
              <a:buFont typeface="+mj-lt"/>
              <a:buAutoNum type="arabicPeriod"/>
            </a:pPr>
            <a:r>
              <a:rPr lang="en-US" sz="1600" dirty="0">
                <a:solidFill>
                  <a:prstClr val="black"/>
                </a:solidFill>
                <a:latin typeface="Arial" panose="020B0604020202020204" pitchFamily="34" charset="0"/>
                <a:cs typeface="Arial" panose="020B0604020202020204" pitchFamily="34" charset="0"/>
              </a:rPr>
              <a:t>World Policy Analysis Center, “Is Paid Leave Available for Mothers and Fathers of Infants?,” September 2016, </a:t>
            </a:r>
            <a:r>
              <a:rPr lang="en-US" sz="1600" dirty="0">
                <a:solidFill>
                  <a:prstClr val="black"/>
                </a:solidFill>
                <a:latin typeface="Arial" panose="020B0604020202020204" pitchFamily="34" charset="0"/>
                <a:cs typeface="Arial" panose="020B0604020202020204" pitchFamily="34" charset="0"/>
                <a:hlinkClick r:id="rId7"/>
              </a:rPr>
              <a:t>https://www.worldpolicycenter.org/policies/is-paid-leaveavailable-to-mothers-and-fathers-of-infants/is-paid-leaveavailable-for-mothers-of-infants</a:t>
            </a:r>
            <a:r>
              <a:rPr lang="en-US" sz="1600" dirty="0">
                <a:solidFill>
                  <a:prstClr val="black"/>
                </a:solidFill>
                <a:latin typeface="Arial" panose="020B0604020202020204" pitchFamily="34" charset="0"/>
                <a:cs typeface="Arial" panose="020B0604020202020204" pitchFamily="34" charset="0"/>
              </a:rPr>
              <a:t>. </a:t>
            </a:r>
          </a:p>
          <a:p>
            <a:pPr marL="342900" indent="-342900">
              <a:buFont typeface="+mj-lt"/>
              <a:buAutoNum type="arabicPeriod"/>
            </a:pPr>
            <a:r>
              <a:rPr lang="it-IT" sz="1600" dirty="0">
                <a:solidFill>
                  <a:prstClr val="black"/>
                </a:solidFill>
                <a:latin typeface="Arial" panose="020B0604020202020204" pitchFamily="34" charset="0"/>
                <a:cs typeface="Arial" panose="020B0604020202020204" pitchFamily="34" charset="0"/>
              </a:rPr>
              <a:t>Laura Addari, Naomi Cassirer, and Katherine </a:t>
            </a:r>
            <a:r>
              <a:rPr lang="en-US" sz="1600" dirty="0">
                <a:solidFill>
                  <a:prstClr val="black"/>
                </a:solidFill>
                <a:latin typeface="Arial" panose="020B0604020202020204" pitchFamily="34" charset="0"/>
                <a:cs typeface="Arial" panose="020B0604020202020204" pitchFamily="34" charset="0"/>
              </a:rPr>
              <a:t>Gilchrist, Maternity and Paternity at Work: Law and Practice across the World (Geneva: International </a:t>
            </a:r>
            <a:r>
              <a:rPr lang="en-US" sz="1600" dirty="0" err="1">
                <a:solidFill>
                  <a:prstClr val="black"/>
                </a:solidFill>
                <a:latin typeface="Arial" panose="020B0604020202020204" pitchFamily="34" charset="0"/>
                <a:cs typeface="Arial" panose="020B0604020202020204" pitchFamily="34" charset="0"/>
              </a:rPr>
              <a:t>Labour</a:t>
            </a:r>
            <a:r>
              <a:rPr lang="en-US" sz="1600" dirty="0">
                <a:solidFill>
                  <a:prstClr val="black"/>
                </a:solidFill>
                <a:latin typeface="Arial" panose="020B0604020202020204" pitchFamily="34" charset="0"/>
                <a:cs typeface="Arial" panose="020B0604020202020204" pitchFamily="34" charset="0"/>
              </a:rPr>
              <a:t> Organization, 2004), </a:t>
            </a:r>
            <a:r>
              <a:rPr lang="en-US" sz="1600" dirty="0">
                <a:solidFill>
                  <a:prstClr val="black"/>
                </a:solidFill>
                <a:latin typeface="Arial" panose="020B0604020202020204" pitchFamily="34" charset="0"/>
                <a:cs typeface="Arial" panose="020B0604020202020204" pitchFamily="34" charset="0"/>
                <a:hlinkClick r:id="rId8"/>
              </a:rPr>
              <a:t>http://www.ilo.org/wcmsp5/groups/public/---dgreports/---dcomm/---publ/documents/publication/wcms_242615.pdf</a:t>
            </a:r>
            <a:r>
              <a:rPr lang="en-US" sz="1600" dirty="0">
                <a:solidFill>
                  <a:prstClr val="black"/>
                </a:solidFill>
                <a:latin typeface="Arial" panose="020B0604020202020204" pitchFamily="34" charset="0"/>
                <a:cs typeface="Arial" panose="020B0604020202020204" pitchFamily="34" charset="0"/>
              </a:rPr>
              <a:t>. </a:t>
            </a:r>
          </a:p>
          <a:p>
            <a:pPr marL="342900" indent="-342900">
              <a:buFont typeface="+mj-lt"/>
              <a:buAutoNum type="arabicPeriod"/>
            </a:pPr>
            <a:endParaRPr lang="en-U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27968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905000" y="914400"/>
            <a:ext cx="3962400" cy="3657600"/>
          </a:xfrm>
          <a:prstGeom prst="rect">
            <a:avLst/>
          </a:prstGeom>
        </p:spPr>
        <p:txBody>
          <a:bodyPr>
            <a:normAutofit/>
          </a:bodyPr>
          <a:lstStyle>
            <a:lvl1pPr marL="0" indent="0" algn="l" rtl="0" eaLnBrk="1" latinLnBrk="0" hangingPunct="1">
              <a:spcBef>
                <a:spcPts val="300"/>
              </a:spcBef>
              <a:buClr>
                <a:schemeClr val="accent1"/>
              </a:buClr>
              <a:buSzPct val="85000"/>
              <a:buFont typeface="Wingdings 2"/>
              <a:buNone/>
              <a:defRPr kumimoji="0" sz="2800" i="1" kern="1200">
                <a:solidFill>
                  <a:srgbClr val="FFFFFF"/>
                </a:solidFill>
                <a:latin typeface="+mn-lt"/>
                <a:ea typeface="+mn-ea"/>
                <a:cs typeface="+mn-cs"/>
              </a:defRPr>
            </a:lvl1pPr>
            <a:lvl2pPr marL="457200" indent="0" algn="ctr" rtl="0" eaLnBrk="1" latinLnBrk="0" hangingPunct="1">
              <a:spcBef>
                <a:spcPts val="370"/>
              </a:spcBef>
              <a:buClr>
                <a:schemeClr val="accent2"/>
              </a:buClr>
              <a:buSzPct val="85000"/>
              <a:buFont typeface="Wingdings 2"/>
              <a:buNone/>
              <a:defRPr kumimoji="0" sz="2400" kern="1200">
                <a:solidFill>
                  <a:schemeClr val="tx1">
                    <a:tint val="75000"/>
                  </a:schemeClr>
                </a:solidFill>
                <a:latin typeface="+mn-lt"/>
                <a:ea typeface="+mn-ea"/>
                <a:cs typeface="+mn-cs"/>
              </a:defRPr>
            </a:lvl2pPr>
            <a:lvl3pPr marL="914400" indent="0" algn="ctr" rtl="0" eaLnBrk="1" latinLnBrk="0" hangingPunct="1">
              <a:spcBef>
                <a:spcPts val="370"/>
              </a:spcBef>
              <a:buClr>
                <a:schemeClr val="accent1">
                  <a:tint val="60000"/>
                </a:schemeClr>
              </a:buClr>
              <a:buSzPct val="85000"/>
              <a:buFont typeface="Wingdings 2"/>
              <a:buNone/>
              <a:defRPr kumimoji="0" sz="2000" kern="1200">
                <a:solidFill>
                  <a:schemeClr val="tx1">
                    <a:tint val="75000"/>
                  </a:schemeClr>
                </a:solidFill>
                <a:latin typeface="+mn-lt"/>
                <a:ea typeface="+mn-ea"/>
                <a:cs typeface="+mn-cs"/>
              </a:defRPr>
            </a:lvl3pPr>
            <a:lvl4pPr marL="1371600" indent="0" algn="ctr" rtl="0" eaLnBrk="1" latinLnBrk="0" hangingPunct="1">
              <a:spcBef>
                <a:spcPts val="370"/>
              </a:spcBef>
              <a:buClr>
                <a:schemeClr val="accent3"/>
              </a:buClr>
              <a:buSzPct val="80000"/>
              <a:buFont typeface="Wingdings 2"/>
              <a:buNone/>
              <a:defRPr kumimoji="0" sz="2000" kern="1200">
                <a:solidFill>
                  <a:schemeClr val="tx1">
                    <a:tint val="75000"/>
                  </a:schemeClr>
                </a:solidFill>
                <a:latin typeface="+mn-lt"/>
                <a:ea typeface="+mn-ea"/>
                <a:cs typeface="+mn-cs"/>
              </a:defRPr>
            </a:lvl4pPr>
            <a:lvl5pPr marL="1828800" indent="0" algn="ctr" rtl="0" eaLnBrk="1" latinLnBrk="0" hangingPunct="1">
              <a:spcBef>
                <a:spcPts val="370"/>
              </a:spcBef>
              <a:buClr>
                <a:schemeClr val="accent3"/>
              </a:buClr>
              <a:buFontTx/>
              <a:buNone/>
              <a:defRPr kumimoji="0" sz="2000" kern="1200">
                <a:solidFill>
                  <a:schemeClr val="tx1">
                    <a:tint val="75000"/>
                  </a:schemeClr>
                </a:solidFill>
                <a:latin typeface="+mn-lt"/>
                <a:ea typeface="+mn-ea"/>
                <a:cs typeface="+mn-cs"/>
              </a:defRPr>
            </a:lvl5pPr>
            <a:lvl6pPr marL="2286000" indent="0" algn="ctr" rtl="0" eaLnBrk="1" latinLnBrk="0" hangingPunct="1">
              <a:spcBef>
                <a:spcPts val="370"/>
              </a:spcBef>
              <a:buClr>
                <a:schemeClr val="accent3"/>
              </a:buClr>
              <a:buNone/>
              <a:defRPr kumimoji="0" sz="1800" kern="1200" baseline="0">
                <a:solidFill>
                  <a:schemeClr val="tx1">
                    <a:tint val="75000"/>
                  </a:schemeClr>
                </a:solidFill>
                <a:latin typeface="+mn-lt"/>
                <a:ea typeface="+mn-ea"/>
                <a:cs typeface="+mn-cs"/>
              </a:defRPr>
            </a:lvl6pPr>
            <a:lvl7pPr marL="2743200" indent="0" algn="ctr" rtl="0" eaLnBrk="1" latinLnBrk="0" hangingPunct="1">
              <a:spcBef>
                <a:spcPts val="370"/>
              </a:spcBef>
              <a:buClr>
                <a:schemeClr val="accent2"/>
              </a:buClr>
              <a:buNone/>
              <a:defRPr kumimoji="0" sz="1800" kern="1200">
                <a:solidFill>
                  <a:schemeClr val="tx1">
                    <a:tint val="75000"/>
                  </a:schemeClr>
                </a:solidFill>
                <a:latin typeface="+mn-lt"/>
                <a:ea typeface="+mn-ea"/>
                <a:cs typeface="+mn-cs"/>
              </a:defRPr>
            </a:lvl7pPr>
            <a:lvl8pPr marL="3200400" indent="0" algn="ctr" rtl="0" eaLnBrk="1" latinLnBrk="0" hangingPunct="1">
              <a:spcBef>
                <a:spcPts val="370"/>
              </a:spcBef>
              <a:buClr>
                <a:schemeClr val="accent1">
                  <a:tint val="60000"/>
                </a:schemeClr>
              </a:buClr>
              <a:buNone/>
              <a:defRPr kumimoji="0" sz="1800" kern="1200">
                <a:solidFill>
                  <a:schemeClr val="tx1">
                    <a:tint val="75000"/>
                  </a:schemeClr>
                </a:solidFill>
                <a:latin typeface="+mn-lt"/>
                <a:ea typeface="+mn-ea"/>
                <a:cs typeface="+mn-cs"/>
              </a:defRPr>
            </a:lvl8pPr>
            <a:lvl9pPr marL="3657600" indent="0" algn="ctr" rtl="0" eaLnBrk="1" latinLnBrk="0" hangingPunct="1">
              <a:spcBef>
                <a:spcPts val="370"/>
              </a:spcBef>
              <a:buClr>
                <a:schemeClr val="accent2">
                  <a:tint val="60000"/>
                </a:schemeClr>
              </a:buClr>
              <a:buNone/>
              <a:defRPr kumimoji="0" sz="1800" kern="1200">
                <a:solidFill>
                  <a:schemeClr val="tx1">
                    <a:tint val="75000"/>
                  </a:schemeClr>
                </a:solidFill>
                <a:latin typeface="+mn-lt"/>
                <a:ea typeface="+mn-ea"/>
                <a:cs typeface="+mn-cs"/>
              </a:defRPr>
            </a:lvl9pPr>
          </a:lstStyle>
          <a:p>
            <a:pPr>
              <a:buClr>
                <a:srgbClr val="4F81BD"/>
              </a:buClr>
            </a:pPr>
            <a:endParaRPr lang="en-US" dirty="0"/>
          </a:p>
          <a:p>
            <a:pPr>
              <a:buClr>
                <a:srgbClr val="4F81BD"/>
              </a:buClr>
            </a:pPr>
            <a:endParaRPr lang="en-US" dirty="0"/>
          </a:p>
          <a:p>
            <a:pPr>
              <a:buClr>
                <a:srgbClr val="4F81BD"/>
              </a:buClr>
            </a:pPr>
            <a:endParaRPr lang="en-US" dirty="0"/>
          </a:p>
          <a:p>
            <a:pPr>
              <a:buClr>
                <a:srgbClr val="4F81BD"/>
              </a:buClr>
            </a:pPr>
            <a:endParaRPr lang="en-US" dirty="0"/>
          </a:p>
          <a:p>
            <a:pPr>
              <a:buClr>
                <a:srgbClr val="4F81BD"/>
              </a:buClr>
            </a:pPr>
            <a:endParaRPr lang="en-US" dirty="0"/>
          </a:p>
          <a:p>
            <a:pPr>
              <a:buClr>
                <a:srgbClr val="4F81BD"/>
              </a:buClr>
            </a:pPr>
            <a:endParaRPr lang="en-US" dirty="0"/>
          </a:p>
          <a:p>
            <a:pPr>
              <a:buClr>
                <a:srgbClr val="4F81BD"/>
              </a:buClr>
            </a:pPr>
            <a:endParaRPr lang="en-US" dirty="0"/>
          </a:p>
        </p:txBody>
      </p:sp>
      <p:sp>
        <p:nvSpPr>
          <p:cNvPr id="7" name="TextBox 6"/>
          <p:cNvSpPr txBox="1"/>
          <p:nvPr/>
        </p:nvSpPr>
        <p:spPr>
          <a:xfrm>
            <a:off x="1791876" y="1066801"/>
            <a:ext cx="4232873" cy="3108543"/>
          </a:xfrm>
          <a:prstGeom prst="rect">
            <a:avLst/>
          </a:prstGeom>
          <a:noFill/>
        </p:spPr>
        <p:txBody>
          <a:bodyPr wrap="square" rtlCol="0">
            <a:spAutoFit/>
          </a:bodyPr>
          <a:lstStyle/>
          <a:p>
            <a:r>
              <a:rPr lang="en-US" sz="2000" b="1" u="sng" dirty="0">
                <a:solidFill>
                  <a:prstClr val="white"/>
                </a:solidFill>
                <a:cs typeface="Calibri"/>
              </a:rPr>
              <a:t>NCCP</a:t>
            </a:r>
          </a:p>
          <a:p>
            <a:pPr marL="342900" indent="-342900">
              <a:buFont typeface="Arial" panose="020B0604020202020204" pitchFamily="34" charset="0"/>
              <a:buChar char="•"/>
            </a:pPr>
            <a:r>
              <a:rPr lang="en-US" sz="2000" dirty="0">
                <a:solidFill>
                  <a:prstClr val="white"/>
                </a:solidFill>
                <a:cs typeface="Calibri"/>
              </a:rPr>
              <a:t>Website: http://nccp.org/</a:t>
            </a:r>
          </a:p>
          <a:p>
            <a:pPr marL="342900" indent="-342900">
              <a:buFont typeface="Arial" panose="020B0604020202020204" pitchFamily="34" charset="0"/>
              <a:buChar char="•"/>
            </a:pPr>
            <a:r>
              <a:rPr lang="en-US" sz="2000" dirty="0">
                <a:solidFill>
                  <a:prstClr val="white"/>
                </a:solidFill>
                <a:cs typeface="Calibri"/>
              </a:rPr>
              <a:t>Twitter: @NCCP </a:t>
            </a:r>
          </a:p>
          <a:p>
            <a:pPr marL="342900" indent="-342900">
              <a:buFont typeface="Arial" panose="020B0604020202020204" pitchFamily="34" charset="0"/>
              <a:buChar char="•"/>
            </a:pPr>
            <a:r>
              <a:rPr lang="en-US" sz="2000" dirty="0">
                <a:solidFill>
                  <a:prstClr val="white"/>
                </a:solidFill>
                <a:cs typeface="Calibri"/>
              </a:rPr>
              <a:t>Facebook: facebook.com/nccp.org</a:t>
            </a:r>
          </a:p>
          <a:p>
            <a:pPr>
              <a:spcAft>
                <a:spcPts val="600"/>
              </a:spcAft>
            </a:pPr>
            <a:endParaRPr lang="en-US" sz="2000" u="sng" dirty="0">
              <a:solidFill>
                <a:prstClr val="white"/>
              </a:solidFill>
              <a:cs typeface="Calibri"/>
            </a:endParaRPr>
          </a:p>
          <a:p>
            <a:pPr>
              <a:spcAft>
                <a:spcPts val="600"/>
              </a:spcAft>
            </a:pPr>
            <a:r>
              <a:rPr lang="en-US" sz="2000" b="1" u="sng" dirty="0">
                <a:solidFill>
                  <a:prstClr val="white"/>
                </a:solidFill>
                <a:cs typeface="Calibri"/>
              </a:rPr>
              <a:t>Suma Setty</a:t>
            </a:r>
          </a:p>
          <a:p>
            <a:pPr marL="342900" indent="-342900">
              <a:spcAft>
                <a:spcPts val="600"/>
              </a:spcAft>
              <a:buFont typeface="Arial" panose="020B0604020202020204" pitchFamily="34" charset="0"/>
              <a:buChar char="•"/>
            </a:pPr>
            <a:r>
              <a:rPr lang="en-US" sz="2000" dirty="0">
                <a:solidFill>
                  <a:prstClr val="white"/>
                </a:solidFill>
                <a:cs typeface="Calibri"/>
              </a:rPr>
              <a:t>ss4358@cumc.columbia.edu </a:t>
            </a:r>
          </a:p>
          <a:p>
            <a:pPr marL="342900" indent="-342900">
              <a:buFont typeface="Arial" panose="020B0604020202020204" pitchFamily="34" charset="0"/>
              <a:buChar char="•"/>
            </a:pPr>
            <a:r>
              <a:rPr lang="en-US" sz="2000" dirty="0">
                <a:solidFill>
                  <a:prstClr val="white"/>
                </a:solidFill>
              </a:rPr>
              <a:t>Twitter: @</a:t>
            </a:r>
            <a:r>
              <a:rPr lang="en-US" sz="2000" dirty="0" err="1">
                <a:solidFill>
                  <a:prstClr val="white"/>
                </a:solidFill>
              </a:rPr>
              <a:t>sumasetty</a:t>
            </a:r>
            <a:endParaRPr lang="en-US" sz="2000" dirty="0">
              <a:solidFill>
                <a:prstClr val="white"/>
              </a:solidFill>
            </a:endParaRPr>
          </a:p>
          <a:p>
            <a:endParaRPr lang="en-US" sz="2100" dirty="0">
              <a:solidFill>
                <a:prstClr val="white"/>
              </a:solidFill>
              <a:cs typeface="Calibri"/>
            </a:endParaRPr>
          </a:p>
        </p:txBody>
      </p:sp>
      <p:pic>
        <p:nvPicPr>
          <p:cNvPr id="6" name="Picture 5" descr="NCCP-blocks-solid-whitebord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010" y="4898620"/>
            <a:ext cx="3416390" cy="82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863128" y="343525"/>
            <a:ext cx="4232873" cy="846386"/>
          </a:xfrm>
          <a:prstGeom prst="rect">
            <a:avLst/>
          </a:prstGeom>
          <a:noFill/>
        </p:spPr>
        <p:txBody>
          <a:bodyPr wrap="square" rtlCol="0">
            <a:spAutoFit/>
          </a:bodyPr>
          <a:lstStyle/>
          <a:p>
            <a:pPr algn="ctr"/>
            <a:r>
              <a:rPr lang="en-US" sz="2800" b="1" u="sng" dirty="0">
                <a:solidFill>
                  <a:prstClr val="white"/>
                </a:solidFill>
                <a:cs typeface="Calibri"/>
              </a:rPr>
              <a:t>Contact</a:t>
            </a:r>
            <a:endParaRPr lang="en-US" sz="2800" dirty="0">
              <a:solidFill>
                <a:prstClr val="white"/>
              </a:solidFill>
            </a:endParaRPr>
          </a:p>
          <a:p>
            <a:endParaRPr lang="en-US" sz="2100" dirty="0">
              <a:solidFill>
                <a:prstClr val="white"/>
              </a:solidFill>
              <a:cs typeface="Calibri"/>
            </a:endParaRPr>
          </a:p>
        </p:txBody>
      </p:sp>
    </p:spTree>
    <p:extLst>
      <p:ext uri="{BB962C8B-B14F-4D97-AF65-F5344CB8AC3E}">
        <p14:creationId xmlns:p14="http://schemas.microsoft.com/office/powerpoint/2010/main" val="13769925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895011" y="1321067"/>
            <a:ext cx="10402000" cy="2306800"/>
          </a:xfrm>
          <a:prstGeom prst="rect">
            <a:avLst/>
          </a:prstGeom>
        </p:spPr>
        <p:txBody>
          <a:bodyPr spcFirstLastPara="1" wrap="square" lIns="121900" tIns="121900" rIns="121900" bIns="121900" anchor="b" anchorCtr="0">
            <a:noAutofit/>
          </a:bodyPr>
          <a:lstStyle/>
          <a:p>
            <a:r>
              <a:rPr lang="en" dirty="0">
                <a:latin typeface="Franklin Gothic Demi Cond" panose="020B0706030402020204" pitchFamily="34" charset="0"/>
              </a:rPr>
              <a:t>Child Allowances</a:t>
            </a:r>
            <a:endParaRPr dirty="0">
              <a:latin typeface="Franklin Gothic Demi Cond" panose="020B0706030402020204" pitchFamily="34" charset="0"/>
            </a:endParaRPr>
          </a:p>
        </p:txBody>
      </p:sp>
      <p:sp>
        <p:nvSpPr>
          <p:cNvPr id="60" name="Shape 60"/>
          <p:cNvSpPr txBox="1">
            <a:spLocks noGrp="1"/>
          </p:cNvSpPr>
          <p:nvPr>
            <p:ph type="subTitle" idx="1"/>
          </p:nvPr>
        </p:nvSpPr>
        <p:spPr>
          <a:xfrm>
            <a:off x="895000" y="4233168"/>
            <a:ext cx="10402000" cy="1056800"/>
          </a:xfrm>
          <a:prstGeom prst="rect">
            <a:avLst/>
          </a:prstGeom>
        </p:spPr>
        <p:txBody>
          <a:bodyPr spcFirstLastPara="1" wrap="square" lIns="121900" tIns="121900" rIns="121900" bIns="121900" anchor="t" anchorCtr="0">
            <a:noAutofit/>
          </a:bodyPr>
          <a:lstStyle/>
          <a:p>
            <a:pPr marL="0" indent="0"/>
            <a:r>
              <a:rPr lang="en" dirty="0"/>
              <a:t>Andrew </a:t>
            </a:r>
            <a:r>
              <a:rPr lang="en" dirty="0" err="1"/>
              <a:t>Stettner</a:t>
            </a:r>
            <a:r>
              <a:rPr lang="en" dirty="0"/>
              <a:t>, Century Foundation, Bernard L. Schwartz Rediscovering Government Initiative, April 12, 2018</a:t>
            </a:r>
            <a:endParaRPr dirty="0"/>
          </a:p>
        </p:txBody>
      </p:sp>
    </p:spTree>
    <p:extLst>
      <p:ext uri="{BB962C8B-B14F-4D97-AF65-F5344CB8AC3E}">
        <p14:creationId xmlns:p14="http://schemas.microsoft.com/office/powerpoint/2010/main" val="72567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8C0176F-1584-4784-A2A5-0B1AFBBC26A3}"/>
              </a:ext>
            </a:extLst>
          </p:cNvPr>
          <p:cNvSpPr txBox="1"/>
          <p:nvPr/>
        </p:nvSpPr>
        <p:spPr>
          <a:xfrm>
            <a:off x="1749083" y="295423"/>
            <a:ext cx="8032653" cy="938719"/>
          </a:xfrm>
          <a:prstGeom prst="rect">
            <a:avLst/>
          </a:prstGeom>
          <a:noFill/>
        </p:spPr>
        <p:txBody>
          <a:bodyPr wrap="square" rtlCol="0">
            <a:spAutoFit/>
          </a:bodyPr>
          <a:lstStyle/>
          <a:p>
            <a:pPr defTabSz="457200"/>
            <a:r>
              <a:rPr lang="en-US" sz="3200" dirty="0">
                <a:solidFill>
                  <a:prstClr val="black">
                    <a:lumMod val="85000"/>
                    <a:lumOff val="15000"/>
                  </a:prstClr>
                </a:solidFill>
                <a:latin typeface="Franklin Gothic Medium" panose="020B0603020102020204" pitchFamily="34" charset="0"/>
              </a:rPr>
              <a:t>COMBATTING EARLY CHILDHOOD POVERTY:</a:t>
            </a:r>
          </a:p>
          <a:p>
            <a:pPr defTabSz="457200"/>
            <a:r>
              <a:rPr lang="en-US" sz="2300" dirty="0">
                <a:solidFill>
                  <a:prstClr val="black">
                    <a:lumMod val="85000"/>
                    <a:lumOff val="15000"/>
                  </a:prstClr>
                </a:solidFill>
                <a:latin typeface="Franklin Gothic Book italic" panose="020B0503020102090204" pitchFamily="34" charset="0"/>
              </a:rPr>
              <a:t>The role of counties in early childhood development</a:t>
            </a:r>
          </a:p>
        </p:txBody>
      </p:sp>
      <p:sp>
        <p:nvSpPr>
          <p:cNvPr id="7" name="TextBox 6">
            <a:extLst>
              <a:ext uri="{FF2B5EF4-FFF2-40B4-BE49-F238E27FC236}">
                <a16:creationId xmlns:a16="http://schemas.microsoft.com/office/drawing/2014/main" xmlns="" id="{47EBA683-E59C-4470-AC01-B6F65B40D425}"/>
              </a:ext>
            </a:extLst>
          </p:cNvPr>
          <p:cNvSpPr txBox="1"/>
          <p:nvPr/>
        </p:nvSpPr>
        <p:spPr>
          <a:xfrm>
            <a:off x="1749082" y="1406770"/>
            <a:ext cx="4082080" cy="553998"/>
          </a:xfrm>
          <a:prstGeom prst="rect">
            <a:avLst/>
          </a:prstGeom>
          <a:noFill/>
        </p:spPr>
        <p:txBody>
          <a:bodyPr wrap="none" rtlCol="0">
            <a:spAutoFit/>
          </a:bodyPr>
          <a:lstStyle/>
          <a:p>
            <a:pPr defTabSz="457200"/>
            <a:r>
              <a:rPr lang="en-US" sz="1500" dirty="0">
                <a:solidFill>
                  <a:prstClr val="black"/>
                </a:solidFill>
                <a:latin typeface="Franklin Gothic Book" panose="020B0503020102020204" pitchFamily="34" charset="0"/>
              </a:rPr>
              <a:t>Eryn Hurley, Associate Legislative Director, </a:t>
            </a:r>
            <a:r>
              <a:rPr lang="en-US" sz="1500" dirty="0" err="1">
                <a:solidFill>
                  <a:prstClr val="black"/>
                </a:solidFill>
                <a:latin typeface="Franklin Gothic Book" panose="020B0503020102020204" pitchFamily="34" charset="0"/>
              </a:rPr>
              <a:t>NACo</a:t>
            </a:r>
            <a:endParaRPr lang="en-US" sz="1500" dirty="0">
              <a:solidFill>
                <a:prstClr val="black"/>
              </a:solidFill>
              <a:latin typeface="Franklin Gothic Book" panose="020B0503020102020204" pitchFamily="34" charset="0"/>
            </a:endParaRPr>
          </a:p>
          <a:p>
            <a:pPr defTabSz="457200"/>
            <a:r>
              <a:rPr lang="en-US" sz="1500" dirty="0">
                <a:solidFill>
                  <a:prstClr val="black"/>
                </a:solidFill>
                <a:latin typeface="Franklin Gothic Book" panose="020B0503020102020204" pitchFamily="34" charset="0"/>
              </a:rPr>
              <a:t>April 2018</a:t>
            </a:r>
          </a:p>
        </p:txBody>
      </p:sp>
      <p:pic>
        <p:nvPicPr>
          <p:cNvPr id="13" name="Picture 12">
            <a:extLst>
              <a:ext uri="{FF2B5EF4-FFF2-40B4-BE49-F238E27FC236}">
                <a16:creationId xmlns:a16="http://schemas.microsoft.com/office/drawing/2014/main" xmlns="" id="{85A434DE-5C07-419D-904C-D0635275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8479" y="5176015"/>
            <a:ext cx="1871308" cy="1446011"/>
          </a:xfrm>
          <a:prstGeom prst="rect">
            <a:avLst/>
          </a:prstGeom>
        </p:spPr>
      </p:pic>
    </p:spTree>
    <p:extLst>
      <p:ext uri="{BB962C8B-B14F-4D97-AF65-F5344CB8AC3E}">
        <p14:creationId xmlns:p14="http://schemas.microsoft.com/office/powerpoint/2010/main" val="72882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7EB2EAD-A7FA-4794-8D69-108EF53F5956}"/>
              </a:ext>
            </a:extLst>
          </p:cNvPr>
          <p:cNvSpPr txBox="1"/>
          <p:nvPr/>
        </p:nvSpPr>
        <p:spPr>
          <a:xfrm>
            <a:off x="1889762" y="6330461"/>
            <a:ext cx="5145961" cy="261610"/>
          </a:xfrm>
          <a:prstGeom prst="rect">
            <a:avLst/>
          </a:prstGeom>
          <a:noFill/>
        </p:spPr>
        <p:txBody>
          <a:bodyPr wrap="none" rtlCol="0">
            <a:spAutoFit/>
          </a:bodyPr>
          <a:lstStyle/>
          <a:p>
            <a:pPr defTabSz="457200"/>
            <a:r>
              <a:rPr lang="en-US" sz="1100" i="1" dirty="0">
                <a:solidFill>
                  <a:srgbClr val="E7E6E6">
                    <a:lumMod val="50000"/>
                  </a:srgbClr>
                </a:solidFill>
                <a:latin typeface="Calibri" panose="020F0502020204030204"/>
              </a:rPr>
              <a:t>Source: </a:t>
            </a:r>
            <a:r>
              <a:rPr lang="en-US" sz="1100" i="1" dirty="0" err="1">
                <a:solidFill>
                  <a:srgbClr val="E7E6E6">
                    <a:lumMod val="50000"/>
                  </a:srgbClr>
                </a:solidFill>
                <a:latin typeface="Calibri" panose="020F0502020204030204"/>
              </a:rPr>
              <a:t>NACo</a:t>
            </a:r>
            <a:r>
              <a:rPr lang="en-US" sz="1100" i="1" dirty="0">
                <a:solidFill>
                  <a:srgbClr val="E7E6E6">
                    <a:lumMod val="50000"/>
                  </a:srgbClr>
                </a:solidFill>
                <a:latin typeface="Calibri" panose="020F0502020204030204"/>
              </a:rPr>
              <a:t> analysis of U.S. Census Bureau, American Community Survey 2011-2015</a:t>
            </a:r>
          </a:p>
        </p:txBody>
      </p:sp>
      <p:sp>
        <p:nvSpPr>
          <p:cNvPr id="9" name="TextBox 8">
            <a:extLst>
              <a:ext uri="{FF2B5EF4-FFF2-40B4-BE49-F238E27FC236}">
                <a16:creationId xmlns:a16="http://schemas.microsoft.com/office/drawing/2014/main" xmlns="" id="{703107A4-CE27-4530-B192-89DF7D8CE9A2}"/>
              </a:ext>
            </a:extLst>
          </p:cNvPr>
          <p:cNvSpPr txBox="1"/>
          <p:nvPr/>
        </p:nvSpPr>
        <p:spPr>
          <a:xfrm>
            <a:off x="1524001" y="267285"/>
            <a:ext cx="9144000" cy="923330"/>
          </a:xfrm>
          <a:prstGeom prst="rect">
            <a:avLst/>
          </a:prstGeom>
          <a:noFill/>
        </p:spPr>
        <p:txBody>
          <a:bodyPr wrap="square" rtlCol="0">
            <a:spAutoFit/>
          </a:bodyPr>
          <a:lstStyle/>
          <a:p>
            <a:pPr defTabSz="457200">
              <a:spcAft>
                <a:spcPts val="1200"/>
              </a:spcAft>
            </a:pPr>
            <a:r>
              <a:rPr lang="en-US" sz="2500" dirty="0">
                <a:solidFill>
                  <a:prstClr val="black">
                    <a:lumMod val="65000"/>
                    <a:lumOff val="35000"/>
                  </a:prstClr>
                </a:solidFill>
                <a:latin typeface="Museo 700" panose="02000000000000000000" pitchFamily="50" charset="0"/>
              </a:rPr>
              <a:t> The Role of Counties in Early Childhood Development</a:t>
            </a:r>
          </a:p>
          <a:p>
            <a:pPr defTabSz="457200"/>
            <a:r>
              <a:rPr lang="en-US" sz="1900" dirty="0">
                <a:solidFill>
                  <a:prstClr val="black">
                    <a:lumMod val="65000"/>
                    <a:lumOff val="35000"/>
                  </a:prstClr>
                </a:solidFill>
                <a:latin typeface="Museo 300" panose="02000000000000000000" pitchFamily="50" charset="0"/>
              </a:rPr>
              <a:t>  2015 poverty: child poverty rate by county</a:t>
            </a:r>
          </a:p>
        </p:txBody>
      </p:sp>
      <p:pic>
        <p:nvPicPr>
          <p:cNvPr id="5" name="Picture 4">
            <a:extLst>
              <a:ext uri="{FF2B5EF4-FFF2-40B4-BE49-F238E27FC236}">
                <a16:creationId xmlns:a16="http://schemas.microsoft.com/office/drawing/2014/main" xmlns="" id="{D9718ED9-401C-45E8-B19D-093B3F5CF764}"/>
              </a:ext>
            </a:extLst>
          </p:cNvPr>
          <p:cNvPicPr>
            <a:picLocks noChangeAspect="1"/>
          </p:cNvPicPr>
          <p:nvPr/>
        </p:nvPicPr>
        <p:blipFill rotWithShape="1">
          <a:blip r:embed="rId2">
            <a:extLst>
              <a:ext uri="{28A0092B-C50C-407E-A947-70E740481C1C}">
                <a14:useLocalDpi xmlns:a14="http://schemas.microsoft.com/office/drawing/2010/main" val="0"/>
              </a:ext>
            </a:extLst>
          </a:blip>
          <a:srcRect l="7313"/>
          <a:stretch/>
        </p:blipFill>
        <p:spPr>
          <a:xfrm>
            <a:off x="1706881" y="1332993"/>
            <a:ext cx="6597747" cy="4601873"/>
          </a:xfrm>
          <a:prstGeom prst="rect">
            <a:avLst/>
          </a:prstGeom>
        </p:spPr>
      </p:pic>
      <p:sp>
        <p:nvSpPr>
          <p:cNvPr id="6" name="TextBox 5">
            <a:extLst>
              <a:ext uri="{FF2B5EF4-FFF2-40B4-BE49-F238E27FC236}">
                <a16:creationId xmlns:a16="http://schemas.microsoft.com/office/drawing/2014/main" xmlns="" id="{16D39148-ECD0-47C3-8515-E954222E988E}"/>
              </a:ext>
            </a:extLst>
          </p:cNvPr>
          <p:cNvSpPr txBox="1"/>
          <p:nvPr/>
        </p:nvSpPr>
        <p:spPr>
          <a:xfrm>
            <a:off x="7530907" y="3893572"/>
            <a:ext cx="3137095" cy="1477328"/>
          </a:xfrm>
          <a:prstGeom prst="rect">
            <a:avLst/>
          </a:prstGeom>
          <a:solidFill>
            <a:srgbClr val="002060"/>
          </a:solidFill>
        </p:spPr>
        <p:txBody>
          <a:bodyPr wrap="square" rtlCol="0">
            <a:spAutoFit/>
          </a:bodyPr>
          <a:lstStyle/>
          <a:p>
            <a:pPr algn="r" defTabSz="457200"/>
            <a:r>
              <a:rPr lang="en-US" dirty="0">
                <a:solidFill>
                  <a:prstClr val="white"/>
                </a:solidFill>
                <a:latin typeface="Franklin Gothic Book" panose="020B0503020102020204" pitchFamily="34" charset="0"/>
              </a:rPr>
              <a:t>In 2015, the majority of counties (54 percent) had poverty rates for school-age children ranging between 20.4 and 58.1 percent </a:t>
            </a:r>
          </a:p>
        </p:txBody>
      </p:sp>
    </p:spTree>
    <p:extLst>
      <p:ext uri="{BB962C8B-B14F-4D97-AF65-F5344CB8AC3E}">
        <p14:creationId xmlns:p14="http://schemas.microsoft.com/office/powerpoint/2010/main" val="281057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703107A4-CE27-4530-B192-89DF7D8CE9A2}"/>
              </a:ext>
            </a:extLst>
          </p:cNvPr>
          <p:cNvSpPr txBox="1"/>
          <p:nvPr/>
        </p:nvSpPr>
        <p:spPr>
          <a:xfrm>
            <a:off x="1524001" y="267285"/>
            <a:ext cx="9144000" cy="923330"/>
          </a:xfrm>
          <a:prstGeom prst="rect">
            <a:avLst/>
          </a:prstGeom>
          <a:noFill/>
        </p:spPr>
        <p:txBody>
          <a:bodyPr wrap="square" rtlCol="0">
            <a:spAutoFit/>
          </a:bodyPr>
          <a:lstStyle/>
          <a:p>
            <a:pPr defTabSz="457200">
              <a:spcAft>
                <a:spcPts val="1200"/>
              </a:spcAft>
            </a:pPr>
            <a:r>
              <a:rPr lang="en-US" sz="2500" dirty="0">
                <a:solidFill>
                  <a:prstClr val="black">
                    <a:lumMod val="65000"/>
                    <a:lumOff val="35000"/>
                  </a:prstClr>
                </a:solidFill>
                <a:latin typeface="Museo 700" panose="02000000000000000000" pitchFamily="50" charset="0"/>
              </a:rPr>
              <a:t> The Role of Counties in Early Childhood Development</a:t>
            </a:r>
          </a:p>
          <a:p>
            <a:pPr defTabSz="457200"/>
            <a:r>
              <a:rPr lang="en-US" sz="1900" dirty="0">
                <a:solidFill>
                  <a:prstClr val="black">
                    <a:lumMod val="65000"/>
                    <a:lumOff val="35000"/>
                  </a:prstClr>
                </a:solidFill>
                <a:latin typeface="Museo 300" panose="02000000000000000000" pitchFamily="50" charset="0"/>
              </a:rPr>
              <a:t>  Serving the underserved: counties addressing poverty</a:t>
            </a:r>
          </a:p>
        </p:txBody>
      </p:sp>
      <p:pic>
        <p:nvPicPr>
          <p:cNvPr id="7" name="Picture 6">
            <a:extLst>
              <a:ext uri="{FF2B5EF4-FFF2-40B4-BE49-F238E27FC236}">
                <a16:creationId xmlns:a16="http://schemas.microsoft.com/office/drawing/2014/main" xmlns="" id="{531D5F20-3CC0-4DF8-A33E-203620599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101" y="1389104"/>
            <a:ext cx="6589801" cy="5057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5871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703107A4-CE27-4530-B192-89DF7D8CE9A2}"/>
              </a:ext>
            </a:extLst>
          </p:cNvPr>
          <p:cNvSpPr txBox="1"/>
          <p:nvPr/>
        </p:nvSpPr>
        <p:spPr>
          <a:xfrm>
            <a:off x="1524001" y="267285"/>
            <a:ext cx="9144000" cy="923330"/>
          </a:xfrm>
          <a:prstGeom prst="rect">
            <a:avLst/>
          </a:prstGeom>
          <a:noFill/>
        </p:spPr>
        <p:txBody>
          <a:bodyPr wrap="square" rtlCol="0">
            <a:spAutoFit/>
          </a:bodyPr>
          <a:lstStyle/>
          <a:p>
            <a:pPr defTabSz="457200">
              <a:spcAft>
                <a:spcPts val="1200"/>
              </a:spcAft>
            </a:pPr>
            <a:r>
              <a:rPr lang="en-US" sz="2500" dirty="0">
                <a:solidFill>
                  <a:prstClr val="black">
                    <a:lumMod val="65000"/>
                    <a:lumOff val="35000"/>
                  </a:prstClr>
                </a:solidFill>
                <a:latin typeface="Museo 700" panose="02000000000000000000" pitchFamily="50" charset="0"/>
              </a:rPr>
              <a:t> The Role of Counties in Early Childhood Development</a:t>
            </a:r>
          </a:p>
          <a:p>
            <a:pPr defTabSz="457200"/>
            <a:r>
              <a:rPr lang="en-US" sz="1900" dirty="0">
                <a:solidFill>
                  <a:prstClr val="black">
                    <a:lumMod val="65000"/>
                    <a:lumOff val="35000"/>
                  </a:prstClr>
                </a:solidFill>
                <a:latin typeface="Museo 300" panose="02000000000000000000" pitchFamily="50" charset="0"/>
              </a:rPr>
              <a:t>  Counties Care: county service sharing for early childhood development</a:t>
            </a:r>
          </a:p>
        </p:txBody>
      </p:sp>
      <p:pic>
        <p:nvPicPr>
          <p:cNvPr id="3" name="Picture 2">
            <a:extLst>
              <a:ext uri="{FF2B5EF4-FFF2-40B4-BE49-F238E27FC236}">
                <a16:creationId xmlns:a16="http://schemas.microsoft.com/office/drawing/2014/main" xmlns="" id="{56263E61-ED64-4CBE-A58A-F51BB6D16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9489" y="1384527"/>
            <a:ext cx="5153025" cy="5133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54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8EC9B06-8887-4ABA-9138-757C90371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6298" y="1499657"/>
            <a:ext cx="4925794" cy="4595520"/>
          </a:xfrm>
          <a:prstGeom prst="rect">
            <a:avLst/>
          </a:prstGeom>
        </p:spPr>
      </p:pic>
      <p:pic>
        <p:nvPicPr>
          <p:cNvPr id="7" name="Picture 6">
            <a:extLst>
              <a:ext uri="{FF2B5EF4-FFF2-40B4-BE49-F238E27FC236}">
                <a16:creationId xmlns:a16="http://schemas.microsoft.com/office/drawing/2014/main" xmlns="" id="{F75A16D4-E3C3-4702-9917-B1D4DE178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1583" y="2901936"/>
            <a:ext cx="2475912" cy="2957340"/>
          </a:xfrm>
          <a:prstGeom prst="rect">
            <a:avLst/>
          </a:prstGeom>
        </p:spPr>
      </p:pic>
      <p:sp>
        <p:nvSpPr>
          <p:cNvPr id="8" name="TextBox 7">
            <a:extLst>
              <a:ext uri="{FF2B5EF4-FFF2-40B4-BE49-F238E27FC236}">
                <a16:creationId xmlns:a16="http://schemas.microsoft.com/office/drawing/2014/main" xmlns="" id="{77EB2EAD-A7FA-4794-8D69-108EF53F5956}"/>
              </a:ext>
            </a:extLst>
          </p:cNvPr>
          <p:cNvSpPr txBox="1"/>
          <p:nvPr/>
        </p:nvSpPr>
        <p:spPr>
          <a:xfrm>
            <a:off x="1889762" y="6330461"/>
            <a:ext cx="3887603" cy="261610"/>
          </a:xfrm>
          <a:prstGeom prst="rect">
            <a:avLst/>
          </a:prstGeom>
          <a:noFill/>
        </p:spPr>
        <p:txBody>
          <a:bodyPr wrap="none" rtlCol="0">
            <a:spAutoFit/>
          </a:bodyPr>
          <a:lstStyle/>
          <a:p>
            <a:pPr defTabSz="457200"/>
            <a:r>
              <a:rPr lang="en-US" sz="1100" i="1" dirty="0">
                <a:solidFill>
                  <a:srgbClr val="E7E6E6">
                    <a:lumMod val="50000"/>
                  </a:srgbClr>
                </a:solidFill>
                <a:latin typeface="Calibri" panose="020F0502020204030204"/>
              </a:rPr>
              <a:t>Source: </a:t>
            </a:r>
            <a:r>
              <a:rPr lang="en-US" sz="1100" i="1" dirty="0" err="1">
                <a:solidFill>
                  <a:srgbClr val="E7E6E6">
                    <a:lumMod val="50000"/>
                  </a:srgbClr>
                </a:solidFill>
                <a:latin typeface="Calibri" panose="020F0502020204030204"/>
              </a:rPr>
              <a:t>NACo</a:t>
            </a:r>
            <a:r>
              <a:rPr lang="en-US" sz="1100" i="1" dirty="0">
                <a:solidFill>
                  <a:srgbClr val="E7E6E6">
                    <a:lumMod val="50000"/>
                  </a:srgbClr>
                </a:solidFill>
                <a:latin typeface="Calibri" panose="020F0502020204030204"/>
              </a:rPr>
              <a:t> poll of states associations of counties, August 2017</a:t>
            </a:r>
          </a:p>
        </p:txBody>
      </p:sp>
      <p:sp>
        <p:nvSpPr>
          <p:cNvPr id="9" name="TextBox 8">
            <a:extLst>
              <a:ext uri="{FF2B5EF4-FFF2-40B4-BE49-F238E27FC236}">
                <a16:creationId xmlns:a16="http://schemas.microsoft.com/office/drawing/2014/main" xmlns="" id="{703107A4-CE27-4530-B192-89DF7D8CE9A2}"/>
              </a:ext>
            </a:extLst>
          </p:cNvPr>
          <p:cNvSpPr txBox="1"/>
          <p:nvPr/>
        </p:nvSpPr>
        <p:spPr>
          <a:xfrm>
            <a:off x="1524001" y="267285"/>
            <a:ext cx="9144000" cy="923330"/>
          </a:xfrm>
          <a:prstGeom prst="rect">
            <a:avLst/>
          </a:prstGeom>
          <a:noFill/>
        </p:spPr>
        <p:txBody>
          <a:bodyPr wrap="square" rtlCol="0">
            <a:spAutoFit/>
          </a:bodyPr>
          <a:lstStyle/>
          <a:p>
            <a:pPr defTabSz="457200">
              <a:spcAft>
                <a:spcPts val="1200"/>
              </a:spcAft>
            </a:pPr>
            <a:r>
              <a:rPr lang="en-US" sz="2500" dirty="0">
                <a:solidFill>
                  <a:prstClr val="black">
                    <a:lumMod val="65000"/>
                    <a:lumOff val="35000"/>
                  </a:prstClr>
                </a:solidFill>
                <a:latin typeface="Museo 700" panose="02000000000000000000" pitchFamily="50" charset="0"/>
              </a:rPr>
              <a:t> The Role of Counties in Early Childhood Development</a:t>
            </a:r>
          </a:p>
          <a:p>
            <a:pPr defTabSz="457200"/>
            <a:r>
              <a:rPr lang="en-US" sz="1900" dirty="0">
                <a:solidFill>
                  <a:prstClr val="black">
                    <a:lumMod val="65000"/>
                    <a:lumOff val="35000"/>
                  </a:prstClr>
                </a:solidFill>
                <a:latin typeface="Museo 300" panose="02000000000000000000" pitchFamily="50" charset="0"/>
              </a:rPr>
              <a:t>  Most prevalent types of ECD programs administered by counties</a:t>
            </a:r>
          </a:p>
        </p:txBody>
      </p:sp>
    </p:spTree>
    <p:extLst>
      <p:ext uri="{BB962C8B-B14F-4D97-AF65-F5344CB8AC3E}">
        <p14:creationId xmlns:p14="http://schemas.microsoft.com/office/powerpoint/2010/main" val="252794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703107A4-CE27-4530-B192-89DF7D8CE9A2}"/>
              </a:ext>
            </a:extLst>
          </p:cNvPr>
          <p:cNvSpPr txBox="1"/>
          <p:nvPr/>
        </p:nvSpPr>
        <p:spPr>
          <a:xfrm>
            <a:off x="1524001" y="267285"/>
            <a:ext cx="9144000" cy="923330"/>
          </a:xfrm>
          <a:prstGeom prst="rect">
            <a:avLst/>
          </a:prstGeom>
          <a:noFill/>
        </p:spPr>
        <p:txBody>
          <a:bodyPr wrap="square" rtlCol="0">
            <a:spAutoFit/>
          </a:bodyPr>
          <a:lstStyle/>
          <a:p>
            <a:pPr defTabSz="457200">
              <a:spcAft>
                <a:spcPts val="1200"/>
              </a:spcAft>
            </a:pPr>
            <a:r>
              <a:rPr lang="en-US" sz="2500" dirty="0">
                <a:solidFill>
                  <a:prstClr val="black">
                    <a:lumMod val="65000"/>
                    <a:lumOff val="35000"/>
                  </a:prstClr>
                </a:solidFill>
                <a:latin typeface="Museo 700" panose="02000000000000000000" pitchFamily="50" charset="0"/>
              </a:rPr>
              <a:t> The Role of Counties in Early Childhood Development</a:t>
            </a:r>
          </a:p>
          <a:p>
            <a:pPr defTabSz="457200"/>
            <a:r>
              <a:rPr lang="en-US" sz="1900" dirty="0">
                <a:solidFill>
                  <a:prstClr val="black">
                    <a:lumMod val="65000"/>
                    <a:lumOff val="35000"/>
                  </a:prstClr>
                </a:solidFill>
                <a:latin typeface="Museo 300" panose="02000000000000000000" pitchFamily="50" charset="0"/>
              </a:rPr>
              <a:t>  State vs. county administration of programs</a:t>
            </a:r>
          </a:p>
        </p:txBody>
      </p:sp>
      <p:sp>
        <p:nvSpPr>
          <p:cNvPr id="7" name="TextBox 6">
            <a:extLst>
              <a:ext uri="{FF2B5EF4-FFF2-40B4-BE49-F238E27FC236}">
                <a16:creationId xmlns:a16="http://schemas.microsoft.com/office/drawing/2014/main" xmlns="" id="{588154FA-DC2B-4DA4-9965-00B2E060B3D9}"/>
              </a:ext>
            </a:extLst>
          </p:cNvPr>
          <p:cNvSpPr txBox="1"/>
          <p:nvPr/>
        </p:nvSpPr>
        <p:spPr>
          <a:xfrm>
            <a:off x="7613962" y="5544769"/>
            <a:ext cx="2238113" cy="430887"/>
          </a:xfrm>
          <a:prstGeom prst="rect">
            <a:avLst/>
          </a:prstGeom>
          <a:noFill/>
        </p:spPr>
        <p:txBody>
          <a:bodyPr wrap="none" rtlCol="0">
            <a:spAutoFit/>
          </a:bodyPr>
          <a:lstStyle/>
          <a:p>
            <a:pPr algn="ctr" defTabSz="457200"/>
            <a:r>
              <a:rPr lang="en-US" sz="1100" b="1" dirty="0">
                <a:solidFill>
                  <a:srgbClr val="E7E6E6">
                    <a:lumMod val="50000"/>
                  </a:srgbClr>
                </a:solidFill>
                <a:latin typeface="Calibri" panose="020F0502020204030204"/>
              </a:rPr>
              <a:t>2013-2015 Federal Funding for ECD</a:t>
            </a:r>
          </a:p>
          <a:p>
            <a:pPr algn="ctr" defTabSz="457200"/>
            <a:r>
              <a:rPr lang="en-US" sz="1100" dirty="0">
                <a:solidFill>
                  <a:srgbClr val="E7E6E6">
                    <a:lumMod val="50000"/>
                  </a:srgbClr>
                </a:solidFill>
                <a:latin typeface="Calibri" panose="020F0502020204030204"/>
              </a:rPr>
              <a:t>Total ECD Federal Funding</a:t>
            </a:r>
          </a:p>
        </p:txBody>
      </p:sp>
      <p:pic>
        <p:nvPicPr>
          <p:cNvPr id="3" name="Picture 2">
            <a:extLst>
              <a:ext uri="{FF2B5EF4-FFF2-40B4-BE49-F238E27FC236}">
                <a16:creationId xmlns:a16="http://schemas.microsoft.com/office/drawing/2014/main" xmlns="" id="{4A81AB43-A14C-4064-A727-26D04C894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524" y="1354162"/>
            <a:ext cx="7829550" cy="5162550"/>
          </a:xfrm>
          <a:prstGeom prst="rect">
            <a:avLst/>
          </a:prstGeom>
        </p:spPr>
      </p:pic>
    </p:spTree>
    <p:extLst>
      <p:ext uri="{BB962C8B-B14F-4D97-AF65-F5344CB8AC3E}">
        <p14:creationId xmlns:p14="http://schemas.microsoft.com/office/powerpoint/2010/main" val="272936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7EB2EAD-A7FA-4794-8D69-108EF53F5956}"/>
              </a:ext>
            </a:extLst>
          </p:cNvPr>
          <p:cNvSpPr txBox="1"/>
          <p:nvPr/>
        </p:nvSpPr>
        <p:spPr>
          <a:xfrm>
            <a:off x="1889762" y="6330461"/>
            <a:ext cx="3887603" cy="261610"/>
          </a:xfrm>
          <a:prstGeom prst="rect">
            <a:avLst/>
          </a:prstGeom>
          <a:noFill/>
        </p:spPr>
        <p:txBody>
          <a:bodyPr wrap="none" rtlCol="0">
            <a:spAutoFit/>
          </a:bodyPr>
          <a:lstStyle/>
          <a:p>
            <a:pPr defTabSz="457200"/>
            <a:r>
              <a:rPr lang="en-US" sz="1100" i="1" dirty="0">
                <a:solidFill>
                  <a:srgbClr val="E7E6E6">
                    <a:lumMod val="50000"/>
                  </a:srgbClr>
                </a:solidFill>
                <a:latin typeface="Calibri" panose="020F0502020204030204"/>
              </a:rPr>
              <a:t>Source: </a:t>
            </a:r>
            <a:r>
              <a:rPr lang="en-US" sz="1100" i="1" dirty="0" err="1">
                <a:solidFill>
                  <a:srgbClr val="E7E6E6">
                    <a:lumMod val="50000"/>
                  </a:srgbClr>
                </a:solidFill>
                <a:latin typeface="Calibri" panose="020F0502020204030204"/>
              </a:rPr>
              <a:t>NACo</a:t>
            </a:r>
            <a:r>
              <a:rPr lang="en-US" sz="1100" i="1" dirty="0">
                <a:solidFill>
                  <a:srgbClr val="E7E6E6">
                    <a:lumMod val="50000"/>
                  </a:srgbClr>
                </a:solidFill>
                <a:latin typeface="Calibri" panose="020F0502020204030204"/>
              </a:rPr>
              <a:t> poll of states associations of counties, August 2017</a:t>
            </a:r>
          </a:p>
        </p:txBody>
      </p:sp>
      <p:sp>
        <p:nvSpPr>
          <p:cNvPr id="9" name="TextBox 8">
            <a:extLst>
              <a:ext uri="{FF2B5EF4-FFF2-40B4-BE49-F238E27FC236}">
                <a16:creationId xmlns:a16="http://schemas.microsoft.com/office/drawing/2014/main" xmlns="" id="{703107A4-CE27-4530-B192-89DF7D8CE9A2}"/>
              </a:ext>
            </a:extLst>
          </p:cNvPr>
          <p:cNvSpPr txBox="1"/>
          <p:nvPr/>
        </p:nvSpPr>
        <p:spPr>
          <a:xfrm>
            <a:off x="1524001" y="267285"/>
            <a:ext cx="9144000" cy="923330"/>
          </a:xfrm>
          <a:prstGeom prst="rect">
            <a:avLst/>
          </a:prstGeom>
          <a:noFill/>
        </p:spPr>
        <p:txBody>
          <a:bodyPr wrap="square" rtlCol="0">
            <a:spAutoFit/>
          </a:bodyPr>
          <a:lstStyle/>
          <a:p>
            <a:pPr defTabSz="457200">
              <a:spcAft>
                <a:spcPts val="1200"/>
              </a:spcAft>
            </a:pPr>
            <a:r>
              <a:rPr lang="en-US" sz="2500" dirty="0">
                <a:solidFill>
                  <a:prstClr val="black">
                    <a:lumMod val="65000"/>
                    <a:lumOff val="35000"/>
                  </a:prstClr>
                </a:solidFill>
                <a:latin typeface="Museo 700" panose="02000000000000000000" pitchFamily="50" charset="0"/>
              </a:rPr>
              <a:t> The Role of Counties in Early Childhood Development</a:t>
            </a:r>
          </a:p>
          <a:p>
            <a:pPr defTabSz="457200"/>
            <a:r>
              <a:rPr lang="en-US" sz="1900" dirty="0">
                <a:solidFill>
                  <a:prstClr val="black">
                    <a:lumMod val="65000"/>
                    <a:lumOff val="35000"/>
                  </a:prstClr>
                </a:solidFill>
                <a:latin typeface="Museo 300" panose="02000000000000000000" pitchFamily="50" charset="0"/>
              </a:rPr>
              <a:t>  Major challenges for ECD services</a:t>
            </a:r>
          </a:p>
        </p:txBody>
      </p:sp>
      <p:pic>
        <p:nvPicPr>
          <p:cNvPr id="3" name="Picture 2">
            <a:extLst>
              <a:ext uri="{FF2B5EF4-FFF2-40B4-BE49-F238E27FC236}">
                <a16:creationId xmlns:a16="http://schemas.microsoft.com/office/drawing/2014/main" xmlns="" id="{B4D07DD8-D284-47F5-AD72-5A7B18CD5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777" y="1358606"/>
            <a:ext cx="7491621" cy="4803864"/>
          </a:xfrm>
          <a:prstGeom prst="rect">
            <a:avLst/>
          </a:prstGeom>
        </p:spPr>
      </p:pic>
    </p:spTree>
    <p:extLst>
      <p:ext uri="{BB962C8B-B14F-4D97-AF65-F5344CB8AC3E}">
        <p14:creationId xmlns:p14="http://schemas.microsoft.com/office/powerpoint/2010/main" val="52270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7EB2EAD-A7FA-4794-8D69-108EF53F5956}"/>
              </a:ext>
            </a:extLst>
          </p:cNvPr>
          <p:cNvSpPr txBox="1"/>
          <p:nvPr/>
        </p:nvSpPr>
        <p:spPr>
          <a:xfrm>
            <a:off x="1889762" y="6330461"/>
            <a:ext cx="3887603" cy="261610"/>
          </a:xfrm>
          <a:prstGeom prst="rect">
            <a:avLst/>
          </a:prstGeom>
          <a:noFill/>
        </p:spPr>
        <p:txBody>
          <a:bodyPr wrap="none" rtlCol="0">
            <a:spAutoFit/>
          </a:bodyPr>
          <a:lstStyle/>
          <a:p>
            <a:pPr defTabSz="457200"/>
            <a:r>
              <a:rPr lang="en-US" sz="1100" i="1" dirty="0">
                <a:solidFill>
                  <a:srgbClr val="E7E6E6">
                    <a:lumMod val="50000"/>
                  </a:srgbClr>
                </a:solidFill>
                <a:latin typeface="Calibri" panose="020F0502020204030204"/>
              </a:rPr>
              <a:t>Source: </a:t>
            </a:r>
            <a:r>
              <a:rPr lang="en-US" sz="1100" i="1" dirty="0" err="1">
                <a:solidFill>
                  <a:srgbClr val="E7E6E6">
                    <a:lumMod val="50000"/>
                  </a:srgbClr>
                </a:solidFill>
                <a:latin typeface="Calibri" panose="020F0502020204030204"/>
              </a:rPr>
              <a:t>NACo</a:t>
            </a:r>
            <a:r>
              <a:rPr lang="en-US" sz="1100" i="1" dirty="0">
                <a:solidFill>
                  <a:srgbClr val="E7E6E6">
                    <a:lumMod val="50000"/>
                  </a:srgbClr>
                </a:solidFill>
                <a:latin typeface="Calibri" panose="020F0502020204030204"/>
              </a:rPr>
              <a:t> poll of states associations of counties, August 2017</a:t>
            </a:r>
          </a:p>
        </p:txBody>
      </p:sp>
      <p:sp>
        <p:nvSpPr>
          <p:cNvPr id="9" name="TextBox 8">
            <a:extLst>
              <a:ext uri="{FF2B5EF4-FFF2-40B4-BE49-F238E27FC236}">
                <a16:creationId xmlns:a16="http://schemas.microsoft.com/office/drawing/2014/main" xmlns="" id="{703107A4-CE27-4530-B192-89DF7D8CE9A2}"/>
              </a:ext>
            </a:extLst>
          </p:cNvPr>
          <p:cNvSpPr txBox="1"/>
          <p:nvPr/>
        </p:nvSpPr>
        <p:spPr>
          <a:xfrm>
            <a:off x="1524001" y="267285"/>
            <a:ext cx="9144000" cy="923330"/>
          </a:xfrm>
          <a:prstGeom prst="rect">
            <a:avLst/>
          </a:prstGeom>
          <a:noFill/>
        </p:spPr>
        <p:txBody>
          <a:bodyPr wrap="square" rtlCol="0">
            <a:spAutoFit/>
          </a:bodyPr>
          <a:lstStyle/>
          <a:p>
            <a:pPr defTabSz="457200">
              <a:spcAft>
                <a:spcPts val="1200"/>
              </a:spcAft>
            </a:pPr>
            <a:r>
              <a:rPr lang="en-US" sz="2500" dirty="0">
                <a:solidFill>
                  <a:prstClr val="black">
                    <a:lumMod val="65000"/>
                    <a:lumOff val="35000"/>
                  </a:prstClr>
                </a:solidFill>
                <a:latin typeface="Museo 700" panose="02000000000000000000" pitchFamily="50" charset="0"/>
              </a:rPr>
              <a:t> The Role of Counties in Early Childhood Development</a:t>
            </a:r>
          </a:p>
          <a:p>
            <a:pPr defTabSz="457200"/>
            <a:r>
              <a:rPr lang="en-US" sz="1900" dirty="0">
                <a:solidFill>
                  <a:prstClr val="black">
                    <a:lumMod val="65000"/>
                    <a:lumOff val="35000"/>
                  </a:prstClr>
                </a:solidFill>
                <a:latin typeface="Museo 300" panose="02000000000000000000" pitchFamily="50" charset="0"/>
              </a:rPr>
              <a:t>  Funding sources for ECD services</a:t>
            </a:r>
          </a:p>
        </p:txBody>
      </p:sp>
      <p:pic>
        <p:nvPicPr>
          <p:cNvPr id="4" name="Picture 3">
            <a:extLst>
              <a:ext uri="{FF2B5EF4-FFF2-40B4-BE49-F238E27FC236}">
                <a16:creationId xmlns:a16="http://schemas.microsoft.com/office/drawing/2014/main" xmlns="" id="{6191803F-09B1-45F3-BD65-787FB135E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085" y="1843091"/>
            <a:ext cx="7015533" cy="4390547"/>
          </a:xfrm>
          <a:prstGeom prst="rect">
            <a:avLst/>
          </a:prstGeom>
        </p:spPr>
      </p:pic>
      <p:sp>
        <p:nvSpPr>
          <p:cNvPr id="5" name="TextBox 4">
            <a:extLst>
              <a:ext uri="{FF2B5EF4-FFF2-40B4-BE49-F238E27FC236}">
                <a16:creationId xmlns:a16="http://schemas.microsoft.com/office/drawing/2014/main" xmlns="" id="{939C2B1B-E3F8-47A6-A893-CB29C7D8BA9F}"/>
              </a:ext>
            </a:extLst>
          </p:cNvPr>
          <p:cNvSpPr txBox="1"/>
          <p:nvPr/>
        </p:nvSpPr>
        <p:spPr>
          <a:xfrm>
            <a:off x="7193280" y="1728900"/>
            <a:ext cx="3474721" cy="1938992"/>
          </a:xfrm>
          <a:prstGeom prst="rect">
            <a:avLst/>
          </a:prstGeom>
          <a:solidFill>
            <a:srgbClr val="002060"/>
          </a:solidFill>
        </p:spPr>
        <p:txBody>
          <a:bodyPr wrap="square" rtlCol="0">
            <a:spAutoFit/>
          </a:bodyPr>
          <a:lstStyle/>
          <a:p>
            <a:pPr algn="r" defTabSz="457200"/>
            <a:r>
              <a:rPr lang="en-US" sz="2000" dirty="0">
                <a:solidFill>
                  <a:prstClr val="white"/>
                </a:solidFill>
                <a:latin typeface="Franklin Gothic Book" panose="020B0503020102020204" pitchFamily="34" charset="0"/>
              </a:rPr>
              <a:t>Between 2013 and 2015, more than 1,500 counties invested over $129 billion of federal funding in services that affect young children and their families.</a:t>
            </a:r>
          </a:p>
        </p:txBody>
      </p:sp>
    </p:spTree>
    <p:extLst>
      <p:ext uri="{BB962C8B-B14F-4D97-AF65-F5344CB8AC3E}">
        <p14:creationId xmlns:p14="http://schemas.microsoft.com/office/powerpoint/2010/main" val="190791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7EB2EAD-A7FA-4794-8D69-108EF53F5956}"/>
              </a:ext>
            </a:extLst>
          </p:cNvPr>
          <p:cNvSpPr txBox="1"/>
          <p:nvPr/>
        </p:nvSpPr>
        <p:spPr>
          <a:xfrm>
            <a:off x="1889761" y="6330461"/>
            <a:ext cx="4362092" cy="261610"/>
          </a:xfrm>
          <a:prstGeom prst="rect">
            <a:avLst/>
          </a:prstGeom>
          <a:noFill/>
        </p:spPr>
        <p:txBody>
          <a:bodyPr wrap="none" rtlCol="0">
            <a:spAutoFit/>
          </a:bodyPr>
          <a:lstStyle/>
          <a:p>
            <a:pPr defTabSz="457200"/>
            <a:r>
              <a:rPr lang="en-US" sz="1100" i="1" dirty="0">
                <a:solidFill>
                  <a:srgbClr val="E7E6E6">
                    <a:lumMod val="50000"/>
                  </a:srgbClr>
                </a:solidFill>
                <a:latin typeface="Calibri" panose="020F0502020204030204"/>
              </a:rPr>
              <a:t>Source: </a:t>
            </a:r>
            <a:r>
              <a:rPr lang="en-US" sz="1100" i="1" dirty="0" err="1">
                <a:solidFill>
                  <a:srgbClr val="E7E6E6">
                    <a:lumMod val="50000"/>
                  </a:srgbClr>
                </a:solidFill>
                <a:latin typeface="Calibri" panose="020F0502020204030204"/>
              </a:rPr>
              <a:t>NACo</a:t>
            </a:r>
            <a:r>
              <a:rPr lang="en-US" sz="1100" i="1" dirty="0">
                <a:solidFill>
                  <a:srgbClr val="E7E6E6">
                    <a:lumMod val="50000"/>
                  </a:srgbClr>
                </a:solidFill>
                <a:latin typeface="Calibri" panose="020F0502020204030204"/>
              </a:rPr>
              <a:t> analysis of Federal Audit Clearinghouse Data, 2013-2015</a:t>
            </a:r>
          </a:p>
        </p:txBody>
      </p:sp>
      <p:sp>
        <p:nvSpPr>
          <p:cNvPr id="9" name="TextBox 8">
            <a:extLst>
              <a:ext uri="{FF2B5EF4-FFF2-40B4-BE49-F238E27FC236}">
                <a16:creationId xmlns:a16="http://schemas.microsoft.com/office/drawing/2014/main" xmlns="" id="{703107A4-CE27-4530-B192-89DF7D8CE9A2}"/>
              </a:ext>
            </a:extLst>
          </p:cNvPr>
          <p:cNvSpPr txBox="1"/>
          <p:nvPr/>
        </p:nvSpPr>
        <p:spPr>
          <a:xfrm>
            <a:off x="1524001" y="267285"/>
            <a:ext cx="9144000" cy="923330"/>
          </a:xfrm>
          <a:prstGeom prst="rect">
            <a:avLst/>
          </a:prstGeom>
          <a:noFill/>
        </p:spPr>
        <p:txBody>
          <a:bodyPr wrap="square" rtlCol="0">
            <a:spAutoFit/>
          </a:bodyPr>
          <a:lstStyle/>
          <a:p>
            <a:pPr defTabSz="457200">
              <a:spcAft>
                <a:spcPts val="1200"/>
              </a:spcAft>
            </a:pPr>
            <a:r>
              <a:rPr lang="en-US" sz="2500" dirty="0">
                <a:solidFill>
                  <a:prstClr val="black">
                    <a:lumMod val="65000"/>
                    <a:lumOff val="35000"/>
                  </a:prstClr>
                </a:solidFill>
                <a:latin typeface="Museo 700" panose="02000000000000000000" pitchFamily="50" charset="0"/>
              </a:rPr>
              <a:t> The Role of Counties in Early Childhood Development</a:t>
            </a:r>
          </a:p>
          <a:p>
            <a:pPr defTabSz="457200"/>
            <a:r>
              <a:rPr lang="en-US" sz="1900" dirty="0">
                <a:solidFill>
                  <a:prstClr val="black">
                    <a:lumMod val="65000"/>
                    <a:lumOff val="35000"/>
                  </a:prstClr>
                </a:solidFill>
                <a:latin typeface="Museo 300" panose="02000000000000000000" pitchFamily="50" charset="0"/>
              </a:rPr>
              <a:t>  Federal ECD funding for counties</a:t>
            </a:r>
          </a:p>
        </p:txBody>
      </p:sp>
      <p:pic>
        <p:nvPicPr>
          <p:cNvPr id="4" name="Picture 3">
            <a:extLst>
              <a:ext uri="{FF2B5EF4-FFF2-40B4-BE49-F238E27FC236}">
                <a16:creationId xmlns:a16="http://schemas.microsoft.com/office/drawing/2014/main" xmlns="" id="{5E5E8FA7-90A6-491D-A4F4-798F85D65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965" y="1311093"/>
            <a:ext cx="6864656" cy="4185110"/>
          </a:xfrm>
          <a:prstGeom prst="rect">
            <a:avLst/>
          </a:prstGeom>
        </p:spPr>
      </p:pic>
      <p:pic>
        <p:nvPicPr>
          <p:cNvPr id="6" name="Picture 5">
            <a:extLst>
              <a:ext uri="{FF2B5EF4-FFF2-40B4-BE49-F238E27FC236}">
                <a16:creationId xmlns:a16="http://schemas.microsoft.com/office/drawing/2014/main" xmlns="" id="{119CC24B-05A8-43B3-A7C9-43B71D668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8702" y="5914683"/>
            <a:ext cx="2363373" cy="415779"/>
          </a:xfrm>
          <a:prstGeom prst="rect">
            <a:avLst/>
          </a:prstGeom>
        </p:spPr>
      </p:pic>
      <p:sp>
        <p:nvSpPr>
          <p:cNvPr id="7" name="TextBox 6">
            <a:extLst>
              <a:ext uri="{FF2B5EF4-FFF2-40B4-BE49-F238E27FC236}">
                <a16:creationId xmlns:a16="http://schemas.microsoft.com/office/drawing/2014/main" xmlns="" id="{588154FA-DC2B-4DA4-9965-00B2E060B3D9}"/>
              </a:ext>
            </a:extLst>
          </p:cNvPr>
          <p:cNvSpPr txBox="1"/>
          <p:nvPr/>
        </p:nvSpPr>
        <p:spPr>
          <a:xfrm>
            <a:off x="7613962" y="5544769"/>
            <a:ext cx="2238113" cy="430887"/>
          </a:xfrm>
          <a:prstGeom prst="rect">
            <a:avLst/>
          </a:prstGeom>
          <a:noFill/>
        </p:spPr>
        <p:txBody>
          <a:bodyPr wrap="none" rtlCol="0">
            <a:spAutoFit/>
          </a:bodyPr>
          <a:lstStyle/>
          <a:p>
            <a:pPr algn="ctr" defTabSz="457200"/>
            <a:r>
              <a:rPr lang="en-US" sz="1100" b="1" dirty="0">
                <a:solidFill>
                  <a:srgbClr val="E7E6E6">
                    <a:lumMod val="50000"/>
                  </a:srgbClr>
                </a:solidFill>
                <a:latin typeface="Calibri" panose="020F0502020204030204"/>
              </a:rPr>
              <a:t>2013-2015 Federal Funding for ECD</a:t>
            </a:r>
          </a:p>
          <a:p>
            <a:pPr algn="ctr" defTabSz="457200"/>
            <a:r>
              <a:rPr lang="en-US" sz="1100" dirty="0">
                <a:solidFill>
                  <a:srgbClr val="E7E6E6">
                    <a:lumMod val="50000"/>
                  </a:srgbClr>
                </a:solidFill>
                <a:latin typeface="Calibri" panose="020F0502020204030204"/>
              </a:rPr>
              <a:t>Total ECD Federal Funding</a:t>
            </a:r>
          </a:p>
        </p:txBody>
      </p:sp>
    </p:spTree>
    <p:extLst>
      <p:ext uri="{BB962C8B-B14F-4D97-AF65-F5344CB8AC3E}">
        <p14:creationId xmlns:p14="http://schemas.microsoft.com/office/powerpoint/2010/main" val="419787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703107A4-CE27-4530-B192-89DF7D8CE9A2}"/>
              </a:ext>
            </a:extLst>
          </p:cNvPr>
          <p:cNvSpPr txBox="1"/>
          <p:nvPr/>
        </p:nvSpPr>
        <p:spPr>
          <a:xfrm>
            <a:off x="1524001" y="267285"/>
            <a:ext cx="9144000" cy="923330"/>
          </a:xfrm>
          <a:prstGeom prst="rect">
            <a:avLst/>
          </a:prstGeom>
          <a:noFill/>
        </p:spPr>
        <p:txBody>
          <a:bodyPr wrap="square" rtlCol="0">
            <a:spAutoFit/>
          </a:bodyPr>
          <a:lstStyle/>
          <a:p>
            <a:pPr defTabSz="457200">
              <a:spcAft>
                <a:spcPts val="1200"/>
              </a:spcAft>
            </a:pPr>
            <a:r>
              <a:rPr lang="en-US" sz="2500" dirty="0">
                <a:solidFill>
                  <a:prstClr val="black">
                    <a:lumMod val="65000"/>
                    <a:lumOff val="35000"/>
                  </a:prstClr>
                </a:solidFill>
                <a:latin typeface="Museo 700" panose="02000000000000000000" pitchFamily="50" charset="0"/>
              </a:rPr>
              <a:t> The Role of Counties in Early Childhood Development</a:t>
            </a:r>
          </a:p>
          <a:p>
            <a:pPr defTabSz="457200"/>
            <a:r>
              <a:rPr lang="en-US" sz="1900" dirty="0">
                <a:solidFill>
                  <a:prstClr val="black">
                    <a:lumMod val="65000"/>
                    <a:lumOff val="35000"/>
                  </a:prstClr>
                </a:solidFill>
                <a:latin typeface="Museo 300" panose="02000000000000000000" pitchFamily="50" charset="0"/>
              </a:rPr>
              <a:t>  Durham County, N.C.: Durham Connects</a:t>
            </a:r>
          </a:p>
        </p:txBody>
      </p:sp>
      <p:pic>
        <p:nvPicPr>
          <p:cNvPr id="3" name="Picture 2">
            <a:extLst>
              <a:ext uri="{FF2B5EF4-FFF2-40B4-BE49-F238E27FC236}">
                <a16:creationId xmlns:a16="http://schemas.microsoft.com/office/drawing/2014/main" xmlns="" id="{DA71CCCC-A160-4EBC-903D-65A679CD38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4315" y="1430065"/>
            <a:ext cx="5753687" cy="2574330"/>
          </a:xfrm>
          <a:prstGeom prst="rect">
            <a:avLst/>
          </a:prstGeom>
        </p:spPr>
      </p:pic>
      <p:sp>
        <p:nvSpPr>
          <p:cNvPr id="5" name="TextBox 4">
            <a:extLst>
              <a:ext uri="{FF2B5EF4-FFF2-40B4-BE49-F238E27FC236}">
                <a16:creationId xmlns:a16="http://schemas.microsoft.com/office/drawing/2014/main" xmlns="" id="{6D01A03B-7317-412F-B9D3-0A09AB8E63AA}"/>
              </a:ext>
            </a:extLst>
          </p:cNvPr>
          <p:cNvSpPr txBox="1"/>
          <p:nvPr/>
        </p:nvSpPr>
        <p:spPr>
          <a:xfrm>
            <a:off x="1524001" y="3834358"/>
            <a:ext cx="6020974" cy="2062103"/>
          </a:xfrm>
          <a:prstGeom prst="rect">
            <a:avLst/>
          </a:prstGeom>
          <a:solidFill>
            <a:srgbClr val="002060"/>
          </a:solidFill>
        </p:spPr>
        <p:txBody>
          <a:bodyPr wrap="square" rtlCol="0">
            <a:spAutoFit/>
          </a:bodyPr>
          <a:lstStyle/>
          <a:p>
            <a:pPr defTabSz="457200"/>
            <a:r>
              <a:rPr lang="en-US" dirty="0">
                <a:solidFill>
                  <a:prstClr val="white"/>
                </a:solidFill>
                <a:latin typeface="Franklin Gothic Medium" panose="020B0603020102020204" pitchFamily="34" charset="0"/>
              </a:rPr>
              <a:t>  Other Entities Involved: </a:t>
            </a:r>
            <a:r>
              <a:rPr lang="en-US" dirty="0">
                <a:solidFill>
                  <a:prstClr val="white"/>
                </a:solidFill>
                <a:latin typeface="Franklin Gothic Book" panose="020B0503020102020204" pitchFamily="34" charset="0"/>
              </a:rPr>
              <a:t>Center for Child and Family Health,                                                   </a:t>
            </a:r>
          </a:p>
          <a:p>
            <a:pPr defTabSz="457200">
              <a:spcAft>
                <a:spcPts val="600"/>
              </a:spcAft>
            </a:pPr>
            <a:r>
              <a:rPr lang="en-US" dirty="0">
                <a:solidFill>
                  <a:prstClr val="white"/>
                </a:solidFill>
                <a:latin typeface="Franklin Gothic Book" panose="020B0503020102020204" pitchFamily="34" charset="0"/>
              </a:rPr>
              <a:t>  Duke University’s Center for the Child and Family Policy</a:t>
            </a:r>
          </a:p>
          <a:p>
            <a:pPr defTabSz="457200">
              <a:spcAft>
                <a:spcPts val="600"/>
              </a:spcAft>
            </a:pPr>
            <a:r>
              <a:rPr lang="en-US" dirty="0">
                <a:solidFill>
                  <a:prstClr val="white"/>
                </a:solidFill>
                <a:latin typeface="Franklin Gothic Medium" panose="020B0603020102020204" pitchFamily="34" charset="0"/>
              </a:rPr>
              <a:t>  2016 Population Level: </a:t>
            </a:r>
            <a:r>
              <a:rPr lang="en-US" dirty="0">
                <a:solidFill>
                  <a:prstClr val="white"/>
                </a:solidFill>
                <a:latin typeface="Franklin Gothic Book" panose="020B0503020102020204" pitchFamily="34" charset="0"/>
              </a:rPr>
              <a:t>306.2k</a:t>
            </a:r>
          </a:p>
          <a:p>
            <a:pPr defTabSz="457200">
              <a:spcAft>
                <a:spcPts val="600"/>
              </a:spcAft>
            </a:pPr>
            <a:r>
              <a:rPr lang="en-US" dirty="0">
                <a:solidFill>
                  <a:prstClr val="white"/>
                </a:solidFill>
                <a:latin typeface="Franklin Gothic Medium" panose="020B0603020102020204" pitchFamily="34" charset="0"/>
              </a:rPr>
              <a:t>  2016 Unemployment Rate: </a:t>
            </a:r>
            <a:r>
              <a:rPr lang="en-US" dirty="0">
                <a:solidFill>
                  <a:prstClr val="white"/>
                </a:solidFill>
                <a:latin typeface="Franklin Gothic Book" panose="020B0503020102020204" pitchFamily="34" charset="0"/>
              </a:rPr>
              <a:t>4.5%</a:t>
            </a:r>
          </a:p>
          <a:p>
            <a:pPr defTabSz="457200">
              <a:spcAft>
                <a:spcPts val="600"/>
              </a:spcAft>
            </a:pPr>
            <a:r>
              <a:rPr lang="en-US" dirty="0">
                <a:solidFill>
                  <a:prstClr val="white"/>
                </a:solidFill>
                <a:latin typeface="Franklin Gothic Medium" panose="020B0603020102020204" pitchFamily="34" charset="0"/>
              </a:rPr>
              <a:t>  2016 Average Real Wages, in 2009 Dollars:</a:t>
            </a:r>
            <a:r>
              <a:rPr lang="en-US" dirty="0">
                <a:solidFill>
                  <a:prstClr val="white"/>
                </a:solidFill>
                <a:latin typeface="Franklin Gothic Book" panose="020B0503020102020204" pitchFamily="34" charset="0"/>
              </a:rPr>
              <a:t> $65,182</a:t>
            </a:r>
          </a:p>
          <a:p>
            <a:pPr defTabSz="457200">
              <a:spcAft>
                <a:spcPts val="600"/>
              </a:spcAft>
            </a:pPr>
            <a:r>
              <a:rPr lang="en-US" dirty="0">
                <a:solidFill>
                  <a:prstClr val="white"/>
                </a:solidFill>
                <a:latin typeface="Franklin Gothic Medium" panose="020B0603020102020204" pitchFamily="34" charset="0"/>
              </a:rPr>
              <a:t>  2015 Child Poverty Rate: </a:t>
            </a:r>
            <a:r>
              <a:rPr lang="en-US" dirty="0">
                <a:solidFill>
                  <a:prstClr val="white"/>
                </a:solidFill>
                <a:latin typeface="Franklin Gothic Book" panose="020B0503020102020204" pitchFamily="34" charset="0"/>
              </a:rPr>
              <a:t>26.0%</a:t>
            </a:r>
          </a:p>
        </p:txBody>
      </p:sp>
    </p:spTree>
    <p:extLst>
      <p:ext uri="{BB962C8B-B14F-4D97-AF65-F5344CB8AC3E}">
        <p14:creationId xmlns:p14="http://schemas.microsoft.com/office/powerpoint/2010/main" val="163585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sz="4267" dirty="0">
                <a:latin typeface="Franklin Gothic Demi Cond" panose="020B0706030402020204" pitchFamily="34" charset="0"/>
              </a:rPr>
              <a:t>CASH - A little goes a long way</a:t>
            </a:r>
            <a:endParaRPr sz="4267" dirty="0">
              <a:latin typeface="Franklin Gothic Demi Cond" panose="020B0706030402020204" pitchFamily="34" charset="0"/>
            </a:endParaRPr>
          </a:p>
        </p:txBody>
      </p:sp>
      <p:sp>
        <p:nvSpPr>
          <p:cNvPr id="66" name="Shape 66"/>
          <p:cNvSpPr txBox="1">
            <a:spLocks noGrp="1"/>
          </p:cNvSpPr>
          <p:nvPr>
            <p:ph type="body" idx="1"/>
          </p:nvPr>
        </p:nvSpPr>
        <p:spPr>
          <a:xfrm>
            <a:off x="415600" y="1433311"/>
            <a:ext cx="7859600" cy="4555200"/>
          </a:xfrm>
          <a:prstGeom prst="rect">
            <a:avLst/>
          </a:prstGeom>
        </p:spPr>
        <p:txBody>
          <a:bodyPr spcFirstLastPara="1" wrap="square" lIns="121900" tIns="121900" rIns="121900" bIns="121900" anchor="t" anchorCtr="0">
            <a:noAutofit/>
          </a:bodyPr>
          <a:lstStyle/>
          <a:p>
            <a:pPr indent="-507987">
              <a:buSzPts val="2400"/>
            </a:pPr>
            <a:r>
              <a:rPr lang="en" sz="3200" dirty="0"/>
              <a:t>Rigorous Research (EITC, Eastern Cherokees, Food Stamps)</a:t>
            </a:r>
            <a:endParaRPr sz="3200" dirty="0"/>
          </a:p>
          <a:p>
            <a:pPr indent="-507987">
              <a:buSzPts val="2400"/>
            </a:pPr>
            <a:r>
              <a:rPr lang="en" sz="3200" dirty="0"/>
              <a:t>~$3,000 per year -&gt;</a:t>
            </a:r>
            <a:endParaRPr sz="3200" dirty="0"/>
          </a:p>
          <a:p>
            <a:pPr lvl="1" indent="-507987">
              <a:spcBef>
                <a:spcPts val="0"/>
              </a:spcBef>
              <a:buSzPts val="2400"/>
            </a:pPr>
            <a:r>
              <a:rPr lang="en" sz="3200" dirty="0"/>
              <a:t>Decreased low birth weight</a:t>
            </a:r>
            <a:endParaRPr sz="3200" dirty="0"/>
          </a:p>
          <a:p>
            <a:pPr lvl="1" indent="-507987">
              <a:spcBef>
                <a:spcPts val="0"/>
              </a:spcBef>
              <a:buSzPts val="2400"/>
            </a:pPr>
            <a:r>
              <a:rPr lang="en" sz="3200" dirty="0"/>
              <a:t>Increased test scores</a:t>
            </a:r>
            <a:endParaRPr sz="3200" dirty="0"/>
          </a:p>
          <a:p>
            <a:pPr lvl="1" indent="-507987">
              <a:spcBef>
                <a:spcPts val="0"/>
              </a:spcBef>
              <a:buSzPts val="2400"/>
            </a:pPr>
            <a:r>
              <a:rPr lang="en" sz="3200" dirty="0"/>
              <a:t>Increased high school graduation </a:t>
            </a:r>
            <a:endParaRPr sz="3200" dirty="0"/>
          </a:p>
          <a:p>
            <a:pPr lvl="1" indent="-507987">
              <a:spcBef>
                <a:spcPts val="0"/>
              </a:spcBef>
              <a:buSzPts val="2400"/>
            </a:pPr>
            <a:r>
              <a:rPr lang="en" sz="3200" dirty="0"/>
              <a:t>Less alcohol, drugs</a:t>
            </a:r>
            <a:endParaRPr sz="3200" dirty="0"/>
          </a:p>
          <a:p>
            <a:pPr lvl="1" indent="-507987">
              <a:spcBef>
                <a:spcPts val="0"/>
              </a:spcBef>
              <a:buSzPts val="2400"/>
            </a:pPr>
            <a:r>
              <a:rPr lang="en" sz="3200" dirty="0"/>
              <a:t>Decreased crime</a:t>
            </a:r>
            <a:endParaRPr sz="3200" dirty="0"/>
          </a:p>
          <a:p>
            <a:pPr lvl="1" indent="-507987">
              <a:spcBef>
                <a:spcPts val="0"/>
              </a:spcBef>
              <a:buSzPts val="2400"/>
            </a:pPr>
            <a:r>
              <a:rPr lang="en" sz="3200" dirty="0"/>
              <a:t>Increased earnings in adulthood</a:t>
            </a:r>
            <a:endParaRPr sz="3200" dirty="0"/>
          </a:p>
        </p:txBody>
      </p:sp>
      <p:pic>
        <p:nvPicPr>
          <p:cNvPr id="67" name="Shape 67"/>
          <p:cNvPicPr preferRelativeResize="0"/>
          <p:nvPr/>
        </p:nvPicPr>
        <p:blipFill>
          <a:blip r:embed="rId3">
            <a:alphaModFix/>
          </a:blip>
          <a:stretch>
            <a:fillRect/>
          </a:stretch>
        </p:blipFill>
        <p:spPr>
          <a:xfrm>
            <a:off x="7852435" y="1356968"/>
            <a:ext cx="3923965" cy="2688233"/>
          </a:xfrm>
          <a:prstGeom prst="rect">
            <a:avLst/>
          </a:prstGeom>
          <a:noFill/>
          <a:ln>
            <a:noFill/>
          </a:ln>
        </p:spPr>
      </p:pic>
    </p:spTree>
    <p:extLst>
      <p:ext uri="{BB962C8B-B14F-4D97-AF65-F5344CB8AC3E}">
        <p14:creationId xmlns:p14="http://schemas.microsoft.com/office/powerpoint/2010/main" val="278921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B460B80-CD75-452F-9216-9CCDDB44CF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3458" y="1190616"/>
            <a:ext cx="4684542" cy="2789119"/>
          </a:xfrm>
          <a:prstGeom prst="rect">
            <a:avLst/>
          </a:prstGeom>
        </p:spPr>
      </p:pic>
      <p:sp>
        <p:nvSpPr>
          <p:cNvPr id="9" name="TextBox 8">
            <a:extLst>
              <a:ext uri="{FF2B5EF4-FFF2-40B4-BE49-F238E27FC236}">
                <a16:creationId xmlns:a16="http://schemas.microsoft.com/office/drawing/2014/main" xmlns="" id="{703107A4-CE27-4530-B192-89DF7D8CE9A2}"/>
              </a:ext>
            </a:extLst>
          </p:cNvPr>
          <p:cNvSpPr txBox="1"/>
          <p:nvPr/>
        </p:nvSpPr>
        <p:spPr>
          <a:xfrm>
            <a:off x="1524001" y="267285"/>
            <a:ext cx="9144000" cy="923330"/>
          </a:xfrm>
          <a:prstGeom prst="rect">
            <a:avLst/>
          </a:prstGeom>
          <a:noFill/>
        </p:spPr>
        <p:txBody>
          <a:bodyPr wrap="square" rtlCol="0">
            <a:spAutoFit/>
          </a:bodyPr>
          <a:lstStyle/>
          <a:p>
            <a:pPr defTabSz="457200">
              <a:spcAft>
                <a:spcPts val="1200"/>
              </a:spcAft>
            </a:pPr>
            <a:r>
              <a:rPr lang="en-US" sz="2500" dirty="0">
                <a:solidFill>
                  <a:prstClr val="black">
                    <a:lumMod val="65000"/>
                    <a:lumOff val="35000"/>
                  </a:prstClr>
                </a:solidFill>
                <a:latin typeface="Museo 700" panose="02000000000000000000" pitchFamily="50" charset="0"/>
              </a:rPr>
              <a:t> The Role of Counties in Early Childhood Development</a:t>
            </a:r>
          </a:p>
          <a:p>
            <a:pPr defTabSz="457200"/>
            <a:r>
              <a:rPr lang="en-US" sz="1900" dirty="0">
                <a:solidFill>
                  <a:prstClr val="black">
                    <a:lumMod val="65000"/>
                    <a:lumOff val="35000"/>
                  </a:prstClr>
                </a:solidFill>
                <a:latin typeface="Museo 300" panose="02000000000000000000" pitchFamily="50" charset="0"/>
              </a:rPr>
              <a:t>  Bedford County, Pa.: Bedford County Unified Family Services System</a:t>
            </a:r>
          </a:p>
        </p:txBody>
      </p:sp>
      <p:sp>
        <p:nvSpPr>
          <p:cNvPr id="5" name="TextBox 4">
            <a:extLst>
              <a:ext uri="{FF2B5EF4-FFF2-40B4-BE49-F238E27FC236}">
                <a16:creationId xmlns:a16="http://schemas.microsoft.com/office/drawing/2014/main" xmlns="" id="{6D01A03B-7317-412F-B9D3-0A09AB8E63AA}"/>
              </a:ext>
            </a:extLst>
          </p:cNvPr>
          <p:cNvSpPr txBox="1"/>
          <p:nvPr/>
        </p:nvSpPr>
        <p:spPr>
          <a:xfrm>
            <a:off x="1524000" y="4107765"/>
            <a:ext cx="6020974" cy="2308324"/>
          </a:xfrm>
          <a:prstGeom prst="rect">
            <a:avLst/>
          </a:prstGeom>
          <a:solidFill>
            <a:srgbClr val="002060"/>
          </a:solidFill>
        </p:spPr>
        <p:txBody>
          <a:bodyPr wrap="square" rtlCol="0">
            <a:spAutoFit/>
          </a:bodyPr>
          <a:lstStyle/>
          <a:p>
            <a:pPr defTabSz="457200"/>
            <a:r>
              <a:rPr lang="en-US" dirty="0">
                <a:solidFill>
                  <a:prstClr val="white"/>
                </a:solidFill>
                <a:latin typeface="Franklin Gothic Medium" panose="020B0603020102020204" pitchFamily="34" charset="0"/>
              </a:rPr>
              <a:t>  Other Entities Involved: </a:t>
            </a:r>
            <a:r>
              <a:rPr lang="en-US" dirty="0">
                <a:solidFill>
                  <a:prstClr val="white"/>
                </a:solidFill>
                <a:latin typeface="Franklin Gothic Book" panose="020B0503020102020204" pitchFamily="34" charset="0"/>
              </a:rPr>
              <a:t>Five independent school districts,</a:t>
            </a:r>
          </a:p>
          <a:p>
            <a:pPr defTabSz="457200"/>
            <a:r>
              <a:rPr lang="en-US" dirty="0">
                <a:solidFill>
                  <a:prstClr val="white"/>
                </a:solidFill>
                <a:latin typeface="Franklin Gothic Book" panose="020B0503020102020204" pitchFamily="34" charset="0"/>
              </a:rPr>
              <a:t>  one independent public charter school, various businesses</a:t>
            </a:r>
          </a:p>
          <a:p>
            <a:pPr defTabSz="457200"/>
            <a:r>
              <a:rPr lang="en-US" dirty="0">
                <a:solidFill>
                  <a:prstClr val="white"/>
                </a:solidFill>
                <a:latin typeface="Franklin Gothic Book" panose="020B0503020102020204" pitchFamily="34" charset="0"/>
              </a:rPr>
              <a:t>  and nonprofits in the community, various Pennsylvania</a:t>
            </a:r>
          </a:p>
          <a:p>
            <a:pPr defTabSz="457200"/>
            <a:r>
              <a:rPr lang="en-US" dirty="0">
                <a:solidFill>
                  <a:prstClr val="white"/>
                </a:solidFill>
                <a:latin typeface="Franklin Gothic Book" panose="020B0503020102020204" pitchFamily="34" charset="0"/>
              </a:rPr>
              <a:t>  state departments</a:t>
            </a:r>
          </a:p>
          <a:p>
            <a:pPr defTabSz="457200"/>
            <a:r>
              <a:rPr lang="en-US" dirty="0">
                <a:solidFill>
                  <a:prstClr val="white"/>
                </a:solidFill>
                <a:latin typeface="Franklin Gothic Medium" panose="020B0603020102020204" pitchFamily="34" charset="0"/>
              </a:rPr>
              <a:t>  2016 Population Level: </a:t>
            </a:r>
            <a:r>
              <a:rPr lang="en-US" dirty="0">
                <a:solidFill>
                  <a:prstClr val="white"/>
                </a:solidFill>
                <a:latin typeface="Franklin Gothic Book" panose="020B0503020102020204" pitchFamily="34" charset="0"/>
              </a:rPr>
              <a:t>48.3k</a:t>
            </a:r>
          </a:p>
          <a:p>
            <a:pPr defTabSz="457200"/>
            <a:r>
              <a:rPr lang="en-US" dirty="0">
                <a:solidFill>
                  <a:prstClr val="white"/>
                </a:solidFill>
                <a:latin typeface="Franklin Gothic Medium" panose="020B0603020102020204" pitchFamily="34" charset="0"/>
              </a:rPr>
              <a:t>  2016 Unemployment Rate: </a:t>
            </a:r>
            <a:r>
              <a:rPr lang="en-US" dirty="0">
                <a:solidFill>
                  <a:prstClr val="white"/>
                </a:solidFill>
                <a:latin typeface="Franklin Gothic Book" panose="020B0503020102020204" pitchFamily="34" charset="0"/>
              </a:rPr>
              <a:t>5.8%</a:t>
            </a:r>
          </a:p>
          <a:p>
            <a:pPr defTabSz="457200"/>
            <a:r>
              <a:rPr lang="en-US" dirty="0">
                <a:solidFill>
                  <a:prstClr val="white"/>
                </a:solidFill>
                <a:latin typeface="Franklin Gothic Medium" panose="020B0603020102020204" pitchFamily="34" charset="0"/>
              </a:rPr>
              <a:t>  2016 Average Real Wages, in 2009 Dollars: </a:t>
            </a:r>
            <a:r>
              <a:rPr lang="en-US" dirty="0">
                <a:solidFill>
                  <a:prstClr val="white"/>
                </a:solidFill>
                <a:latin typeface="Franklin Gothic Book" panose="020B0503020102020204" pitchFamily="34" charset="0"/>
              </a:rPr>
              <a:t>$36,808</a:t>
            </a:r>
          </a:p>
          <a:p>
            <a:pPr defTabSz="457200">
              <a:spcAft>
                <a:spcPts val="600"/>
              </a:spcAft>
            </a:pPr>
            <a:r>
              <a:rPr lang="en-US" dirty="0">
                <a:solidFill>
                  <a:prstClr val="white"/>
                </a:solidFill>
                <a:latin typeface="Franklin Gothic Medium" panose="020B0603020102020204" pitchFamily="34" charset="0"/>
              </a:rPr>
              <a:t>  2015 Child Poverty Rate: </a:t>
            </a:r>
            <a:r>
              <a:rPr lang="en-US" dirty="0">
                <a:solidFill>
                  <a:prstClr val="white"/>
                </a:solidFill>
                <a:latin typeface="Franklin Gothic Book" panose="020B0503020102020204" pitchFamily="34" charset="0"/>
              </a:rPr>
              <a:t>19.0%</a:t>
            </a:r>
          </a:p>
        </p:txBody>
      </p:sp>
    </p:spTree>
    <p:extLst>
      <p:ext uri="{BB962C8B-B14F-4D97-AF65-F5344CB8AC3E}">
        <p14:creationId xmlns:p14="http://schemas.microsoft.com/office/powerpoint/2010/main" val="192812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8C0176F-1584-4784-A2A5-0B1AFBBC26A3}"/>
              </a:ext>
            </a:extLst>
          </p:cNvPr>
          <p:cNvSpPr txBox="1"/>
          <p:nvPr/>
        </p:nvSpPr>
        <p:spPr>
          <a:xfrm>
            <a:off x="1749083" y="295423"/>
            <a:ext cx="8032653" cy="584775"/>
          </a:xfrm>
          <a:prstGeom prst="rect">
            <a:avLst/>
          </a:prstGeom>
          <a:noFill/>
        </p:spPr>
        <p:txBody>
          <a:bodyPr wrap="square" rtlCol="0">
            <a:spAutoFit/>
          </a:bodyPr>
          <a:lstStyle/>
          <a:p>
            <a:pPr defTabSz="457200"/>
            <a:r>
              <a:rPr lang="en-US" sz="3200" dirty="0">
                <a:solidFill>
                  <a:prstClr val="black">
                    <a:lumMod val="85000"/>
                    <a:lumOff val="15000"/>
                  </a:prstClr>
                </a:solidFill>
                <a:latin typeface="Franklin Gothic Medium" panose="020B0603020102020204" pitchFamily="34" charset="0"/>
              </a:rPr>
              <a:t>THANK YOU! </a:t>
            </a:r>
            <a:endParaRPr lang="en-US" sz="2300" dirty="0">
              <a:solidFill>
                <a:prstClr val="black">
                  <a:lumMod val="85000"/>
                  <a:lumOff val="15000"/>
                </a:prstClr>
              </a:solidFill>
              <a:latin typeface="Franklin Gothic Book italic" panose="020B0503020102090204" pitchFamily="34" charset="0"/>
            </a:endParaRPr>
          </a:p>
        </p:txBody>
      </p:sp>
      <p:sp>
        <p:nvSpPr>
          <p:cNvPr id="7" name="TextBox 6">
            <a:extLst>
              <a:ext uri="{FF2B5EF4-FFF2-40B4-BE49-F238E27FC236}">
                <a16:creationId xmlns:a16="http://schemas.microsoft.com/office/drawing/2014/main" xmlns="" id="{47EBA683-E59C-4470-AC01-B6F65B40D425}"/>
              </a:ext>
            </a:extLst>
          </p:cNvPr>
          <p:cNvSpPr txBox="1"/>
          <p:nvPr/>
        </p:nvSpPr>
        <p:spPr>
          <a:xfrm>
            <a:off x="1749082" y="988759"/>
            <a:ext cx="4082080" cy="784830"/>
          </a:xfrm>
          <a:prstGeom prst="rect">
            <a:avLst/>
          </a:prstGeom>
          <a:noFill/>
        </p:spPr>
        <p:txBody>
          <a:bodyPr wrap="none" rtlCol="0">
            <a:spAutoFit/>
          </a:bodyPr>
          <a:lstStyle/>
          <a:p>
            <a:pPr defTabSz="457200"/>
            <a:r>
              <a:rPr lang="en-US" sz="1500" dirty="0">
                <a:solidFill>
                  <a:prstClr val="black"/>
                </a:solidFill>
                <a:latin typeface="Franklin Gothic Book" panose="020B0503020102020204" pitchFamily="34" charset="0"/>
              </a:rPr>
              <a:t>Eryn Hurley, Associate Legislative Director, </a:t>
            </a:r>
            <a:r>
              <a:rPr lang="en-US" sz="1500" dirty="0" err="1">
                <a:solidFill>
                  <a:prstClr val="black"/>
                </a:solidFill>
                <a:latin typeface="Franklin Gothic Book" panose="020B0503020102020204" pitchFamily="34" charset="0"/>
              </a:rPr>
              <a:t>NACo</a:t>
            </a:r>
            <a:endParaRPr lang="en-US" sz="1500" dirty="0">
              <a:solidFill>
                <a:prstClr val="black"/>
              </a:solidFill>
              <a:latin typeface="Franklin Gothic Book" panose="020B0503020102020204" pitchFamily="34" charset="0"/>
            </a:endParaRPr>
          </a:p>
          <a:p>
            <a:pPr defTabSz="457200"/>
            <a:r>
              <a:rPr lang="en-US" sz="1500" dirty="0">
                <a:solidFill>
                  <a:prstClr val="black"/>
                </a:solidFill>
                <a:latin typeface="Franklin Gothic Book" panose="020B0503020102020204" pitchFamily="34" charset="0"/>
                <a:hlinkClick r:id="rId3"/>
              </a:rPr>
              <a:t>ehurley@naco.org</a:t>
            </a:r>
            <a:r>
              <a:rPr lang="en-US" sz="1500" dirty="0">
                <a:solidFill>
                  <a:prstClr val="black"/>
                </a:solidFill>
                <a:latin typeface="Franklin Gothic Book" panose="020B0503020102020204" pitchFamily="34" charset="0"/>
              </a:rPr>
              <a:t> | 202.942.4204</a:t>
            </a:r>
          </a:p>
          <a:p>
            <a:pPr defTabSz="457200"/>
            <a:r>
              <a:rPr lang="en-US" sz="1500" dirty="0">
                <a:solidFill>
                  <a:prstClr val="black"/>
                </a:solidFill>
                <a:latin typeface="Franklin Gothic Book" panose="020B0503020102020204" pitchFamily="34" charset="0"/>
              </a:rPr>
              <a:t>April 2018</a:t>
            </a:r>
          </a:p>
        </p:txBody>
      </p:sp>
      <p:pic>
        <p:nvPicPr>
          <p:cNvPr id="13" name="Picture 12">
            <a:extLst>
              <a:ext uri="{FF2B5EF4-FFF2-40B4-BE49-F238E27FC236}">
                <a16:creationId xmlns:a16="http://schemas.microsoft.com/office/drawing/2014/main" xmlns="" id="{85A434DE-5C07-419D-904C-D063527561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8479" y="5176015"/>
            <a:ext cx="1871308" cy="1446011"/>
          </a:xfrm>
          <a:prstGeom prst="rect">
            <a:avLst/>
          </a:prstGeom>
        </p:spPr>
      </p:pic>
    </p:spTree>
    <p:extLst>
      <p:ext uri="{BB962C8B-B14F-4D97-AF65-F5344CB8AC3E}">
        <p14:creationId xmlns:p14="http://schemas.microsoft.com/office/powerpoint/2010/main" val="409369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74426AB7-D619-4515-962A-BC83909EC01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F5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DE47DF98-723F-4AAC-ABCF-CACBC438F78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xmlns="" id="{EA29FC7C-9308-4FDE-8DCA-405668055B0F}"/>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F566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xmlns="" id="{59C1D699-753A-7746-89F0-1F16A7EB6F32}"/>
              </a:ext>
            </a:extLst>
          </p:cNvPr>
          <p:cNvPicPr>
            <a:picLocks noChangeAspect="1"/>
          </p:cNvPicPr>
          <p:nvPr/>
        </p:nvPicPr>
        <p:blipFill rotWithShape="1">
          <a:blip r:embed="rId3">
            <a:extLst>
              <a:ext uri="{28A0092B-C50C-407E-A947-70E740481C1C}">
                <a14:useLocalDpi xmlns:a14="http://schemas.microsoft.com/office/drawing/2010/main" val="0"/>
              </a:ext>
            </a:extLst>
          </a:blip>
          <a:srcRect t="7627" r="1" b="35197"/>
          <a:stretch/>
        </p:blipFill>
        <p:spPr>
          <a:xfrm>
            <a:off x="746089" y="256540"/>
            <a:ext cx="10520804" cy="3383640"/>
          </a:xfrm>
          <a:prstGeom prst="rect">
            <a:avLst/>
          </a:prstGeom>
        </p:spPr>
      </p:pic>
      <p:sp>
        <p:nvSpPr>
          <p:cNvPr id="2" name="Title 1">
            <a:extLst>
              <a:ext uri="{FF2B5EF4-FFF2-40B4-BE49-F238E27FC236}">
                <a16:creationId xmlns:a16="http://schemas.microsoft.com/office/drawing/2014/main" xmlns="" id="{635BA3E2-66E4-1A4E-80FC-91DA9B2822F0}"/>
              </a:ext>
            </a:extLst>
          </p:cNvPr>
          <p:cNvSpPr>
            <a:spLocks noGrp="1"/>
          </p:cNvSpPr>
          <p:nvPr>
            <p:ph type="ctrTitle"/>
          </p:nvPr>
        </p:nvSpPr>
        <p:spPr>
          <a:xfrm>
            <a:off x="1299933" y="3924032"/>
            <a:ext cx="9966960" cy="1560320"/>
          </a:xfrm>
        </p:spPr>
        <p:txBody>
          <a:bodyPr>
            <a:normAutofit/>
          </a:bodyPr>
          <a:lstStyle/>
          <a:p>
            <a:r>
              <a:rPr lang="en-US" sz="4800" b="1" dirty="0">
                <a:solidFill>
                  <a:srgbClr val="082544"/>
                </a:solidFill>
                <a:latin typeface="Garamond" panose="02020404030301010803" pitchFamily="18" charset="0"/>
              </a:rPr>
              <a:t>Our Kids, Our Future: Solutions to Child Poverty in the U.S.</a:t>
            </a:r>
            <a:endParaRPr lang="en-US" sz="4800" b="1" dirty="0">
              <a:solidFill>
                <a:srgbClr val="082544"/>
              </a:solidFill>
            </a:endParaRPr>
          </a:p>
        </p:txBody>
      </p:sp>
      <p:sp>
        <p:nvSpPr>
          <p:cNvPr id="3" name="Subtitle 2">
            <a:extLst>
              <a:ext uri="{FF2B5EF4-FFF2-40B4-BE49-F238E27FC236}">
                <a16:creationId xmlns:a16="http://schemas.microsoft.com/office/drawing/2014/main" xmlns="" id="{A891920D-891C-454F-81EE-6A4E7569049B}"/>
              </a:ext>
            </a:extLst>
          </p:cNvPr>
          <p:cNvSpPr>
            <a:spLocks noGrp="1"/>
          </p:cNvSpPr>
          <p:nvPr>
            <p:ph type="subTitle" idx="1"/>
          </p:nvPr>
        </p:nvSpPr>
        <p:spPr>
          <a:xfrm>
            <a:off x="1899483" y="6072172"/>
            <a:ext cx="8767860" cy="440822"/>
          </a:xfrm>
        </p:spPr>
        <p:txBody>
          <a:bodyPr>
            <a:normAutofit/>
          </a:bodyPr>
          <a:lstStyle/>
          <a:p>
            <a:r>
              <a:rPr lang="en-US" sz="2000" dirty="0">
                <a:solidFill>
                  <a:srgbClr val="082544"/>
                </a:solidFill>
                <a:latin typeface="Garamond" panose="02020404030301010803" pitchFamily="18" charset="0"/>
              </a:rPr>
              <a:t>April 12, 2018 </a:t>
            </a:r>
          </a:p>
          <a:p>
            <a:endParaRPr lang="en-US" sz="2000" dirty="0">
              <a:solidFill>
                <a:srgbClr val="3F566F"/>
              </a:solidFill>
            </a:endParaRPr>
          </a:p>
        </p:txBody>
      </p:sp>
      <p:sp>
        <p:nvSpPr>
          <p:cNvPr id="4" name="Rectangle 3">
            <a:extLst>
              <a:ext uri="{FF2B5EF4-FFF2-40B4-BE49-F238E27FC236}">
                <a16:creationId xmlns:a16="http://schemas.microsoft.com/office/drawing/2014/main" xmlns="" id="{D8314B4C-740C-F046-884B-06DDEE41E369}"/>
              </a:ext>
            </a:extLst>
          </p:cNvPr>
          <p:cNvSpPr/>
          <p:nvPr/>
        </p:nvSpPr>
        <p:spPr>
          <a:xfrm>
            <a:off x="673543" y="6019066"/>
            <a:ext cx="3450304"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82544"/>
                </a:solidFill>
                <a:effectLst/>
                <a:uLnTx/>
                <a:uFillTx/>
                <a:latin typeface="Garamond" panose="02020404030301010803" pitchFamily="18" charset="0"/>
                <a:ea typeface="+mn-ea"/>
                <a:cs typeface="+mn-cs"/>
              </a:rPr>
              <a:t>Follow us: </a:t>
            </a:r>
            <a:r>
              <a:rPr kumimoji="0" lang="en-US" sz="2500" b="1" i="0" u="none" strike="noStrike" kern="1200" cap="none" spc="0" normalizeH="0" baseline="0" noProof="0" dirty="0">
                <a:ln>
                  <a:noFill/>
                </a:ln>
                <a:solidFill>
                  <a:srgbClr val="082544"/>
                </a:solidFill>
                <a:effectLst/>
                <a:uLnTx/>
                <a:uFillTx/>
                <a:latin typeface="Garamond" panose="02020404030301010803" pitchFamily="18" charset="0"/>
                <a:ea typeface="+mn-ea"/>
                <a:cs typeface="+mn-cs"/>
              </a:rPr>
              <a:t>@CPAG_USA</a:t>
            </a:r>
            <a:endParaRPr kumimoji="0" lang="en-US" sz="2500" b="1" i="0" u="none" strike="noStrike" kern="1200" cap="none" spc="0" normalizeH="0" baseline="0" noProof="0" dirty="0">
              <a:ln>
                <a:noFill/>
              </a:ln>
              <a:solidFill>
                <a:srgbClr val="082544"/>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04C14446-059C-2142-BB84-68DAB5C7D9AC}"/>
              </a:ext>
            </a:extLst>
          </p:cNvPr>
          <p:cNvSpPr/>
          <p:nvPr/>
        </p:nvSpPr>
        <p:spPr>
          <a:xfrm>
            <a:off x="8659118" y="6019066"/>
            <a:ext cx="3289042"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82544"/>
                </a:solidFill>
                <a:effectLst/>
                <a:uLnTx/>
                <a:uFillTx/>
                <a:latin typeface="Garamond" panose="02020404030301010803" pitchFamily="18" charset="0"/>
                <a:ea typeface="+mn-ea"/>
                <a:cs typeface="+mn-cs"/>
              </a:rPr>
              <a:t>www.childpovertyusa.org</a:t>
            </a:r>
            <a:endParaRPr kumimoji="0" lang="en-US" sz="2500" b="0" i="0" u="none" strike="noStrike" kern="1200" cap="none" spc="0" normalizeH="0" baseline="0" noProof="0" dirty="0">
              <a:ln>
                <a:noFill/>
              </a:ln>
              <a:solidFill>
                <a:srgbClr val="082544"/>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xmlns="" id="{4CC8F5B6-259D-CC4E-8F5E-C1098027B6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16" y="6104358"/>
            <a:ext cx="408636" cy="408636"/>
          </a:xfrm>
          <a:prstGeom prst="rect">
            <a:avLst/>
          </a:prstGeom>
        </p:spPr>
      </p:pic>
    </p:spTree>
    <p:extLst>
      <p:ext uri="{BB962C8B-B14F-4D97-AF65-F5344CB8AC3E}">
        <p14:creationId xmlns:p14="http://schemas.microsoft.com/office/powerpoint/2010/main" val="325566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dirty="0">
                <a:latin typeface="Franklin Gothic Demi Cond" panose="020B0706030402020204" pitchFamily="34" charset="0"/>
              </a:rPr>
              <a:t>THE BIG IDEA - UNIVERSAL CHILD ALLOWANCES</a:t>
            </a:r>
            <a:endParaRPr dirty="0">
              <a:latin typeface="Franklin Gothic Demi Cond" panose="020B0706030402020204" pitchFamily="34" charset="0"/>
            </a:endParaRPr>
          </a:p>
        </p:txBody>
      </p:sp>
      <p:sp>
        <p:nvSpPr>
          <p:cNvPr id="73" name="Shape 73"/>
          <p:cNvSpPr txBox="1">
            <a:spLocks noGrp="1"/>
          </p:cNvSpPr>
          <p:nvPr>
            <p:ph type="body" idx="1"/>
          </p:nvPr>
        </p:nvSpPr>
        <p:spPr>
          <a:xfrm>
            <a:off x="176300" y="1356967"/>
            <a:ext cx="11360800" cy="4576000"/>
          </a:xfrm>
          <a:prstGeom prst="rect">
            <a:avLst/>
          </a:prstGeom>
        </p:spPr>
        <p:txBody>
          <a:bodyPr spcFirstLastPara="1" wrap="square" lIns="121900" tIns="121900" rIns="121900" bIns="121900" anchor="t" anchorCtr="0">
            <a:noAutofit/>
          </a:bodyPr>
          <a:lstStyle/>
          <a:p>
            <a:pPr marL="0" indent="0">
              <a:buNone/>
            </a:pPr>
            <a:endParaRPr dirty="0"/>
          </a:p>
          <a:p>
            <a:pPr marL="0" indent="0" algn="ctr">
              <a:spcBef>
                <a:spcPts val="2133"/>
              </a:spcBef>
              <a:buNone/>
            </a:pPr>
            <a:r>
              <a:rPr lang="en" sz="4800" dirty="0"/>
              <a:t>Modest Monthly ($250-300/Child) </a:t>
            </a:r>
            <a:endParaRPr sz="4800" dirty="0"/>
          </a:p>
          <a:p>
            <a:pPr marL="0" indent="0" algn="ctr">
              <a:spcBef>
                <a:spcPts val="2133"/>
              </a:spcBef>
              <a:spcAft>
                <a:spcPts val="2133"/>
              </a:spcAft>
              <a:buNone/>
            </a:pPr>
            <a:r>
              <a:rPr lang="en" sz="4800" dirty="0"/>
              <a:t>Cash Payments to Families with Children</a:t>
            </a:r>
            <a:endParaRPr sz="4800" dirty="0"/>
          </a:p>
        </p:txBody>
      </p:sp>
    </p:spTree>
    <p:extLst>
      <p:ext uri="{BB962C8B-B14F-4D97-AF65-F5344CB8AC3E}">
        <p14:creationId xmlns:p14="http://schemas.microsoft.com/office/powerpoint/2010/main" val="388741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Shape 78"/>
          <p:cNvPicPr preferRelativeResize="0"/>
          <p:nvPr/>
        </p:nvPicPr>
        <p:blipFill>
          <a:blip r:embed="rId3">
            <a:alphaModFix/>
          </a:blip>
          <a:stretch>
            <a:fillRect/>
          </a:stretch>
        </p:blipFill>
        <p:spPr>
          <a:xfrm>
            <a:off x="1390334" y="0"/>
            <a:ext cx="8599533" cy="6255933"/>
          </a:xfrm>
          <a:prstGeom prst="rect">
            <a:avLst/>
          </a:prstGeom>
          <a:noFill/>
          <a:ln>
            <a:noFill/>
          </a:ln>
        </p:spPr>
      </p:pic>
      <p:sp>
        <p:nvSpPr>
          <p:cNvPr id="79" name="Shape 79"/>
          <p:cNvSpPr txBox="1"/>
          <p:nvPr/>
        </p:nvSpPr>
        <p:spPr>
          <a:xfrm>
            <a:off x="1452933" y="6338167"/>
            <a:ext cx="8536800" cy="520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Source: Bernard L. Schwartz Rediscovering Government Initiative, TCF, 2016</a:t>
            </a:r>
            <a:endParaRPr sz="1867" kern="0">
              <a:solidFill>
                <a:srgbClr val="FFFFFF"/>
              </a:solidFill>
              <a:latin typeface="Arial"/>
              <a:cs typeface="Arial"/>
              <a:sym typeface="Arial"/>
            </a:endParaRPr>
          </a:p>
        </p:txBody>
      </p:sp>
    </p:spTree>
    <p:extLst>
      <p:ext uri="{BB962C8B-B14F-4D97-AF65-F5344CB8AC3E}">
        <p14:creationId xmlns:p14="http://schemas.microsoft.com/office/powerpoint/2010/main" val="77291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dirty="0">
                <a:latin typeface="Franklin Gothic Demi Cond" panose="020B0706030402020204" pitchFamily="34" charset="0"/>
              </a:rPr>
              <a:t>Major Proposals</a:t>
            </a:r>
            <a:endParaRPr dirty="0">
              <a:latin typeface="Franklin Gothic Demi Cond" panose="020B0706030402020204" pitchFamily="34" charset="0"/>
            </a:endParaRPr>
          </a:p>
        </p:txBody>
      </p:sp>
      <p:sp>
        <p:nvSpPr>
          <p:cNvPr id="85" name="Shape 8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r>
              <a:rPr lang="en" dirty="0"/>
              <a:t>Tax Cuts and Jobs Act Enacted</a:t>
            </a:r>
            <a:endParaRPr dirty="0"/>
          </a:p>
          <a:p>
            <a:pPr lvl="1">
              <a:spcBef>
                <a:spcPts val="0"/>
              </a:spcBef>
            </a:pPr>
            <a:r>
              <a:rPr lang="en" sz="2133" dirty="0"/>
              <a:t>Expanded refundable </a:t>
            </a:r>
            <a:r>
              <a:rPr lang="en-US" sz="2133" dirty="0"/>
              <a:t>CTC </a:t>
            </a:r>
            <a:r>
              <a:rPr lang="en" sz="2133" dirty="0"/>
              <a:t>from $1,000 to $1,400 (non-refundable to $2,000)</a:t>
            </a:r>
            <a:endParaRPr sz="2133" dirty="0"/>
          </a:p>
          <a:p>
            <a:r>
              <a:rPr lang="en" dirty="0"/>
              <a:t>Greenstein / Maag et all. Proposal (Published by Urban Institute)</a:t>
            </a:r>
            <a:endParaRPr dirty="0"/>
          </a:p>
          <a:p>
            <a:pPr lvl="1">
              <a:spcBef>
                <a:spcPts val="0"/>
              </a:spcBef>
            </a:pPr>
            <a:r>
              <a:rPr lang="en" sz="2133" dirty="0"/>
              <a:t>Make $2,000 </a:t>
            </a:r>
            <a:r>
              <a:rPr lang="en-US" sz="2133" dirty="0"/>
              <a:t>CTC</a:t>
            </a:r>
            <a:r>
              <a:rPr lang="en" sz="2133" dirty="0"/>
              <a:t> refundable with more generous phase in </a:t>
            </a:r>
            <a:endParaRPr sz="2133" dirty="0"/>
          </a:p>
          <a:p>
            <a:r>
              <a:rPr lang="en" dirty="0"/>
              <a:t>American Family Act (S. 2018 Bennet/Brown) &amp; Child Tax Credit Improvement Act (HR 821 DeLauro, Pelosi)</a:t>
            </a:r>
            <a:endParaRPr dirty="0"/>
          </a:p>
          <a:p>
            <a:pPr lvl="1">
              <a:spcBef>
                <a:spcPts val="0"/>
              </a:spcBef>
            </a:pPr>
            <a:r>
              <a:rPr lang="en" sz="2133" dirty="0"/>
              <a:t>Establish a young child tax credit of $300 per month ($3,600 per year)</a:t>
            </a:r>
            <a:endParaRPr sz="2133" dirty="0"/>
          </a:p>
          <a:p>
            <a:pPr lvl="1">
              <a:spcBef>
                <a:spcPts val="0"/>
              </a:spcBef>
            </a:pPr>
            <a:r>
              <a:rPr lang="en" sz="2133" dirty="0"/>
              <a:t>Over 6 $2,500 per year</a:t>
            </a:r>
            <a:endParaRPr sz="2133" dirty="0"/>
          </a:p>
          <a:p>
            <a:pPr lvl="1">
              <a:spcBef>
                <a:spcPts val="0"/>
              </a:spcBef>
            </a:pPr>
            <a:r>
              <a:rPr lang="en" sz="2133" dirty="0"/>
              <a:t>Fully refundable</a:t>
            </a:r>
            <a:endParaRPr sz="2133" dirty="0"/>
          </a:p>
          <a:p>
            <a:pPr lvl="1">
              <a:spcBef>
                <a:spcPts val="0"/>
              </a:spcBef>
            </a:pPr>
            <a:r>
              <a:rPr lang="en" sz="2133" dirty="0"/>
              <a:t>Paid monthly </a:t>
            </a:r>
            <a:endParaRPr sz="2133" dirty="0"/>
          </a:p>
          <a:p>
            <a:pPr lvl="1">
              <a:spcBef>
                <a:spcPts val="0"/>
              </a:spcBef>
            </a:pPr>
            <a:r>
              <a:rPr lang="en" sz="2133" dirty="0"/>
              <a:t>Follows major recommendations from poverty experts (Waldfogel, Smeeding, Schaeffer, et al.)</a:t>
            </a:r>
            <a:endParaRPr sz="2133" dirty="0"/>
          </a:p>
        </p:txBody>
      </p:sp>
    </p:spTree>
    <p:extLst>
      <p:ext uri="{BB962C8B-B14F-4D97-AF65-F5344CB8AC3E}">
        <p14:creationId xmlns:p14="http://schemas.microsoft.com/office/powerpoint/2010/main" val="422979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5636"/>
          <a:stretch/>
        </p:blipFill>
        <p:spPr>
          <a:xfrm>
            <a:off x="0" y="0"/>
            <a:ext cx="12192000" cy="6858000"/>
          </a:xfrm>
          <a:prstGeom prst="rect">
            <a:avLst/>
          </a:prstGeom>
        </p:spPr>
      </p:pic>
      <p:sp>
        <p:nvSpPr>
          <p:cNvPr id="10" name="Rectangle 9"/>
          <p:cNvSpPr/>
          <p:nvPr/>
        </p:nvSpPr>
        <p:spPr>
          <a:xfrm>
            <a:off x="0" y="0"/>
            <a:ext cx="3304903" cy="6858000"/>
          </a:xfrm>
          <a:prstGeom prst="rect">
            <a:avLst/>
          </a:prstGeom>
          <a:solidFill>
            <a:srgbClr val="092546">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Futura Std Book" panose="020B0502020204020303" pitchFamily="34" charset="0"/>
            </a:endParaRPr>
          </a:p>
        </p:txBody>
      </p:sp>
      <p:sp>
        <p:nvSpPr>
          <p:cNvPr id="17" name="TextBox 16"/>
          <p:cNvSpPr txBox="1"/>
          <p:nvPr/>
        </p:nvSpPr>
        <p:spPr>
          <a:xfrm>
            <a:off x="314661" y="3657912"/>
            <a:ext cx="2675778" cy="2554545"/>
          </a:xfrm>
          <a:prstGeom prst="rect">
            <a:avLst/>
          </a:prstGeom>
          <a:noFill/>
        </p:spPr>
        <p:txBody>
          <a:bodyPr wrap="square" rtlCol="0">
            <a:spAutoFit/>
          </a:bodyPr>
          <a:lstStyle/>
          <a:p>
            <a:pPr algn="ctr"/>
            <a:r>
              <a:rPr lang="en-US" sz="2700" spc="50" dirty="0">
                <a:solidFill>
                  <a:prstClr val="white"/>
                </a:solidFill>
                <a:latin typeface="Futura Std Book" panose="020B0502020204020303" pitchFamily="34" charset="0"/>
                <a:ea typeface="Open Sans" panose="020B0606030504020204" pitchFamily="34" charset="0"/>
                <a:cs typeface="Open Sans" panose="020B0606030504020204" pitchFamily="34" charset="0"/>
              </a:rPr>
              <a:t>Creating the Political Will to Reduce Child Poverty in the U.S.</a:t>
            </a:r>
          </a:p>
          <a:p>
            <a:pPr algn="ctr"/>
            <a:endParaRPr lang="en-US" sz="2500" spc="50" dirty="0">
              <a:solidFill>
                <a:prstClr val="white"/>
              </a:solidFill>
              <a:latin typeface="Futura Std Book" panose="020B0502020204020303" pitchFamily="34" charset="0"/>
              <a:ea typeface="Open Sans" panose="020B0606030504020204" pitchFamily="34" charset="0"/>
              <a:cs typeface="Open Sans" panose="020B0606030504020204" pitchFamily="34" charset="0"/>
            </a:endParaRPr>
          </a:p>
        </p:txBody>
      </p:sp>
      <p:cxnSp>
        <p:nvCxnSpPr>
          <p:cNvPr id="4" name="Straight Connector 3"/>
          <p:cNvCxnSpPr/>
          <p:nvPr/>
        </p:nvCxnSpPr>
        <p:spPr>
          <a:xfrm>
            <a:off x="314661" y="3558929"/>
            <a:ext cx="267577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921" y="1926112"/>
            <a:ext cx="2353061" cy="1377699"/>
          </a:xfrm>
          <a:prstGeom prst="rect">
            <a:avLst/>
          </a:prstGeom>
        </p:spPr>
      </p:pic>
    </p:spTree>
    <p:extLst>
      <p:ext uri="{BB962C8B-B14F-4D97-AF65-F5344CB8AC3E}">
        <p14:creationId xmlns:p14="http://schemas.microsoft.com/office/powerpoint/2010/main" val="309218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 y="182246"/>
            <a:ext cx="10515600" cy="1325563"/>
          </a:xfrm>
        </p:spPr>
        <p:txBody>
          <a:bodyPr/>
          <a:lstStyle/>
          <a:p>
            <a:r>
              <a:rPr lang="en-US" sz="3000" spc="50" dirty="0">
                <a:solidFill>
                  <a:srgbClr val="092546"/>
                </a:solidFill>
                <a:latin typeface="Futura Std Book" panose="020B0502020204020303" pitchFamily="34" charset="0"/>
                <a:ea typeface="Open Sans" panose="020B0606030504020204" pitchFamily="34" charset="0"/>
                <a:cs typeface="Open Sans" panose="020B0606030504020204" pitchFamily="34" charset="0"/>
              </a:rPr>
              <a:t>UK Policies to Meet the Target</a:t>
            </a:r>
            <a:r>
              <a:rPr lang="en-US" spc="50" dirty="0">
                <a:solidFill>
                  <a:srgbClr val="092546"/>
                </a:solidFill>
                <a:latin typeface="Futura Std Book" panose="020B0502020204020303" pitchFamily="34" charset="0"/>
                <a:ea typeface="Open Sans" panose="020B0606030504020204" pitchFamily="34" charset="0"/>
                <a:cs typeface="Open Sans" panose="020B0606030504020204" pitchFamily="34" charset="0"/>
              </a:rPr>
              <a:t/>
            </a:r>
            <a:br>
              <a:rPr lang="en-US" spc="50" dirty="0">
                <a:solidFill>
                  <a:srgbClr val="092546"/>
                </a:solidFill>
                <a:latin typeface="Futura Std Book" panose="020B0502020204020303" pitchFamily="34" charset="0"/>
                <a:ea typeface="Open Sans" panose="020B0606030504020204" pitchFamily="34" charset="0"/>
                <a:cs typeface="Open Sans" panose="020B0606030504020204" pitchFamily="34" charset="0"/>
              </a:rPr>
            </a:br>
            <a:endParaRPr lang="en-US" dirty="0"/>
          </a:p>
        </p:txBody>
      </p:sp>
      <p:sp>
        <p:nvSpPr>
          <p:cNvPr id="4" name="Rectangle 3"/>
          <p:cNvSpPr/>
          <p:nvPr/>
        </p:nvSpPr>
        <p:spPr>
          <a:xfrm>
            <a:off x="358140" y="845027"/>
            <a:ext cx="11483340" cy="6001643"/>
          </a:xfrm>
          <a:prstGeom prst="rect">
            <a:avLst/>
          </a:prstGeom>
        </p:spPr>
        <p:txBody>
          <a:bodyPr wrap="square">
            <a:spAutoFit/>
          </a:bodyPr>
          <a:lstStyle/>
          <a:p>
            <a:r>
              <a:rPr lang="en-US" sz="2600" u="sng" dirty="0">
                <a:solidFill>
                  <a:prstClr val="black">
                    <a:lumMod val="65000"/>
                    <a:lumOff val="35000"/>
                  </a:prstClr>
                </a:solidFill>
                <a:latin typeface="Calibri" panose="020F0502020204030204"/>
                <a:ea typeface="Calibri" charset="0"/>
                <a:cs typeface="Times New Roman" charset="0"/>
              </a:rPr>
              <a:t>Making work pay</a:t>
            </a:r>
          </a:p>
          <a:p>
            <a:pPr marL="171450" indent="-171450">
              <a:buFont typeface="Symbol" charset="2"/>
              <a:buChar char=""/>
            </a:pPr>
            <a:endParaRPr lang="en-US" sz="2600" u="sng" dirty="0">
              <a:solidFill>
                <a:prstClr val="black">
                  <a:lumMod val="65000"/>
                  <a:lumOff val="35000"/>
                </a:prstClr>
              </a:solidFill>
              <a:latin typeface="Calibri" panose="020F0502020204030204"/>
              <a:ea typeface="Calibri" charset="0"/>
              <a:cs typeface="Times New Roman" charset="0"/>
            </a:endParaRPr>
          </a:p>
          <a:p>
            <a:pPr marL="285750" indent="-285750">
              <a:buFont typeface="Courier New" charset="0"/>
              <a:buChar char="o"/>
            </a:pPr>
            <a:r>
              <a:rPr lang="en-US" sz="2600" dirty="0">
                <a:solidFill>
                  <a:prstClr val="black">
                    <a:lumMod val="65000"/>
                    <a:lumOff val="35000"/>
                  </a:prstClr>
                </a:solidFill>
                <a:latin typeface="Calibri" panose="020F0502020204030204"/>
                <a:ea typeface="Calibri" charset="0"/>
                <a:cs typeface="Times New Roman" charset="0"/>
              </a:rPr>
              <a:t>Established national minimum wage </a:t>
            </a:r>
          </a:p>
          <a:p>
            <a:pPr marL="285750" indent="-285750">
              <a:buFont typeface="Courier New" charset="0"/>
              <a:buChar char="o"/>
            </a:pPr>
            <a:r>
              <a:rPr lang="en-US" sz="2600" dirty="0">
                <a:solidFill>
                  <a:prstClr val="black">
                    <a:lumMod val="65000"/>
                    <a:lumOff val="35000"/>
                  </a:prstClr>
                </a:solidFill>
                <a:latin typeface="Calibri" panose="020F0502020204030204"/>
                <a:ea typeface="Calibri" charset="0"/>
                <a:cs typeface="Times New Roman" charset="0"/>
              </a:rPr>
              <a:t>Developed targeted employment programs</a:t>
            </a:r>
          </a:p>
          <a:p>
            <a:pPr marL="285750" indent="-285750">
              <a:buFont typeface="Courier New" charset="0"/>
              <a:buChar char="o"/>
            </a:pPr>
            <a:r>
              <a:rPr lang="en-US" sz="2600" dirty="0">
                <a:solidFill>
                  <a:prstClr val="black">
                    <a:lumMod val="65000"/>
                    <a:lumOff val="35000"/>
                  </a:prstClr>
                </a:solidFill>
                <a:latin typeface="Calibri" panose="020F0502020204030204"/>
                <a:ea typeface="Calibri" charset="0"/>
                <a:cs typeface="Times New Roman" charset="0"/>
              </a:rPr>
              <a:t>Gave single parents given the right to request flexible working arrangements</a:t>
            </a:r>
          </a:p>
          <a:p>
            <a:pPr marL="285750" indent="-285750">
              <a:buFont typeface="Courier New" charset="0"/>
              <a:buChar char="o"/>
            </a:pPr>
            <a:r>
              <a:rPr lang="en-US" sz="2600" dirty="0">
                <a:solidFill>
                  <a:prstClr val="black">
                    <a:lumMod val="65000"/>
                    <a:lumOff val="35000"/>
                  </a:prstClr>
                </a:solidFill>
                <a:latin typeface="Calibri" panose="020F0502020204030204"/>
                <a:ea typeface="Calibri" charset="0"/>
                <a:cs typeface="Times New Roman" charset="0"/>
              </a:rPr>
              <a:t>Created new working Tax Credit, which provided subsidies to low-income workers (similar to our Earned Income Tax Credit)</a:t>
            </a:r>
          </a:p>
          <a:p>
            <a:pPr marL="171450" indent="-171450">
              <a:buFont typeface="Symbol" charset="2"/>
              <a:buChar char=""/>
            </a:pPr>
            <a:endParaRPr lang="en-US" sz="2600" dirty="0">
              <a:solidFill>
                <a:prstClr val="black">
                  <a:lumMod val="65000"/>
                  <a:lumOff val="35000"/>
                </a:prstClr>
              </a:solidFill>
              <a:latin typeface="Calibri" panose="020F0502020204030204"/>
              <a:ea typeface="Calibri" charset="0"/>
              <a:cs typeface="Times New Roman" charset="0"/>
            </a:endParaRPr>
          </a:p>
          <a:p>
            <a:r>
              <a:rPr lang="en-US" sz="2600" u="sng" dirty="0">
                <a:solidFill>
                  <a:prstClr val="black">
                    <a:lumMod val="65000"/>
                    <a:lumOff val="35000"/>
                  </a:prstClr>
                </a:solidFill>
                <a:latin typeface="Calibri" panose="020F0502020204030204"/>
                <a:ea typeface="Calibri" charset="0"/>
                <a:cs typeface="Times New Roman" charset="0"/>
              </a:rPr>
              <a:t>Increase income for families </a:t>
            </a:r>
            <a:endParaRPr lang="en-US" sz="2600" dirty="0">
              <a:solidFill>
                <a:prstClr val="black">
                  <a:lumMod val="65000"/>
                  <a:lumOff val="35000"/>
                </a:prstClr>
              </a:solidFill>
              <a:latin typeface="Calibri" panose="020F0502020204030204"/>
              <a:ea typeface="Calibri" charset="0"/>
              <a:cs typeface="Times New Roman" charset="0"/>
            </a:endParaRPr>
          </a:p>
          <a:p>
            <a:r>
              <a:rPr lang="en-US" sz="2600" dirty="0">
                <a:solidFill>
                  <a:prstClr val="black">
                    <a:lumMod val="65000"/>
                    <a:lumOff val="35000"/>
                  </a:prstClr>
                </a:solidFill>
                <a:latin typeface="Calibri" panose="020F0502020204030204"/>
                <a:ea typeface="Calibri" charset="0"/>
                <a:cs typeface="Times New Roman" charset="0"/>
              </a:rPr>
              <a:t> </a:t>
            </a:r>
          </a:p>
          <a:p>
            <a:pPr marL="285750" indent="-285750">
              <a:buFont typeface="Courier New" charset="0"/>
              <a:buChar char="o"/>
            </a:pPr>
            <a:r>
              <a:rPr lang="en-US" sz="2600" dirty="0">
                <a:solidFill>
                  <a:prstClr val="black">
                    <a:lumMod val="65000"/>
                    <a:lumOff val="35000"/>
                  </a:prstClr>
                </a:solidFill>
                <a:latin typeface="Calibri" panose="020F0502020204030204"/>
                <a:ea typeface="Calibri" charset="0"/>
                <a:cs typeface="Times New Roman" charset="0"/>
              </a:rPr>
              <a:t>Reformed their child support system by disregarding all child support payments for eligibility for mean-tested benefits</a:t>
            </a:r>
          </a:p>
          <a:p>
            <a:pPr marL="285750" indent="-285750">
              <a:buFont typeface="Courier New" charset="0"/>
              <a:buChar char="o"/>
            </a:pPr>
            <a:r>
              <a:rPr lang="en-US" sz="2600" dirty="0">
                <a:solidFill>
                  <a:prstClr val="black">
                    <a:lumMod val="65000"/>
                    <a:lumOff val="35000"/>
                  </a:prstClr>
                </a:solidFill>
                <a:latin typeface="Calibri" panose="020F0502020204030204"/>
                <a:ea typeface="Calibri" charset="0"/>
                <a:cs typeface="Times New Roman" charset="0"/>
              </a:rPr>
              <a:t>Created a new child tax credit </a:t>
            </a:r>
          </a:p>
          <a:p>
            <a:pPr marL="285750" indent="-285750">
              <a:buFont typeface="Courier New" charset="0"/>
              <a:buChar char="o"/>
            </a:pPr>
            <a:r>
              <a:rPr lang="en-US" sz="2600" dirty="0">
                <a:solidFill>
                  <a:prstClr val="black">
                    <a:lumMod val="65000"/>
                    <a:lumOff val="35000"/>
                  </a:prstClr>
                </a:solidFill>
                <a:latin typeface="Calibri" panose="020F0502020204030204"/>
                <a:ea typeface="Calibri" charset="0"/>
                <a:cs typeface="Times New Roman" charset="0"/>
              </a:rPr>
              <a:t>Increased their universal child benefit, specifically for families with young children</a:t>
            </a:r>
          </a:p>
          <a:p>
            <a:pPr marL="457200"/>
            <a:r>
              <a:rPr lang="en-US" sz="2000" dirty="0">
                <a:solidFill>
                  <a:prstClr val="black"/>
                </a:solidFill>
                <a:latin typeface="Calibri" panose="020F0502020204030204"/>
                <a:ea typeface="Calibri" charset="0"/>
                <a:cs typeface="Times New Roman" charset="0"/>
              </a:rPr>
              <a:t> </a:t>
            </a:r>
          </a:p>
        </p:txBody>
      </p:sp>
    </p:spTree>
    <p:extLst>
      <p:ext uri="{BB962C8B-B14F-4D97-AF65-F5344CB8AC3E}">
        <p14:creationId xmlns:p14="http://schemas.microsoft.com/office/powerpoint/2010/main" val="80561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3">
      <a:dk1>
        <a:srgbClr val="000000"/>
      </a:dk1>
      <a:lt1>
        <a:srgbClr val="FFFFFF"/>
      </a:lt1>
      <a:dk2>
        <a:srgbClr val="FEFFFE"/>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TotalTime>
  <Words>4733</Words>
  <Application>Microsoft Macintosh PowerPoint</Application>
  <PresentationFormat>Widescreen</PresentationFormat>
  <Paragraphs>510</Paragraphs>
  <Slides>42</Slides>
  <Notes>25</Notes>
  <HiddenSlides>0</HiddenSlides>
  <MMClips>0</MMClips>
  <ScaleCrop>false</ScaleCrop>
  <HeadingPairs>
    <vt:vector size="6" baseType="variant">
      <vt:variant>
        <vt:lpstr>Fonts Used</vt:lpstr>
      </vt:variant>
      <vt:variant>
        <vt:i4>20</vt:i4>
      </vt:variant>
      <vt:variant>
        <vt:lpstr>Theme</vt:lpstr>
      </vt:variant>
      <vt:variant>
        <vt:i4>18</vt:i4>
      </vt:variant>
      <vt:variant>
        <vt:lpstr>Slide Titles</vt:lpstr>
      </vt:variant>
      <vt:variant>
        <vt:i4>42</vt:i4>
      </vt:variant>
    </vt:vector>
  </HeadingPairs>
  <TitlesOfParts>
    <vt:vector size="80" baseType="lpstr">
      <vt:lpstr>Arial</vt:lpstr>
      <vt:lpstr>Average</vt:lpstr>
      <vt:lpstr>Bebas Neue Bold</vt:lpstr>
      <vt:lpstr>Calibri</vt:lpstr>
      <vt:lpstr>Calibri Light</vt:lpstr>
      <vt:lpstr>Courier New</vt:lpstr>
      <vt:lpstr>Franklin Gothic Book</vt:lpstr>
      <vt:lpstr>Franklin Gothic Book italic</vt:lpstr>
      <vt:lpstr>Franklin Gothic Demi Cond</vt:lpstr>
      <vt:lpstr>Franklin Gothic Medium</vt:lpstr>
      <vt:lpstr>Futura Std Book</vt:lpstr>
      <vt:lpstr>Garamond</vt:lpstr>
      <vt:lpstr>ＭＳ Ｐゴシック</vt:lpstr>
      <vt:lpstr>Museo 300</vt:lpstr>
      <vt:lpstr>Museo 700</vt:lpstr>
      <vt:lpstr>Open Sans</vt:lpstr>
      <vt:lpstr>Oswald</vt:lpstr>
      <vt:lpstr>Symbol</vt:lpstr>
      <vt:lpstr>Times New Roman</vt:lpstr>
      <vt:lpstr>Wingdings 2</vt:lpstr>
      <vt:lpstr>Office Theme</vt:lpstr>
      <vt:lpstr>Slate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Our Kids, Our Future: Solutions to Child Poverty in the U.S.</vt:lpstr>
      <vt:lpstr>CPAG MEMBERS</vt:lpstr>
      <vt:lpstr>Child Allowances</vt:lpstr>
      <vt:lpstr>CASH - A little goes a long way</vt:lpstr>
      <vt:lpstr>THE BIG IDEA - UNIVERSAL CHILD ALLOWANCES</vt:lpstr>
      <vt:lpstr>PowerPoint Presentation</vt:lpstr>
      <vt:lpstr>Major Proposals</vt:lpstr>
      <vt:lpstr>PowerPoint Presentation</vt:lpstr>
      <vt:lpstr>UK Policies to Meet the Target </vt:lpstr>
      <vt:lpstr>UK Policies to Meet the Target </vt:lpstr>
      <vt:lpstr>UK Child Poverty Act </vt:lpstr>
      <vt:lpstr>PowerPoint Presentation</vt:lpstr>
      <vt:lpstr>PowerPoint Presentation</vt:lpstr>
      <vt:lpstr>PowerPoint Presentation</vt:lpstr>
      <vt:lpstr>PowerPoint Presentation</vt:lpstr>
      <vt:lpstr>PowerPoint Presentation</vt:lpstr>
      <vt:lpstr>Types of Leaves</vt:lpstr>
      <vt:lpstr>Key takeaways</vt:lpstr>
      <vt:lpstr>PowerPoint Presentation</vt:lpstr>
      <vt:lpstr>PowerPoint Presentation</vt:lpstr>
      <vt:lpstr>PowerPoint Presentation</vt:lpstr>
      <vt:lpstr>PowerPoint Presentation</vt:lpstr>
      <vt:lpstr>Is paid leave available for both parents?</vt:lpstr>
      <vt:lpstr>What is a well-designed paid leave policy?</vt:lpstr>
      <vt:lpstr>Policy options </vt:lpstr>
      <vt:lpstr>Other considerations</vt:lpstr>
      <vt:lpstr>References</vt:lpstr>
      <vt:lpstr>Additional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Kids, Our Future: Solutions to Child Poverty in the U.S.</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Kids, Our Future: Solutions to Child Poverty in the U.S.</dc:title>
  <dc:creator>Giselle Miranda</dc:creator>
  <cp:lastModifiedBy>Cara Baldari</cp:lastModifiedBy>
  <cp:revision>24</cp:revision>
  <cp:lastPrinted>2018-04-09T14:51:56Z</cp:lastPrinted>
  <dcterms:created xsi:type="dcterms:W3CDTF">2018-04-02T20:08:07Z</dcterms:created>
  <dcterms:modified xsi:type="dcterms:W3CDTF">2018-04-12T18:38:17Z</dcterms:modified>
</cp:coreProperties>
</file>