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75" r:id="rId35"/>
    <p:sldId id="2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280"/>
  </p:normalViewPr>
  <p:slideViewPr>
    <p:cSldViewPr snapToGrid="0" snapToObjects="1">
      <p:cViewPr>
        <p:scale>
          <a:sx n="72" d="100"/>
          <a:sy n="72" d="100"/>
        </p:scale>
        <p:origin x="15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18954220942"/>
          <c:y val="0.142988297007506"/>
          <c:w val="0.667816871585866"/>
          <c:h val="0.810513083191186"/>
        </c:manualLayout>
      </c:layout>
      <c:doughnutChart>
        <c:varyColors val="1"/>
        <c:ser>
          <c:idx val="0"/>
          <c:order val="0"/>
          <c:tx>
            <c:strRef>
              <c:f>Sheet1!$B$1</c:f>
              <c:strCache>
                <c:ptCount val="1"/>
                <c:pt idx="0">
                  <c:v>Column1</c:v>
                </c:pt>
              </c:strCache>
            </c:strRef>
          </c:tx>
          <c:dLbls>
            <c:spPr>
              <a:noFill/>
              <a:ln>
                <a:noFill/>
              </a:ln>
              <a:effectLst/>
            </c:spPr>
            <c:txPr>
              <a:bodyPr/>
              <a:lstStyle/>
              <a:p>
                <a:pPr>
                  <a:defRPr sz="16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Too Little</c:v>
                </c:pt>
                <c:pt idx="1">
                  <c:v>About Right</c:v>
                </c:pt>
                <c:pt idx="2">
                  <c:v>Too Much</c:v>
                </c:pt>
                <c:pt idx="3">
                  <c:v>Don't Know</c:v>
                </c:pt>
              </c:strCache>
            </c:strRef>
          </c:cat>
          <c:val>
            <c:numRef>
              <c:f>Sheet1!$B$2:$B$5</c:f>
              <c:numCache>
                <c:formatCode>0%</c:formatCode>
                <c:ptCount val="4"/>
                <c:pt idx="0">
                  <c:v>0.61</c:v>
                </c:pt>
                <c:pt idx="1">
                  <c:v>0.18</c:v>
                </c:pt>
                <c:pt idx="2">
                  <c:v>0.03</c:v>
                </c:pt>
                <c:pt idx="3">
                  <c:v>0.18</c:v>
                </c:pt>
              </c:numCache>
            </c:numRef>
          </c:val>
        </c:ser>
        <c:dLbls>
          <c:showLegendKey val="0"/>
          <c:showVal val="0"/>
          <c:showCatName val="0"/>
          <c:showSerName val="0"/>
          <c:showPercent val="1"/>
          <c:showBubbleSize val="0"/>
          <c:showLeaderLines val="1"/>
        </c:dLbls>
        <c:firstSliceAng val="0"/>
        <c:holeSize val="50"/>
      </c:doughnutChart>
    </c:plotArea>
    <c:legend>
      <c:legendPos val="l"/>
      <c:layout>
        <c:manualLayout>
          <c:xMode val="edge"/>
          <c:yMode val="edge"/>
          <c:x val="0.83177570093458"/>
          <c:y val="0.713005026914009"/>
          <c:w val="0.166363970858783"/>
          <c:h val="0.286994973085991"/>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Arial" panose="020B0604020202020204" pitchFamily="34" charset="0"/>
                <a:cs typeface="Arial" panose="020B0604020202020204" pitchFamily="34" charset="0"/>
              </a:defRPr>
            </a:pPr>
            <a:r>
              <a:rPr lang="en-US" sz="2000">
                <a:latin typeface="Arial" panose="020B0604020202020204" pitchFamily="34" charset="0"/>
                <a:cs typeface="Arial" panose="020B0604020202020204" pitchFamily="34" charset="0"/>
              </a:rPr>
              <a:t>Extremely/Very Important</a:t>
            </a:r>
          </a:p>
        </c:rich>
      </c:tx>
      <c:overlay val="0"/>
    </c:title>
    <c:autoTitleDeleted val="0"/>
    <c:plotArea>
      <c:layout/>
      <c:barChart>
        <c:barDir val="bar"/>
        <c:grouping val="stacked"/>
        <c:varyColors val="0"/>
        <c:ser>
          <c:idx val="0"/>
          <c:order val="0"/>
          <c:tx>
            <c:strRef>
              <c:f>Sheet1!$B$1</c:f>
              <c:strCache>
                <c:ptCount val="1"/>
                <c:pt idx="0">
                  <c:v>Extemely/Very Important</c:v>
                </c:pt>
              </c:strCache>
            </c:strRef>
          </c:tx>
          <c:invertIfNegative val="0"/>
          <c:dPt>
            <c:idx val="2"/>
            <c:invertIfNegative val="0"/>
            <c:bubble3D val="0"/>
            <c:spPr>
              <a:solidFill>
                <a:schemeClr val="accent2"/>
              </a:solidFill>
            </c:spPr>
          </c:dPt>
          <c:dLbls>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Firefighter</c:v>
                </c:pt>
                <c:pt idx="1">
                  <c:v>Nurse</c:v>
                </c:pt>
                <c:pt idx="2">
                  <c:v>Early childhood educator</c:v>
                </c:pt>
                <c:pt idx="3">
                  <c:v>Engineer</c:v>
                </c:pt>
                <c:pt idx="4">
                  <c:v>Construction worker</c:v>
                </c:pt>
                <c:pt idx="5">
                  <c:v>Retail Salesperson</c:v>
                </c:pt>
              </c:strCache>
            </c:strRef>
          </c:cat>
          <c:val>
            <c:numRef>
              <c:f>Sheet1!$B$2:$B$7</c:f>
              <c:numCache>
                <c:formatCode>0%</c:formatCode>
                <c:ptCount val="6"/>
                <c:pt idx="0">
                  <c:v>0.96</c:v>
                </c:pt>
                <c:pt idx="1">
                  <c:v>0.96</c:v>
                </c:pt>
                <c:pt idx="2">
                  <c:v>0.88</c:v>
                </c:pt>
                <c:pt idx="3">
                  <c:v>0.77</c:v>
                </c:pt>
                <c:pt idx="4">
                  <c:v>0.76</c:v>
                </c:pt>
                <c:pt idx="5">
                  <c:v>0.41</c:v>
                </c:pt>
              </c:numCache>
            </c:numRef>
          </c:val>
        </c:ser>
        <c:dLbls>
          <c:showLegendKey val="0"/>
          <c:showVal val="1"/>
          <c:showCatName val="0"/>
          <c:showSerName val="0"/>
          <c:showPercent val="0"/>
          <c:showBubbleSize val="0"/>
        </c:dLbls>
        <c:gapWidth val="150"/>
        <c:overlap val="100"/>
        <c:axId val="1067174960"/>
        <c:axId val="1067146432"/>
      </c:barChart>
      <c:catAx>
        <c:axId val="1067174960"/>
        <c:scaling>
          <c:orientation val="minMax"/>
        </c:scaling>
        <c:delete val="0"/>
        <c:axPos val="l"/>
        <c:numFmt formatCode="General" sourceLinked="0"/>
        <c:majorTickMark val="out"/>
        <c:minorTickMark val="none"/>
        <c:tickLblPos val="nextTo"/>
        <c:txPr>
          <a:bodyPr rot="0" vert="horz"/>
          <a:lstStyle/>
          <a:p>
            <a:pPr>
              <a:defRPr sz="1100" b="1">
                <a:latin typeface="Arial" panose="020B0604020202020204" pitchFamily="34" charset="0"/>
                <a:cs typeface="Arial" panose="020B0604020202020204" pitchFamily="34" charset="0"/>
              </a:defRPr>
            </a:pPr>
            <a:endParaRPr lang="en-US"/>
          </a:p>
        </c:txPr>
        <c:crossAx val="1067146432"/>
        <c:crosses val="autoZero"/>
        <c:auto val="1"/>
        <c:lblAlgn val="ctr"/>
        <c:lblOffset val="100"/>
        <c:noMultiLvlLbl val="0"/>
      </c:catAx>
      <c:valAx>
        <c:axId val="1067146432"/>
        <c:scaling>
          <c:orientation val="minMax"/>
        </c:scaling>
        <c:delete val="0"/>
        <c:axPos val="b"/>
        <c:majorGridlines/>
        <c:numFmt formatCode="0%" sourceLinked="1"/>
        <c:majorTickMark val="out"/>
        <c:minorTickMark val="none"/>
        <c:tickLblPos val="nextTo"/>
        <c:txPr>
          <a:bodyPr/>
          <a:lstStyle/>
          <a:p>
            <a:pPr>
              <a:defRPr sz="1400"/>
            </a:pPr>
            <a:endParaRPr lang="en-US"/>
          </a:p>
        </c:txPr>
        <c:crossAx val="1067174960"/>
        <c:crosses val="autoZero"/>
        <c:crossBetween val="between"/>
      </c:valAx>
    </c:plotArea>
    <c:plotVisOnly val="1"/>
    <c:dispBlanksAs val="gap"/>
    <c:showDLblsOverMax val="0"/>
  </c:chart>
  <c:txPr>
    <a:bodyPr rot="-5400000" vert="horz"/>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448513069449"/>
          <c:y val="0.032573898945128"/>
          <c:w val="0.830043983690877"/>
          <c:h val="0.751945648863374"/>
        </c:manualLayout>
      </c:layout>
      <c:barChart>
        <c:barDir val="col"/>
        <c:grouping val="clustered"/>
        <c:varyColors val="0"/>
        <c:ser>
          <c:idx val="0"/>
          <c:order val="0"/>
          <c:tx>
            <c:strRef>
              <c:f>Sheet1!$B$1</c:f>
              <c:strCache>
                <c:ptCount val="1"/>
                <c:pt idx="0">
                  <c:v>Total Oppose</c:v>
                </c:pt>
              </c:strCache>
            </c:strRef>
          </c:tx>
          <c:invertIfNegative val="0"/>
          <c:dLbls>
            <c:numFmt formatCode="0%" sourceLinked="0"/>
            <c:spPr>
              <a:noFill/>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Federal Funding</c:v>
                </c:pt>
                <c:pt idx="1">
                  <c:v>State Funding</c:v>
                </c:pt>
              </c:strCache>
            </c:strRef>
          </c:cat>
          <c:val>
            <c:numRef>
              <c:f>Sheet1!$B$2:$B$3</c:f>
              <c:numCache>
                <c:formatCode>General</c:formatCode>
                <c:ptCount val="2"/>
                <c:pt idx="0">
                  <c:v>0.18</c:v>
                </c:pt>
                <c:pt idx="1">
                  <c:v>0.13</c:v>
                </c:pt>
              </c:numCache>
            </c:numRef>
          </c:val>
        </c:ser>
        <c:ser>
          <c:idx val="1"/>
          <c:order val="1"/>
          <c:tx>
            <c:strRef>
              <c:f>Sheet1!$C$1</c:f>
              <c:strCache>
                <c:ptCount val="1"/>
                <c:pt idx="0">
                  <c:v>DK/NA</c:v>
                </c:pt>
              </c:strCache>
            </c:strRef>
          </c:tx>
          <c:invertIfNegative val="0"/>
          <c:dLbls>
            <c:numFmt formatCode="0%" sourceLinked="0"/>
            <c:spPr>
              <a:noFill/>
              <a:ln>
                <a:noFill/>
              </a:ln>
              <a:effectLst/>
            </c:spPr>
            <c:txPr>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Federal Funding</c:v>
                </c:pt>
                <c:pt idx="1">
                  <c:v>State Funding</c:v>
                </c:pt>
              </c:strCache>
            </c:strRef>
          </c:cat>
          <c:val>
            <c:numRef>
              <c:f>Sheet1!$C$2:$C$3</c:f>
              <c:numCache>
                <c:formatCode>General</c:formatCode>
                <c:ptCount val="2"/>
                <c:pt idx="0">
                  <c:v>0.03</c:v>
                </c:pt>
                <c:pt idx="1">
                  <c:v>0.06</c:v>
                </c:pt>
              </c:numCache>
            </c:numRef>
          </c:val>
        </c:ser>
        <c:ser>
          <c:idx val="2"/>
          <c:order val="2"/>
          <c:tx>
            <c:strRef>
              <c:f>Sheet1!$D$1</c:f>
              <c:strCache>
                <c:ptCount val="1"/>
                <c:pt idx="0">
                  <c:v>Total Support</c:v>
                </c:pt>
              </c:strCache>
            </c:strRef>
          </c:tx>
          <c:invertIfNegative val="0"/>
          <c:dLbls>
            <c:numFmt formatCode="0%" sourceLinked="0"/>
            <c:spPr>
              <a:noFill/>
            </c:spPr>
            <c:txPr>
              <a:bodyPr/>
              <a:lstStyle/>
              <a:p>
                <a:pPr>
                  <a:defRPr>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Federal Funding</c:v>
                </c:pt>
                <c:pt idx="1">
                  <c:v>State Funding</c:v>
                </c:pt>
              </c:strCache>
            </c:strRef>
          </c:cat>
          <c:val>
            <c:numRef>
              <c:f>Sheet1!$D$2:$D$3</c:f>
              <c:numCache>
                <c:formatCode>General</c:formatCode>
                <c:ptCount val="2"/>
                <c:pt idx="0">
                  <c:v>0.8</c:v>
                </c:pt>
                <c:pt idx="1">
                  <c:v>0.81</c:v>
                </c:pt>
              </c:numCache>
            </c:numRef>
          </c:val>
        </c:ser>
        <c:dLbls>
          <c:showLegendKey val="0"/>
          <c:showVal val="1"/>
          <c:showCatName val="0"/>
          <c:showSerName val="0"/>
          <c:showPercent val="0"/>
          <c:showBubbleSize val="0"/>
        </c:dLbls>
        <c:gapWidth val="150"/>
        <c:axId val="1065108240"/>
        <c:axId val="1064993088"/>
      </c:barChart>
      <c:catAx>
        <c:axId val="1065108240"/>
        <c:scaling>
          <c:orientation val="minMax"/>
        </c:scaling>
        <c:delete val="0"/>
        <c:axPos val="b"/>
        <c:numFmt formatCode="General" sourceLinked="0"/>
        <c:majorTickMark val="out"/>
        <c:minorTickMark val="none"/>
        <c:tickLblPos val="nextTo"/>
        <c:txPr>
          <a:bodyPr/>
          <a:lstStyle/>
          <a:p>
            <a:pPr>
              <a:defRPr sz="1600"/>
            </a:pPr>
            <a:endParaRPr lang="en-US"/>
          </a:p>
        </c:txPr>
        <c:crossAx val="1064993088"/>
        <c:crosses val="autoZero"/>
        <c:auto val="1"/>
        <c:lblAlgn val="ctr"/>
        <c:lblOffset val="100"/>
        <c:noMultiLvlLbl val="0"/>
      </c:catAx>
      <c:valAx>
        <c:axId val="1064993088"/>
        <c:scaling>
          <c:orientation val="minMax"/>
          <c:max val="1.0"/>
        </c:scaling>
        <c:delete val="0"/>
        <c:axPos val="l"/>
        <c:majorGridlines/>
        <c:numFmt formatCode="0%" sourceLinked="0"/>
        <c:majorTickMark val="out"/>
        <c:minorTickMark val="none"/>
        <c:tickLblPos val="nextTo"/>
        <c:crossAx val="1065108240"/>
        <c:crosses val="autoZero"/>
        <c:crossBetween val="between"/>
      </c:valAx>
    </c:plotArea>
    <c:legend>
      <c:legendPos val="b"/>
      <c:layout>
        <c:manualLayout>
          <c:xMode val="edge"/>
          <c:yMode val="edge"/>
          <c:x val="0.226638109669977"/>
          <c:y val="0.907692959136145"/>
          <c:w val="0.644513148027847"/>
          <c:h val="0.076060267031538"/>
        </c:manualLayout>
      </c:layout>
      <c:overlay val="0"/>
      <c:spPr>
        <a:solidFill>
          <a:srgbClr val="E6E7E8"/>
        </a:solidFill>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012994529299"/>
          <c:y val="0.0292703667878443"/>
          <c:w val="0.833859941707218"/>
          <c:h val="0.708911142997291"/>
        </c:manualLayout>
      </c:layout>
      <c:barChart>
        <c:barDir val="col"/>
        <c:grouping val="clustered"/>
        <c:varyColors val="0"/>
        <c:ser>
          <c:idx val="0"/>
          <c:order val="0"/>
          <c:tx>
            <c:strRef>
              <c:f>Sheet1!$B$1</c:f>
              <c:strCache>
                <c:ptCount val="1"/>
                <c:pt idx="0">
                  <c:v>Strongly Support</c:v>
                </c:pt>
              </c:strCache>
            </c:strRef>
          </c:tx>
          <c:invertIfNegative val="0"/>
          <c:cat>
            <c:strRef>
              <c:f>Sheet1!$A$2:$A$3</c:f>
              <c:strCache>
                <c:ptCount val="2"/>
                <c:pt idx="0">
                  <c:v>If Dedicated to Wages</c:v>
                </c:pt>
                <c:pt idx="1">
                  <c:v>Initial Support</c:v>
                </c:pt>
              </c:strCache>
            </c:strRef>
          </c:cat>
          <c:val>
            <c:numRef>
              <c:f>Sheet1!$B$2:$B$3</c:f>
              <c:numCache>
                <c:formatCode>General</c:formatCode>
                <c:ptCount val="2"/>
                <c:pt idx="0">
                  <c:v>0.64</c:v>
                </c:pt>
                <c:pt idx="1">
                  <c:v>0.63</c:v>
                </c:pt>
              </c:numCache>
            </c:numRef>
          </c:val>
        </c:ser>
        <c:ser>
          <c:idx val="1"/>
          <c:order val="1"/>
          <c:tx>
            <c:strRef>
              <c:f>Sheet1!$C$1</c:f>
              <c:strCache>
                <c:ptCount val="1"/>
                <c:pt idx="0">
                  <c:v>Somewhat Support</c:v>
                </c:pt>
              </c:strCache>
            </c:strRef>
          </c:tx>
          <c:invertIfNegative val="0"/>
          <c:cat>
            <c:strRef>
              <c:f>Sheet1!$A$2:$A$3</c:f>
              <c:strCache>
                <c:ptCount val="2"/>
                <c:pt idx="0">
                  <c:v>If Dedicated to Wages</c:v>
                </c:pt>
                <c:pt idx="1">
                  <c:v>Initial Support</c:v>
                </c:pt>
              </c:strCache>
            </c:strRef>
          </c:cat>
          <c:val>
            <c:numRef>
              <c:f>Sheet1!$C$2:$C$3</c:f>
              <c:numCache>
                <c:formatCode>General</c:formatCode>
                <c:ptCount val="2"/>
                <c:pt idx="0">
                  <c:v>0.18</c:v>
                </c:pt>
                <c:pt idx="1">
                  <c:v>0.17</c:v>
                </c:pt>
              </c:numCache>
            </c:numRef>
          </c:val>
        </c:ser>
        <c:ser>
          <c:idx val="2"/>
          <c:order val="2"/>
          <c:tx>
            <c:strRef>
              <c:f>Sheet1!$D$1</c:f>
              <c:strCache>
                <c:ptCount val="1"/>
                <c:pt idx="0">
                  <c:v>Undecided</c:v>
                </c:pt>
              </c:strCache>
            </c:strRef>
          </c:tx>
          <c:invertIfNegative val="0"/>
          <c:cat>
            <c:strRef>
              <c:f>Sheet1!$A$2:$A$3</c:f>
              <c:strCache>
                <c:ptCount val="2"/>
                <c:pt idx="0">
                  <c:v>If Dedicated to Wages</c:v>
                </c:pt>
                <c:pt idx="1">
                  <c:v>Initial Support</c:v>
                </c:pt>
              </c:strCache>
            </c:strRef>
          </c:cat>
          <c:val>
            <c:numRef>
              <c:f>Sheet1!$D$2:$D$3</c:f>
              <c:numCache>
                <c:formatCode>General</c:formatCode>
                <c:ptCount val="2"/>
                <c:pt idx="0">
                  <c:v>0.04</c:v>
                </c:pt>
                <c:pt idx="1">
                  <c:v>0.04</c:v>
                </c:pt>
              </c:numCache>
            </c:numRef>
          </c:val>
        </c:ser>
        <c:ser>
          <c:idx val="3"/>
          <c:order val="3"/>
          <c:tx>
            <c:strRef>
              <c:f>Sheet1!$E$1</c:f>
              <c:strCache>
                <c:ptCount val="1"/>
                <c:pt idx="0">
                  <c:v>Somewhat Oppose</c:v>
                </c:pt>
              </c:strCache>
            </c:strRef>
          </c:tx>
          <c:invertIfNegative val="0"/>
          <c:cat>
            <c:strRef>
              <c:f>Sheet1!$A$2:$A$3</c:f>
              <c:strCache>
                <c:ptCount val="2"/>
                <c:pt idx="0">
                  <c:v>If Dedicated to Wages</c:v>
                </c:pt>
                <c:pt idx="1">
                  <c:v>Initial Support</c:v>
                </c:pt>
              </c:strCache>
            </c:strRef>
          </c:cat>
          <c:val>
            <c:numRef>
              <c:f>Sheet1!$E$2:$E$3</c:f>
              <c:numCache>
                <c:formatCode>General</c:formatCode>
                <c:ptCount val="2"/>
                <c:pt idx="0">
                  <c:v>0.04</c:v>
                </c:pt>
                <c:pt idx="1">
                  <c:v>0.06</c:v>
                </c:pt>
              </c:numCache>
            </c:numRef>
          </c:val>
        </c:ser>
        <c:ser>
          <c:idx val="4"/>
          <c:order val="4"/>
          <c:tx>
            <c:strRef>
              <c:f>Sheet1!$F$1</c:f>
              <c:strCache>
                <c:ptCount val="1"/>
                <c:pt idx="0">
                  <c:v>Strongly Oppose</c:v>
                </c:pt>
              </c:strCache>
            </c:strRef>
          </c:tx>
          <c:invertIfNegative val="0"/>
          <c:cat>
            <c:strRef>
              <c:f>Sheet1!$A$2:$A$3</c:f>
              <c:strCache>
                <c:ptCount val="2"/>
                <c:pt idx="0">
                  <c:v>If Dedicated to Wages</c:v>
                </c:pt>
                <c:pt idx="1">
                  <c:v>Initial Support</c:v>
                </c:pt>
              </c:strCache>
            </c:strRef>
          </c:cat>
          <c:val>
            <c:numRef>
              <c:f>Sheet1!$F$2:$F$3</c:f>
              <c:numCache>
                <c:formatCode>General</c:formatCode>
                <c:ptCount val="2"/>
                <c:pt idx="0">
                  <c:v>0.09</c:v>
                </c:pt>
                <c:pt idx="1">
                  <c:v>0.09</c:v>
                </c:pt>
              </c:numCache>
            </c:numRef>
          </c:val>
        </c:ser>
        <c:dLbls>
          <c:showLegendKey val="0"/>
          <c:showVal val="0"/>
          <c:showCatName val="0"/>
          <c:showSerName val="0"/>
          <c:showPercent val="0"/>
          <c:showBubbleSize val="0"/>
        </c:dLbls>
        <c:gapWidth val="150"/>
        <c:axId val="1066978080"/>
        <c:axId val="1066982000"/>
      </c:barChart>
      <c:catAx>
        <c:axId val="1066978080"/>
        <c:scaling>
          <c:orientation val="minMax"/>
        </c:scaling>
        <c:delete val="0"/>
        <c:axPos val="b"/>
        <c:numFmt formatCode="General" sourceLinked="0"/>
        <c:majorTickMark val="out"/>
        <c:minorTickMark val="none"/>
        <c:tickLblPos val="nextTo"/>
        <c:crossAx val="1066982000"/>
        <c:crosses val="autoZero"/>
        <c:auto val="1"/>
        <c:lblAlgn val="ctr"/>
        <c:lblOffset val="100"/>
        <c:noMultiLvlLbl val="0"/>
      </c:catAx>
      <c:valAx>
        <c:axId val="1066982000"/>
        <c:scaling>
          <c:orientation val="minMax"/>
          <c:max val="1.0"/>
        </c:scaling>
        <c:delete val="0"/>
        <c:axPos val="l"/>
        <c:majorGridlines/>
        <c:numFmt formatCode="0%" sourceLinked="0"/>
        <c:majorTickMark val="out"/>
        <c:minorTickMark val="none"/>
        <c:tickLblPos val="nextTo"/>
        <c:crossAx val="1066978080"/>
        <c:crosses val="autoZero"/>
        <c:crossBetween val="between"/>
      </c:valAx>
    </c:plotArea>
    <c:legend>
      <c:legendPos val="b"/>
      <c:layout>
        <c:manualLayout>
          <c:xMode val="edge"/>
          <c:yMode val="edge"/>
          <c:x val="0.0877580190651766"/>
          <c:y val="0.862992684968259"/>
          <c:w val="0.839763716567156"/>
          <c:h val="0.136381963898751"/>
        </c:manualLayout>
      </c:layout>
      <c:overlay val="0"/>
      <c:spPr>
        <a:solidFill>
          <a:schemeClr val="bg2"/>
        </a:solidFill>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FFD0F-CCCE-5744-A9CD-9ECCA9F21E34}" type="doc">
      <dgm:prSet loTypeId="urn:microsoft.com/office/officeart/2005/8/layout/venn1" loCatId="" qsTypeId="urn:microsoft.com/office/officeart/2005/8/quickstyle/simple4" qsCatId="simple" csTypeId="urn:microsoft.com/office/officeart/2005/8/colors/accent1_2" csCatId="accent1" phldr="1"/>
      <dgm:spPr/>
    </dgm:pt>
    <dgm:pt modelId="{4893F4C2-21E6-7A4F-9DC5-38B3E0317F50}">
      <dgm:prSet phldrT="[Text]" custT="1"/>
      <dgm:spPr>
        <a:xfrm>
          <a:off x="3203508" y="0"/>
          <a:ext cx="1822582" cy="975360"/>
        </a:xfrm>
        <a:noFill/>
        <a:ln>
          <a:noFill/>
        </a:ln>
        <a:effectLst/>
        <a:sp3d/>
      </dgm:spPr>
      <dgm:t>
        <a:bodyPr/>
        <a:lstStyle/>
        <a:p>
          <a:r>
            <a:rPr lang="en-US" sz="1600" dirty="0" smtClean="0">
              <a:solidFill>
                <a:schemeClr val="tx1"/>
              </a:solidFill>
              <a:latin typeface="Arial"/>
              <a:ea typeface="+mn-ea"/>
              <a:cs typeface="+mn-cs"/>
            </a:rPr>
            <a:t>Company Sponsored Child Care</a:t>
          </a:r>
          <a:endParaRPr lang="en-US" sz="1600" dirty="0">
            <a:solidFill>
              <a:schemeClr val="tx1"/>
            </a:solidFill>
            <a:latin typeface="Arial"/>
            <a:ea typeface="+mn-ea"/>
            <a:cs typeface="+mn-cs"/>
          </a:endParaRPr>
        </a:p>
      </dgm:t>
    </dgm:pt>
    <dgm:pt modelId="{B5689B54-BA97-1B4D-B21D-7DB654BF0634}" type="parTrans" cxnId="{F9193A41-901E-6845-8618-AF3520598507}">
      <dgm:prSet/>
      <dgm:spPr/>
      <dgm:t>
        <a:bodyPr/>
        <a:lstStyle/>
        <a:p>
          <a:endParaRPr lang="en-US"/>
        </a:p>
      </dgm:t>
    </dgm:pt>
    <dgm:pt modelId="{BB01172A-A692-0B4C-96F2-53255E0233E6}" type="sibTrans" cxnId="{F9193A41-901E-6845-8618-AF3520598507}">
      <dgm:prSet/>
      <dgm:spPr/>
      <dgm:t>
        <a:bodyPr/>
        <a:lstStyle/>
        <a:p>
          <a:endParaRPr lang="en-US"/>
        </a:p>
      </dgm:t>
    </dgm:pt>
    <dgm:pt modelId="{64D16159-3062-5E40-BADB-B9A7792FBBA8}">
      <dgm:prSet phldrT="[Text]" custT="1"/>
      <dgm:spPr>
        <a:xfrm>
          <a:off x="5572865" y="926592"/>
          <a:ext cx="1723168" cy="1072896"/>
        </a:xfrm>
        <a:noFill/>
        <a:ln>
          <a:noFill/>
        </a:ln>
        <a:effectLst/>
        <a:sp3d/>
      </dgm:spPr>
      <dgm:t>
        <a:bodyPr/>
        <a:lstStyle/>
        <a:p>
          <a:r>
            <a:rPr lang="en-US" sz="1600" dirty="0" smtClean="0">
              <a:solidFill>
                <a:schemeClr val="tx1"/>
              </a:solidFill>
              <a:latin typeface="Arial"/>
              <a:ea typeface="+mn-ea"/>
              <a:cs typeface="+mn-cs"/>
            </a:rPr>
            <a:t>Public Pre-K</a:t>
          </a:r>
          <a:endParaRPr lang="en-US" sz="1600" dirty="0">
            <a:solidFill>
              <a:schemeClr val="tx1"/>
            </a:solidFill>
            <a:latin typeface="Arial"/>
            <a:ea typeface="+mn-ea"/>
            <a:cs typeface="+mn-cs"/>
          </a:endParaRPr>
        </a:p>
      </dgm:t>
    </dgm:pt>
    <dgm:pt modelId="{8BB2EE8E-2027-6E47-9FF6-BE2CBC0CACB6}" type="parTrans" cxnId="{DAD58951-3031-A94C-9922-D6FF833320C9}">
      <dgm:prSet/>
      <dgm:spPr/>
      <dgm:t>
        <a:bodyPr/>
        <a:lstStyle/>
        <a:p>
          <a:endParaRPr lang="en-US"/>
        </a:p>
      </dgm:t>
    </dgm:pt>
    <dgm:pt modelId="{5EF6C3DF-7646-AD4E-AF00-6DD10277A616}" type="sibTrans" cxnId="{DAD58951-3031-A94C-9922-D6FF833320C9}">
      <dgm:prSet/>
      <dgm:spPr/>
      <dgm:t>
        <a:bodyPr/>
        <a:lstStyle/>
        <a:p>
          <a:endParaRPr lang="en-US"/>
        </a:p>
      </dgm:t>
    </dgm:pt>
    <dgm:pt modelId="{7AF1CFAF-67F9-DA45-B9EF-640EF7CADC4E}">
      <dgm:prSet phldrT="[Text]" custT="1"/>
      <dgm:spPr>
        <a:xfrm>
          <a:off x="5738554" y="2292096"/>
          <a:ext cx="1690030" cy="1146048"/>
        </a:xfrm>
        <a:noFill/>
        <a:ln>
          <a:noFill/>
        </a:ln>
        <a:effectLst/>
        <a:sp3d/>
      </dgm:spPr>
      <dgm:t>
        <a:bodyPr/>
        <a:lstStyle/>
        <a:p>
          <a:r>
            <a:rPr lang="en-US" sz="1600" dirty="0" smtClean="0">
              <a:solidFill>
                <a:schemeClr val="tx1"/>
              </a:solidFill>
              <a:latin typeface="Arial"/>
              <a:ea typeface="+mn-ea"/>
              <a:cs typeface="+mn-cs"/>
            </a:rPr>
            <a:t>Center Based Child Care</a:t>
          </a:r>
          <a:endParaRPr lang="en-US" sz="1600" dirty="0">
            <a:solidFill>
              <a:schemeClr val="tx1"/>
            </a:solidFill>
            <a:latin typeface="Arial"/>
            <a:ea typeface="+mn-ea"/>
            <a:cs typeface="+mn-cs"/>
          </a:endParaRPr>
        </a:p>
      </dgm:t>
    </dgm:pt>
    <dgm:pt modelId="{FAEB62F2-FAEC-4F47-A10F-5193DA671BDE}" type="parTrans" cxnId="{47E3656D-9FD9-3E45-9173-F9D0CBD369F2}">
      <dgm:prSet/>
      <dgm:spPr/>
      <dgm:t>
        <a:bodyPr/>
        <a:lstStyle/>
        <a:p>
          <a:endParaRPr lang="en-US"/>
        </a:p>
      </dgm:t>
    </dgm:pt>
    <dgm:pt modelId="{9DE20E16-8C7B-3C49-8323-69C8CD074DD0}" type="sibTrans" cxnId="{47E3656D-9FD9-3E45-9173-F9D0CBD369F2}">
      <dgm:prSet/>
      <dgm:spPr/>
      <dgm:t>
        <a:bodyPr/>
        <a:lstStyle/>
        <a:p>
          <a:endParaRPr lang="en-US"/>
        </a:p>
      </dgm:t>
    </dgm:pt>
    <dgm:pt modelId="{25842579-EBB7-2040-9316-78B5CB47CE8E}">
      <dgm:prSet phldrT="[Text]" custT="1"/>
      <dgm:spPr>
        <a:xfrm>
          <a:off x="5009522" y="3828288"/>
          <a:ext cx="1822582" cy="1048512"/>
        </a:xfrm>
        <a:noFill/>
        <a:ln>
          <a:noFill/>
        </a:ln>
        <a:effectLst/>
        <a:sp3d/>
      </dgm:spPr>
      <dgm:t>
        <a:bodyPr/>
        <a:lstStyle/>
        <a:p>
          <a:r>
            <a:rPr lang="en-US" sz="1600" dirty="0" smtClean="0">
              <a:solidFill>
                <a:schemeClr val="tx1"/>
              </a:solidFill>
              <a:latin typeface="Arial"/>
              <a:ea typeface="+mn-ea"/>
              <a:cs typeface="+mn-cs"/>
            </a:rPr>
            <a:t>Head Start</a:t>
          </a:r>
          <a:endParaRPr lang="en-US" sz="1600" dirty="0">
            <a:solidFill>
              <a:schemeClr val="tx1"/>
            </a:solidFill>
            <a:latin typeface="Arial"/>
            <a:ea typeface="+mn-ea"/>
            <a:cs typeface="+mn-cs"/>
          </a:endParaRPr>
        </a:p>
      </dgm:t>
    </dgm:pt>
    <dgm:pt modelId="{7DCB4555-54BB-A141-B53F-9E49D588DD23}" type="parTrans" cxnId="{A9EB282C-119F-A448-B411-01C66C465A01}">
      <dgm:prSet/>
      <dgm:spPr/>
      <dgm:t>
        <a:bodyPr/>
        <a:lstStyle/>
        <a:p>
          <a:endParaRPr lang="en-US"/>
        </a:p>
      </dgm:t>
    </dgm:pt>
    <dgm:pt modelId="{CCBC8682-5C56-504C-A9DF-F5C14E4FB6B7}" type="sibTrans" cxnId="{A9EB282C-119F-A448-B411-01C66C465A01}">
      <dgm:prSet/>
      <dgm:spPr/>
      <dgm:t>
        <a:bodyPr/>
        <a:lstStyle/>
        <a:p>
          <a:endParaRPr lang="en-US"/>
        </a:p>
      </dgm:t>
    </dgm:pt>
    <dgm:pt modelId="{CCC99650-A37E-4341-85F3-4B9DDF9A1D48}">
      <dgm:prSet phldrT="[Text]" custT="1"/>
      <dgm:spPr>
        <a:xfrm>
          <a:off x="1397495" y="3828288"/>
          <a:ext cx="1822582" cy="1048512"/>
        </a:xfrm>
        <a:noFill/>
        <a:ln>
          <a:noFill/>
        </a:ln>
        <a:effectLst/>
        <a:sp3d/>
      </dgm:spPr>
      <dgm:t>
        <a:bodyPr/>
        <a:lstStyle/>
        <a:p>
          <a:r>
            <a:rPr lang="en-US" sz="1600" dirty="0" smtClean="0">
              <a:solidFill>
                <a:schemeClr val="tx1"/>
              </a:solidFill>
              <a:latin typeface="Arial"/>
              <a:ea typeface="+mn-ea"/>
              <a:cs typeface="+mn-cs"/>
            </a:rPr>
            <a:t>Family Child Care Homes (licensed and certified)</a:t>
          </a:r>
          <a:endParaRPr lang="en-US" sz="1600" dirty="0">
            <a:solidFill>
              <a:schemeClr val="tx1"/>
            </a:solidFill>
            <a:latin typeface="Arial"/>
            <a:ea typeface="+mn-ea"/>
            <a:cs typeface="+mn-cs"/>
          </a:endParaRPr>
        </a:p>
      </dgm:t>
    </dgm:pt>
    <dgm:pt modelId="{DAA9691C-4F03-CE4E-B53F-CABAA35309B7}" type="parTrans" cxnId="{F5ABA294-8AEF-E64C-968D-F61C4A20FE2F}">
      <dgm:prSet/>
      <dgm:spPr/>
      <dgm:t>
        <a:bodyPr/>
        <a:lstStyle/>
        <a:p>
          <a:endParaRPr lang="en-US"/>
        </a:p>
      </dgm:t>
    </dgm:pt>
    <dgm:pt modelId="{C57AC26A-A389-4641-84F1-27F1A7076DA7}" type="sibTrans" cxnId="{F5ABA294-8AEF-E64C-968D-F61C4A20FE2F}">
      <dgm:prSet/>
      <dgm:spPr/>
      <dgm:t>
        <a:bodyPr/>
        <a:lstStyle/>
        <a:p>
          <a:endParaRPr lang="en-US"/>
        </a:p>
      </dgm:t>
    </dgm:pt>
    <dgm:pt modelId="{D5A08EE5-6021-D641-BD77-7433C68E0E04}">
      <dgm:prSet phldrT="[Text]" custT="1"/>
      <dgm:spPr>
        <a:xfrm>
          <a:off x="801014" y="2292096"/>
          <a:ext cx="1690030" cy="1146048"/>
        </a:xfrm>
        <a:noFill/>
        <a:ln>
          <a:noFill/>
        </a:ln>
        <a:effectLst/>
        <a:sp3d/>
      </dgm:spPr>
      <dgm:t>
        <a:bodyPr/>
        <a:lstStyle/>
        <a:p>
          <a:r>
            <a:rPr lang="en-US" sz="1600" dirty="0" smtClean="0">
              <a:solidFill>
                <a:schemeClr val="tx1"/>
              </a:solidFill>
              <a:latin typeface="Arial"/>
              <a:ea typeface="+mn-ea"/>
              <a:cs typeface="+mn-cs"/>
            </a:rPr>
            <a:t>Family, Friend and Neighbor Care</a:t>
          </a:r>
          <a:endParaRPr lang="en-US" sz="1600" dirty="0">
            <a:solidFill>
              <a:schemeClr val="tx1"/>
            </a:solidFill>
            <a:latin typeface="Arial"/>
            <a:ea typeface="+mn-ea"/>
            <a:cs typeface="+mn-cs"/>
          </a:endParaRPr>
        </a:p>
      </dgm:t>
    </dgm:pt>
    <dgm:pt modelId="{F66325BD-BB65-2D40-9A85-3A7E18E0C423}" type="parTrans" cxnId="{37EE0893-CFAB-AC41-8480-9B08B977259D}">
      <dgm:prSet/>
      <dgm:spPr/>
      <dgm:t>
        <a:bodyPr/>
        <a:lstStyle/>
        <a:p>
          <a:endParaRPr lang="en-US"/>
        </a:p>
      </dgm:t>
    </dgm:pt>
    <dgm:pt modelId="{DF31A807-7DDE-5540-B099-D7E703E5125B}" type="sibTrans" cxnId="{37EE0893-CFAB-AC41-8480-9B08B977259D}">
      <dgm:prSet/>
      <dgm:spPr/>
      <dgm:t>
        <a:bodyPr/>
        <a:lstStyle/>
        <a:p>
          <a:endParaRPr lang="en-US"/>
        </a:p>
      </dgm:t>
    </dgm:pt>
    <dgm:pt modelId="{81861CAB-CFD2-2742-BE21-0A74087AE2A3}">
      <dgm:prSet phldrT="[Text]" custT="1"/>
      <dgm:spPr>
        <a:xfrm>
          <a:off x="933565" y="926592"/>
          <a:ext cx="1723168" cy="1072896"/>
        </a:xfrm>
        <a:noFill/>
        <a:ln>
          <a:noFill/>
        </a:ln>
        <a:effectLst/>
        <a:sp3d/>
      </dgm:spPr>
      <dgm:t>
        <a:bodyPr/>
        <a:lstStyle/>
        <a:p>
          <a:r>
            <a:rPr lang="en-US" sz="1600" dirty="0" smtClean="0">
              <a:solidFill>
                <a:schemeClr val="tx1"/>
              </a:solidFill>
              <a:latin typeface="Arial"/>
              <a:ea typeface="+mn-ea"/>
              <a:cs typeface="+mn-cs"/>
            </a:rPr>
            <a:t>Military Child Care</a:t>
          </a:r>
          <a:endParaRPr lang="en-US" sz="1600" dirty="0">
            <a:solidFill>
              <a:schemeClr val="tx1"/>
            </a:solidFill>
            <a:latin typeface="Arial"/>
            <a:ea typeface="+mn-ea"/>
            <a:cs typeface="+mn-cs"/>
          </a:endParaRPr>
        </a:p>
      </dgm:t>
    </dgm:pt>
    <dgm:pt modelId="{24ED95A0-F69D-6C49-A7A8-04CE9AE7D0FF}" type="parTrans" cxnId="{8F5C8609-7DE2-F942-A739-AF9E03532AE7}">
      <dgm:prSet/>
      <dgm:spPr/>
      <dgm:t>
        <a:bodyPr/>
        <a:lstStyle/>
        <a:p>
          <a:endParaRPr lang="en-US"/>
        </a:p>
      </dgm:t>
    </dgm:pt>
    <dgm:pt modelId="{6A4B2D6B-E147-6142-8374-8D2CF481E1AC}" type="sibTrans" cxnId="{8F5C8609-7DE2-F942-A739-AF9E03532AE7}">
      <dgm:prSet/>
      <dgm:spPr/>
      <dgm:t>
        <a:bodyPr/>
        <a:lstStyle/>
        <a:p>
          <a:endParaRPr lang="en-US"/>
        </a:p>
      </dgm:t>
    </dgm:pt>
    <dgm:pt modelId="{32A2F912-0752-C647-A483-9822029631EE}" type="pres">
      <dgm:prSet presAssocID="{4FDFFD0F-CCCE-5744-A9CD-9ECCA9F21E34}" presName="compositeShape" presStyleCnt="0">
        <dgm:presLayoutVars>
          <dgm:chMax val="7"/>
          <dgm:dir/>
          <dgm:resizeHandles val="exact"/>
        </dgm:presLayoutVars>
      </dgm:prSet>
      <dgm:spPr/>
    </dgm:pt>
    <dgm:pt modelId="{F3632C72-1AC5-EE44-9AE3-60B66E563DC2}" type="pres">
      <dgm:prSet presAssocID="{4893F4C2-21E6-7A4F-9DC5-38B3E0317F50}" presName="circ1" presStyleLbl="vennNode1" presStyleIdx="0" presStyleCnt="7"/>
      <dgm:spPr>
        <a:xfrm>
          <a:off x="3319491" y="1241633"/>
          <a:ext cx="1590617" cy="1590812"/>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gm:spPr>
    </dgm:pt>
    <dgm:pt modelId="{4DD2796D-EFC2-0F42-B23F-A0669E084430}" type="pres">
      <dgm:prSet presAssocID="{4893F4C2-21E6-7A4F-9DC5-38B3E0317F50}" presName="circ1Tx" presStyleLbl="revTx" presStyleIdx="0" presStyleCnt="0" custScaleX="75162" custLinFactY="170438" custLinFactNeighborX="76765" custLinFactNeighborY="200000">
        <dgm:presLayoutVars>
          <dgm:chMax val="0"/>
          <dgm:chPref val="0"/>
          <dgm:bulletEnabled val="1"/>
        </dgm:presLayoutVars>
      </dgm:prSet>
      <dgm:spPr>
        <a:prstGeom prst="rect">
          <a:avLst/>
        </a:prstGeom>
      </dgm:spPr>
      <dgm:t>
        <a:bodyPr/>
        <a:lstStyle/>
        <a:p>
          <a:endParaRPr lang="en-US"/>
        </a:p>
      </dgm:t>
    </dgm:pt>
    <dgm:pt modelId="{33F196E6-15E4-7544-BF55-5EC115DA7884}" type="pres">
      <dgm:prSet presAssocID="{64D16159-3062-5E40-BADB-B9A7792FBBA8}" presName="circ2" presStyleLbl="vennNode1" presStyleIdx="1" presStyleCnt="7"/>
      <dgm:spPr>
        <a:xfrm>
          <a:off x="3786072" y="1465966"/>
          <a:ext cx="1590617" cy="1590812"/>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gm:spPr>
    </dgm:pt>
    <dgm:pt modelId="{11FD26E0-D405-C244-9D0C-10B99BA23AE8}" type="pres">
      <dgm:prSet presAssocID="{64D16159-3062-5E40-BADB-B9A7792FBBA8}" presName="circ2Tx" presStyleLbl="revTx" presStyleIdx="0" presStyleCnt="0" custLinFactNeighborX="-26292" custLinFactNeighborY="6334">
        <dgm:presLayoutVars>
          <dgm:chMax val="0"/>
          <dgm:chPref val="0"/>
          <dgm:bulletEnabled val="1"/>
        </dgm:presLayoutVars>
      </dgm:prSet>
      <dgm:spPr>
        <a:prstGeom prst="rect">
          <a:avLst/>
        </a:prstGeom>
      </dgm:spPr>
      <dgm:t>
        <a:bodyPr/>
        <a:lstStyle/>
        <a:p>
          <a:endParaRPr lang="en-US"/>
        </a:p>
      </dgm:t>
    </dgm:pt>
    <dgm:pt modelId="{BBBAD83B-1BB6-9D4A-B21B-B0DC58076852}" type="pres">
      <dgm:prSet presAssocID="{7AF1CFAF-67F9-DA45-B9EF-640EF7CADC4E}" presName="circ3" presStyleLbl="vennNode1" presStyleIdx="2" presStyleCnt="7"/>
      <dgm:spPr>
        <a:xfrm>
          <a:off x="3900729" y="1970714"/>
          <a:ext cx="1590617" cy="1590812"/>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gm:spPr>
    </dgm:pt>
    <dgm:pt modelId="{95221E4D-3FB8-8E43-B441-216EF917E110}" type="pres">
      <dgm:prSet presAssocID="{7AF1CFAF-67F9-DA45-B9EF-640EF7CADC4E}" presName="circ3Tx" presStyleLbl="revTx" presStyleIdx="0" presStyleCnt="0" custLinFactX="-46078" custLinFactY="-83823" custLinFactNeighborX="-100000" custLinFactNeighborY="-100000">
        <dgm:presLayoutVars>
          <dgm:chMax val="0"/>
          <dgm:chPref val="0"/>
          <dgm:bulletEnabled val="1"/>
        </dgm:presLayoutVars>
      </dgm:prSet>
      <dgm:spPr>
        <a:prstGeom prst="rect">
          <a:avLst/>
        </a:prstGeom>
      </dgm:spPr>
      <dgm:t>
        <a:bodyPr/>
        <a:lstStyle/>
        <a:p>
          <a:endParaRPr lang="en-US"/>
        </a:p>
      </dgm:t>
    </dgm:pt>
    <dgm:pt modelId="{08B889A1-0627-7F43-9A96-24C54B85C389}" type="pres">
      <dgm:prSet presAssocID="{25842579-EBB7-2040-9316-78B5CB47CE8E}" presName="circ4" presStyleLbl="vennNode1" presStyleIdx="3" presStyleCnt="7"/>
      <dgm:spPr>
        <a:xfrm>
          <a:off x="3577966" y="2375489"/>
          <a:ext cx="1590617" cy="1590812"/>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gm:spPr>
    </dgm:pt>
    <dgm:pt modelId="{4DEADCB1-10C7-9D46-BEAF-93D397466C2F}" type="pres">
      <dgm:prSet presAssocID="{25842579-EBB7-2040-9316-78B5CB47CE8E}" presName="circ4Tx" presStyleLbl="revTx" presStyleIdx="0" presStyleCnt="0" custLinFactY="-46316" custLinFactNeighborX="16049" custLinFactNeighborY="-100000">
        <dgm:presLayoutVars>
          <dgm:chMax val="0"/>
          <dgm:chPref val="0"/>
          <dgm:bulletEnabled val="1"/>
        </dgm:presLayoutVars>
      </dgm:prSet>
      <dgm:spPr>
        <a:prstGeom prst="rect">
          <a:avLst/>
        </a:prstGeom>
      </dgm:spPr>
      <dgm:t>
        <a:bodyPr/>
        <a:lstStyle/>
        <a:p>
          <a:endParaRPr lang="en-US"/>
        </a:p>
      </dgm:t>
    </dgm:pt>
    <dgm:pt modelId="{07770C11-D00F-FE4E-9651-2F16E3758AA2}" type="pres">
      <dgm:prSet presAssocID="{CCC99650-A37E-4341-85F3-4B9DDF9A1D48}" presName="circ5" presStyleLbl="vennNode1" presStyleIdx="4" presStyleCnt="7"/>
      <dgm:spPr>
        <a:xfrm>
          <a:off x="3061016" y="2375489"/>
          <a:ext cx="1590617" cy="1590812"/>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gm:spPr>
    </dgm:pt>
    <dgm:pt modelId="{F0204595-8642-BC4A-AF4D-CAC953A83B08}" type="pres">
      <dgm:prSet presAssocID="{CCC99650-A37E-4341-85F3-4B9DDF9A1D48}" presName="circ5Tx" presStyleLbl="revTx" presStyleIdx="0" presStyleCnt="0" custScaleX="82712" custLinFactNeighborX="4350" custLinFactNeighborY="-14043">
        <dgm:presLayoutVars>
          <dgm:chMax val="0"/>
          <dgm:chPref val="0"/>
          <dgm:bulletEnabled val="1"/>
        </dgm:presLayoutVars>
      </dgm:prSet>
      <dgm:spPr>
        <a:prstGeom prst="rect">
          <a:avLst/>
        </a:prstGeom>
      </dgm:spPr>
      <dgm:t>
        <a:bodyPr/>
        <a:lstStyle/>
        <a:p>
          <a:endParaRPr lang="en-US"/>
        </a:p>
      </dgm:t>
    </dgm:pt>
    <dgm:pt modelId="{7C42310A-2559-4149-A031-9A528F95ACF8}" type="pres">
      <dgm:prSet presAssocID="{D5A08EE5-6021-D641-BD77-7433C68E0E04}" presName="circ6" presStyleLbl="vennNode1" presStyleIdx="5" presStyleCnt="7"/>
      <dgm:spPr>
        <a:xfrm>
          <a:off x="2738253" y="1970714"/>
          <a:ext cx="1590617" cy="1590812"/>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gm:spPr>
    </dgm:pt>
    <dgm:pt modelId="{E0C74D78-9382-CE42-8EBE-9ECCA6CFEFA9}" type="pres">
      <dgm:prSet presAssocID="{D5A08EE5-6021-D641-BD77-7433C68E0E04}" presName="circ6Tx" presStyleLbl="revTx" presStyleIdx="0" presStyleCnt="0" custLinFactNeighborX="9383" custLinFactNeighborY="-4076">
        <dgm:presLayoutVars>
          <dgm:chMax val="0"/>
          <dgm:chPref val="0"/>
          <dgm:bulletEnabled val="1"/>
        </dgm:presLayoutVars>
      </dgm:prSet>
      <dgm:spPr>
        <a:prstGeom prst="rect">
          <a:avLst/>
        </a:prstGeom>
      </dgm:spPr>
      <dgm:t>
        <a:bodyPr/>
        <a:lstStyle/>
        <a:p>
          <a:endParaRPr lang="en-US"/>
        </a:p>
      </dgm:t>
    </dgm:pt>
    <dgm:pt modelId="{48D3F847-B40E-8F44-9C92-C466D2A3860E}" type="pres">
      <dgm:prSet presAssocID="{81861CAB-CFD2-2742-BE21-0A74087AE2A3}" presName="circ7" presStyleLbl="vennNode1" presStyleIdx="6" presStyleCnt="7"/>
      <dgm:spPr>
        <a:xfrm>
          <a:off x="2852910" y="1465966"/>
          <a:ext cx="1590617" cy="1590812"/>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gm:spPr>
    </dgm:pt>
    <dgm:pt modelId="{F5D12206-ACCA-C04C-8E31-263ACD065D9F}" type="pres">
      <dgm:prSet presAssocID="{81861CAB-CFD2-2742-BE21-0A74087AE2A3}" presName="circ7Tx" presStyleLbl="revTx" presStyleIdx="0" presStyleCnt="0" custScaleX="69413" custLinFactNeighborX="28635" custLinFactNeighborY="1056">
        <dgm:presLayoutVars>
          <dgm:chMax val="0"/>
          <dgm:chPref val="0"/>
          <dgm:bulletEnabled val="1"/>
        </dgm:presLayoutVars>
      </dgm:prSet>
      <dgm:spPr>
        <a:prstGeom prst="rect">
          <a:avLst/>
        </a:prstGeom>
      </dgm:spPr>
      <dgm:t>
        <a:bodyPr/>
        <a:lstStyle/>
        <a:p>
          <a:endParaRPr lang="en-US"/>
        </a:p>
      </dgm:t>
    </dgm:pt>
  </dgm:ptLst>
  <dgm:cxnLst>
    <dgm:cxn modelId="{2D39A985-4DE4-3F41-A988-521FF5B78F3D}" type="presOf" srcId="{4893F4C2-21E6-7A4F-9DC5-38B3E0317F50}" destId="{4DD2796D-EFC2-0F42-B23F-A0669E084430}" srcOrd="0" destOrd="0" presId="urn:microsoft.com/office/officeart/2005/8/layout/venn1"/>
    <dgm:cxn modelId="{F5ABA294-8AEF-E64C-968D-F61C4A20FE2F}" srcId="{4FDFFD0F-CCCE-5744-A9CD-9ECCA9F21E34}" destId="{CCC99650-A37E-4341-85F3-4B9DDF9A1D48}" srcOrd="4" destOrd="0" parTransId="{DAA9691C-4F03-CE4E-B53F-CABAA35309B7}" sibTransId="{C57AC26A-A389-4641-84F1-27F1A7076DA7}"/>
    <dgm:cxn modelId="{5913D85F-7B00-2941-B764-083021BCF5A6}" type="presOf" srcId="{D5A08EE5-6021-D641-BD77-7433C68E0E04}" destId="{E0C74D78-9382-CE42-8EBE-9ECCA6CFEFA9}" srcOrd="0" destOrd="0" presId="urn:microsoft.com/office/officeart/2005/8/layout/venn1"/>
    <dgm:cxn modelId="{0B2AF27A-7161-3A4A-A3F9-C90E9A4376B0}" type="presOf" srcId="{25842579-EBB7-2040-9316-78B5CB47CE8E}" destId="{4DEADCB1-10C7-9D46-BEAF-93D397466C2F}" srcOrd="0" destOrd="0" presId="urn:microsoft.com/office/officeart/2005/8/layout/venn1"/>
    <dgm:cxn modelId="{6D315052-BEEC-0C4D-A24B-51738A9CECE9}" type="presOf" srcId="{7AF1CFAF-67F9-DA45-B9EF-640EF7CADC4E}" destId="{95221E4D-3FB8-8E43-B441-216EF917E110}" srcOrd="0" destOrd="0" presId="urn:microsoft.com/office/officeart/2005/8/layout/venn1"/>
    <dgm:cxn modelId="{D25F256A-954A-0741-AEEC-979ECA430CF4}" type="presOf" srcId="{CCC99650-A37E-4341-85F3-4B9DDF9A1D48}" destId="{F0204595-8642-BC4A-AF4D-CAC953A83B08}" srcOrd="0" destOrd="0" presId="urn:microsoft.com/office/officeart/2005/8/layout/venn1"/>
    <dgm:cxn modelId="{A9EB282C-119F-A448-B411-01C66C465A01}" srcId="{4FDFFD0F-CCCE-5744-A9CD-9ECCA9F21E34}" destId="{25842579-EBB7-2040-9316-78B5CB47CE8E}" srcOrd="3" destOrd="0" parTransId="{7DCB4555-54BB-A141-B53F-9E49D588DD23}" sibTransId="{CCBC8682-5C56-504C-A9DF-F5C14E4FB6B7}"/>
    <dgm:cxn modelId="{C604C8E7-A166-AD43-B5A0-753096520FBB}" type="presOf" srcId="{81861CAB-CFD2-2742-BE21-0A74087AE2A3}" destId="{F5D12206-ACCA-C04C-8E31-263ACD065D9F}" srcOrd="0" destOrd="0" presId="urn:microsoft.com/office/officeart/2005/8/layout/venn1"/>
    <dgm:cxn modelId="{F0207A03-420B-AA44-921E-3113E2D905A2}" type="presOf" srcId="{4FDFFD0F-CCCE-5744-A9CD-9ECCA9F21E34}" destId="{32A2F912-0752-C647-A483-9822029631EE}" srcOrd="0" destOrd="0" presId="urn:microsoft.com/office/officeart/2005/8/layout/venn1"/>
    <dgm:cxn modelId="{47E3656D-9FD9-3E45-9173-F9D0CBD369F2}" srcId="{4FDFFD0F-CCCE-5744-A9CD-9ECCA9F21E34}" destId="{7AF1CFAF-67F9-DA45-B9EF-640EF7CADC4E}" srcOrd="2" destOrd="0" parTransId="{FAEB62F2-FAEC-4F47-A10F-5193DA671BDE}" sibTransId="{9DE20E16-8C7B-3C49-8323-69C8CD074DD0}"/>
    <dgm:cxn modelId="{DAD58951-3031-A94C-9922-D6FF833320C9}" srcId="{4FDFFD0F-CCCE-5744-A9CD-9ECCA9F21E34}" destId="{64D16159-3062-5E40-BADB-B9A7792FBBA8}" srcOrd="1" destOrd="0" parTransId="{8BB2EE8E-2027-6E47-9FF6-BE2CBC0CACB6}" sibTransId="{5EF6C3DF-7646-AD4E-AF00-6DD10277A616}"/>
    <dgm:cxn modelId="{F9193A41-901E-6845-8618-AF3520598507}" srcId="{4FDFFD0F-CCCE-5744-A9CD-9ECCA9F21E34}" destId="{4893F4C2-21E6-7A4F-9DC5-38B3E0317F50}" srcOrd="0" destOrd="0" parTransId="{B5689B54-BA97-1B4D-B21D-7DB654BF0634}" sibTransId="{BB01172A-A692-0B4C-96F2-53255E0233E6}"/>
    <dgm:cxn modelId="{8F5C8609-7DE2-F942-A739-AF9E03532AE7}" srcId="{4FDFFD0F-CCCE-5744-A9CD-9ECCA9F21E34}" destId="{81861CAB-CFD2-2742-BE21-0A74087AE2A3}" srcOrd="6" destOrd="0" parTransId="{24ED95A0-F69D-6C49-A7A8-04CE9AE7D0FF}" sibTransId="{6A4B2D6B-E147-6142-8374-8D2CF481E1AC}"/>
    <dgm:cxn modelId="{3B5A352B-E685-2F44-A4A9-A7A12AB7CEEB}" type="presOf" srcId="{64D16159-3062-5E40-BADB-B9A7792FBBA8}" destId="{11FD26E0-D405-C244-9D0C-10B99BA23AE8}" srcOrd="0" destOrd="0" presId="urn:microsoft.com/office/officeart/2005/8/layout/venn1"/>
    <dgm:cxn modelId="{37EE0893-CFAB-AC41-8480-9B08B977259D}" srcId="{4FDFFD0F-CCCE-5744-A9CD-9ECCA9F21E34}" destId="{D5A08EE5-6021-D641-BD77-7433C68E0E04}" srcOrd="5" destOrd="0" parTransId="{F66325BD-BB65-2D40-9A85-3A7E18E0C423}" sibTransId="{DF31A807-7DDE-5540-B099-D7E703E5125B}"/>
    <dgm:cxn modelId="{924FCF34-AC48-444D-9DAB-9BE07E5AB24F}" type="presParOf" srcId="{32A2F912-0752-C647-A483-9822029631EE}" destId="{F3632C72-1AC5-EE44-9AE3-60B66E563DC2}" srcOrd="0" destOrd="0" presId="urn:microsoft.com/office/officeart/2005/8/layout/venn1"/>
    <dgm:cxn modelId="{67992B71-1548-5547-8196-C0A88E8599BE}" type="presParOf" srcId="{32A2F912-0752-C647-A483-9822029631EE}" destId="{4DD2796D-EFC2-0F42-B23F-A0669E084430}" srcOrd="1" destOrd="0" presId="urn:microsoft.com/office/officeart/2005/8/layout/venn1"/>
    <dgm:cxn modelId="{6274FF9D-C017-E84B-BEC6-8BF2B213A17B}" type="presParOf" srcId="{32A2F912-0752-C647-A483-9822029631EE}" destId="{33F196E6-15E4-7544-BF55-5EC115DA7884}" srcOrd="2" destOrd="0" presId="urn:microsoft.com/office/officeart/2005/8/layout/venn1"/>
    <dgm:cxn modelId="{F5D67A9A-BCF4-2647-BC6B-D37B7BBE56ED}" type="presParOf" srcId="{32A2F912-0752-C647-A483-9822029631EE}" destId="{11FD26E0-D405-C244-9D0C-10B99BA23AE8}" srcOrd="3" destOrd="0" presId="urn:microsoft.com/office/officeart/2005/8/layout/venn1"/>
    <dgm:cxn modelId="{98B102A1-F633-3948-B846-79687CB59BA0}" type="presParOf" srcId="{32A2F912-0752-C647-A483-9822029631EE}" destId="{BBBAD83B-1BB6-9D4A-B21B-B0DC58076852}" srcOrd="4" destOrd="0" presId="urn:microsoft.com/office/officeart/2005/8/layout/venn1"/>
    <dgm:cxn modelId="{E8F12EB1-46DB-994E-A410-EA2743359218}" type="presParOf" srcId="{32A2F912-0752-C647-A483-9822029631EE}" destId="{95221E4D-3FB8-8E43-B441-216EF917E110}" srcOrd="5" destOrd="0" presId="urn:microsoft.com/office/officeart/2005/8/layout/venn1"/>
    <dgm:cxn modelId="{D097D0AB-4299-924D-BACE-25429B4F1366}" type="presParOf" srcId="{32A2F912-0752-C647-A483-9822029631EE}" destId="{08B889A1-0627-7F43-9A96-24C54B85C389}" srcOrd="6" destOrd="0" presId="urn:microsoft.com/office/officeart/2005/8/layout/venn1"/>
    <dgm:cxn modelId="{42DCA0E5-779B-CE42-85A4-B10A9568C42A}" type="presParOf" srcId="{32A2F912-0752-C647-A483-9822029631EE}" destId="{4DEADCB1-10C7-9D46-BEAF-93D397466C2F}" srcOrd="7" destOrd="0" presId="urn:microsoft.com/office/officeart/2005/8/layout/venn1"/>
    <dgm:cxn modelId="{6FB18857-0850-EA46-BA66-727D91A76999}" type="presParOf" srcId="{32A2F912-0752-C647-A483-9822029631EE}" destId="{07770C11-D00F-FE4E-9651-2F16E3758AA2}" srcOrd="8" destOrd="0" presId="urn:microsoft.com/office/officeart/2005/8/layout/venn1"/>
    <dgm:cxn modelId="{B87E4CD7-4396-2241-BC42-4557B281695B}" type="presParOf" srcId="{32A2F912-0752-C647-A483-9822029631EE}" destId="{F0204595-8642-BC4A-AF4D-CAC953A83B08}" srcOrd="9" destOrd="0" presId="urn:microsoft.com/office/officeart/2005/8/layout/venn1"/>
    <dgm:cxn modelId="{059AE54C-0CE3-E845-AE79-22A2458C9A8A}" type="presParOf" srcId="{32A2F912-0752-C647-A483-9822029631EE}" destId="{7C42310A-2559-4149-A031-9A528F95ACF8}" srcOrd="10" destOrd="0" presId="urn:microsoft.com/office/officeart/2005/8/layout/venn1"/>
    <dgm:cxn modelId="{2BA43BCC-F40E-BB42-9775-6DF2439A9791}" type="presParOf" srcId="{32A2F912-0752-C647-A483-9822029631EE}" destId="{E0C74D78-9382-CE42-8EBE-9ECCA6CFEFA9}" srcOrd="11" destOrd="0" presId="urn:microsoft.com/office/officeart/2005/8/layout/venn1"/>
    <dgm:cxn modelId="{3E3CC968-B3BF-7042-B637-1AF098A62656}" type="presParOf" srcId="{32A2F912-0752-C647-A483-9822029631EE}" destId="{48D3F847-B40E-8F44-9C92-C466D2A3860E}" srcOrd="12" destOrd="0" presId="urn:microsoft.com/office/officeart/2005/8/layout/venn1"/>
    <dgm:cxn modelId="{2B4C950D-6535-6B48-AADA-275EA8AA3DE9}" type="presParOf" srcId="{32A2F912-0752-C647-A483-9822029631EE}" destId="{F5D12206-ACCA-C04C-8E31-263ACD065D9F}"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32C72-1AC5-EE44-9AE3-60B66E563DC2}">
      <dsp:nvSpPr>
        <dsp:cNvPr id="0" name=""/>
        <dsp:cNvSpPr/>
      </dsp:nvSpPr>
      <dsp:spPr>
        <a:xfrm>
          <a:off x="3229146" y="1139087"/>
          <a:ext cx="1459249" cy="1459428"/>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4DD2796D-EFC2-0F42-B23F-A0669E084430}">
      <dsp:nvSpPr>
        <dsp:cNvPr id="0" name=""/>
        <dsp:cNvSpPr/>
      </dsp:nvSpPr>
      <dsp:spPr>
        <a:xfrm>
          <a:off x="4613950" y="3314700"/>
          <a:ext cx="1256751" cy="8948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a:ea typeface="+mn-ea"/>
              <a:cs typeface="+mn-cs"/>
            </a:rPr>
            <a:t>Company Sponsored Child Care</a:t>
          </a:r>
          <a:endParaRPr lang="en-US" sz="1600" kern="1200" dirty="0">
            <a:solidFill>
              <a:schemeClr val="tx1"/>
            </a:solidFill>
            <a:latin typeface="Arial"/>
            <a:ea typeface="+mn-ea"/>
            <a:cs typeface="+mn-cs"/>
          </a:endParaRPr>
        </a:p>
      </dsp:txBody>
      <dsp:txXfrm>
        <a:off x="4613950" y="3314700"/>
        <a:ext cx="1256751" cy="894805"/>
      </dsp:txXfrm>
    </dsp:sp>
    <dsp:sp modelId="{33F196E6-15E4-7544-BF55-5EC115DA7884}">
      <dsp:nvSpPr>
        <dsp:cNvPr id="0" name=""/>
        <dsp:cNvSpPr/>
      </dsp:nvSpPr>
      <dsp:spPr>
        <a:xfrm>
          <a:off x="3657193" y="1344893"/>
          <a:ext cx="1459249" cy="1459428"/>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11FD26E0-D405-C244-9D0C-10B99BA23AE8}">
      <dsp:nvSpPr>
        <dsp:cNvPr id="0" name=""/>
        <dsp:cNvSpPr/>
      </dsp:nvSpPr>
      <dsp:spPr>
        <a:xfrm>
          <a:off x="4880778" y="912410"/>
          <a:ext cx="1580853" cy="9842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a:ea typeface="+mn-ea"/>
              <a:cs typeface="+mn-cs"/>
            </a:rPr>
            <a:t>Public Pre-K</a:t>
          </a:r>
          <a:endParaRPr lang="en-US" sz="1600" kern="1200" dirty="0">
            <a:solidFill>
              <a:schemeClr val="tx1"/>
            </a:solidFill>
            <a:latin typeface="Arial"/>
            <a:ea typeface="+mn-ea"/>
            <a:cs typeface="+mn-cs"/>
          </a:endParaRPr>
        </a:p>
      </dsp:txBody>
      <dsp:txXfrm>
        <a:off x="4880778" y="912410"/>
        <a:ext cx="1580853" cy="984286"/>
      </dsp:txXfrm>
    </dsp:sp>
    <dsp:sp modelId="{BBBAD83B-1BB6-9D4A-B21B-B0DC58076852}">
      <dsp:nvSpPr>
        <dsp:cNvPr id="0" name=""/>
        <dsp:cNvSpPr/>
      </dsp:nvSpPr>
      <dsp:spPr>
        <a:xfrm>
          <a:off x="3762380" y="1807955"/>
          <a:ext cx="1459249" cy="1459428"/>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95221E4D-3FB8-8E43-B441-216EF917E110}">
      <dsp:nvSpPr>
        <dsp:cNvPr id="0" name=""/>
        <dsp:cNvSpPr/>
      </dsp:nvSpPr>
      <dsp:spPr>
        <a:xfrm>
          <a:off x="3183551" y="170084"/>
          <a:ext cx="1550452" cy="10513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a:ea typeface="+mn-ea"/>
              <a:cs typeface="+mn-cs"/>
            </a:rPr>
            <a:t>Center Based Child Care</a:t>
          </a:r>
          <a:endParaRPr lang="en-US" sz="1600" kern="1200" dirty="0">
            <a:solidFill>
              <a:schemeClr val="tx1"/>
            </a:solidFill>
            <a:latin typeface="Arial"/>
            <a:ea typeface="+mn-ea"/>
            <a:cs typeface="+mn-cs"/>
          </a:endParaRPr>
        </a:p>
      </dsp:txBody>
      <dsp:txXfrm>
        <a:off x="3183551" y="170084"/>
        <a:ext cx="1550452" cy="1051396"/>
      </dsp:txXfrm>
    </dsp:sp>
    <dsp:sp modelId="{08B889A1-0627-7F43-9A96-24C54B85C389}">
      <dsp:nvSpPr>
        <dsp:cNvPr id="0" name=""/>
        <dsp:cNvSpPr/>
      </dsp:nvSpPr>
      <dsp:spPr>
        <a:xfrm>
          <a:off x="3466274" y="2179299"/>
          <a:ext cx="1459249" cy="1459428"/>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4DEADCB1-10C7-9D46-BEAF-93D397466C2F}">
      <dsp:nvSpPr>
        <dsp:cNvPr id="0" name=""/>
        <dsp:cNvSpPr/>
      </dsp:nvSpPr>
      <dsp:spPr>
        <a:xfrm>
          <a:off x="5047947" y="2104675"/>
          <a:ext cx="1672056" cy="9619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a:ea typeface="+mn-ea"/>
              <a:cs typeface="+mn-cs"/>
            </a:rPr>
            <a:t>Head Start</a:t>
          </a:r>
          <a:endParaRPr lang="en-US" sz="1600" kern="1200" dirty="0">
            <a:solidFill>
              <a:schemeClr val="tx1"/>
            </a:solidFill>
            <a:latin typeface="Arial"/>
            <a:ea typeface="+mn-ea"/>
            <a:cs typeface="+mn-cs"/>
          </a:endParaRPr>
        </a:p>
      </dsp:txBody>
      <dsp:txXfrm>
        <a:off x="5047947" y="2104675"/>
        <a:ext cx="1672056" cy="961916"/>
      </dsp:txXfrm>
    </dsp:sp>
    <dsp:sp modelId="{07770C11-D00F-FE4E-9651-2F16E3758AA2}">
      <dsp:nvSpPr>
        <dsp:cNvPr id="0" name=""/>
        <dsp:cNvSpPr/>
      </dsp:nvSpPr>
      <dsp:spPr>
        <a:xfrm>
          <a:off x="2992018" y="2179299"/>
          <a:ext cx="1459249" cy="1459428"/>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F0204595-8642-BC4A-AF4D-CAC953A83B08}">
      <dsp:nvSpPr>
        <dsp:cNvPr id="0" name=""/>
        <dsp:cNvSpPr/>
      </dsp:nvSpPr>
      <dsp:spPr>
        <a:xfrm>
          <a:off x="1683154" y="3377030"/>
          <a:ext cx="1382991" cy="9619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a:ea typeface="+mn-ea"/>
              <a:cs typeface="+mn-cs"/>
            </a:rPr>
            <a:t>Family Child Care Homes (licensed and certified)</a:t>
          </a:r>
          <a:endParaRPr lang="en-US" sz="1600" kern="1200" dirty="0">
            <a:solidFill>
              <a:schemeClr val="tx1"/>
            </a:solidFill>
            <a:latin typeface="Arial"/>
            <a:ea typeface="+mn-ea"/>
            <a:cs typeface="+mn-cs"/>
          </a:endParaRPr>
        </a:p>
      </dsp:txBody>
      <dsp:txXfrm>
        <a:off x="1683154" y="3377030"/>
        <a:ext cx="1382991" cy="961916"/>
      </dsp:txXfrm>
    </dsp:sp>
    <dsp:sp modelId="{7C42310A-2559-4149-A031-9A528F95ACF8}">
      <dsp:nvSpPr>
        <dsp:cNvPr id="0" name=""/>
        <dsp:cNvSpPr/>
      </dsp:nvSpPr>
      <dsp:spPr>
        <a:xfrm>
          <a:off x="2695912" y="1807955"/>
          <a:ext cx="1459249" cy="1459428"/>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E0C74D78-9382-CE42-8EBE-9ECCA6CFEFA9}">
      <dsp:nvSpPr>
        <dsp:cNvPr id="0" name=""/>
        <dsp:cNvSpPr/>
      </dsp:nvSpPr>
      <dsp:spPr>
        <a:xfrm>
          <a:off x="1064147" y="2059938"/>
          <a:ext cx="1550452" cy="10513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a:ea typeface="+mn-ea"/>
              <a:cs typeface="+mn-cs"/>
            </a:rPr>
            <a:t>Family, Friend and Neighbor Care</a:t>
          </a:r>
          <a:endParaRPr lang="en-US" sz="1600" kern="1200" dirty="0">
            <a:solidFill>
              <a:schemeClr val="tx1"/>
            </a:solidFill>
            <a:latin typeface="Arial"/>
            <a:ea typeface="+mn-ea"/>
            <a:cs typeface="+mn-cs"/>
          </a:endParaRPr>
        </a:p>
      </dsp:txBody>
      <dsp:txXfrm>
        <a:off x="1064147" y="2059938"/>
        <a:ext cx="1550452" cy="1051396"/>
      </dsp:txXfrm>
    </dsp:sp>
    <dsp:sp modelId="{48D3F847-B40E-8F44-9C92-C466D2A3860E}">
      <dsp:nvSpPr>
        <dsp:cNvPr id="0" name=""/>
        <dsp:cNvSpPr/>
      </dsp:nvSpPr>
      <dsp:spPr>
        <a:xfrm>
          <a:off x="2801100" y="1344893"/>
          <a:ext cx="1459249" cy="1459428"/>
        </a:xfrm>
        <a:prstGeom prst="ellipse">
          <a:avLst/>
        </a:prstGeom>
        <a:gradFill rotWithShape="0">
          <a:gsLst>
            <a:gs pos="0">
              <a:srgbClr val="93A299">
                <a:alpha val="50000"/>
                <a:hueOff val="0"/>
                <a:satOff val="0"/>
                <a:lumOff val="0"/>
                <a:alphaOff val="0"/>
                <a:shade val="70000"/>
                <a:satMod val="150000"/>
              </a:srgbClr>
            </a:gs>
            <a:gs pos="34000">
              <a:srgbClr val="93A299">
                <a:alpha val="50000"/>
                <a:hueOff val="0"/>
                <a:satOff val="0"/>
                <a:lumOff val="0"/>
                <a:alphaOff val="0"/>
                <a:shade val="70000"/>
                <a:satMod val="140000"/>
              </a:srgbClr>
            </a:gs>
            <a:gs pos="70000">
              <a:srgbClr val="93A299">
                <a:alpha val="50000"/>
                <a:hueOff val="0"/>
                <a:satOff val="0"/>
                <a:lumOff val="0"/>
                <a:alphaOff val="0"/>
                <a:tint val="100000"/>
                <a:shade val="90000"/>
                <a:satMod val="140000"/>
              </a:srgbClr>
            </a:gs>
            <a:gs pos="100000">
              <a:srgbClr val="93A299">
                <a:alpha val="50000"/>
                <a:hueOff val="0"/>
                <a:satOff val="0"/>
                <a:lumOff val="0"/>
                <a:alphaOff val="0"/>
                <a:tint val="100000"/>
                <a:shade val="100000"/>
                <a:satMod val="100000"/>
              </a:srgb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F5D12206-ACCA-C04C-8E31-263ACD065D9F}">
      <dsp:nvSpPr>
        <dsp:cNvPr id="0" name=""/>
        <dsp:cNvSpPr/>
      </dsp:nvSpPr>
      <dsp:spPr>
        <a:xfrm>
          <a:off x="1734718" y="860459"/>
          <a:ext cx="1097317" cy="9842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a:ea typeface="+mn-ea"/>
              <a:cs typeface="+mn-cs"/>
            </a:rPr>
            <a:t>Military Child Care</a:t>
          </a:r>
          <a:endParaRPr lang="en-US" sz="1600" kern="1200" dirty="0">
            <a:solidFill>
              <a:schemeClr val="tx1"/>
            </a:solidFill>
            <a:latin typeface="Arial"/>
            <a:ea typeface="+mn-ea"/>
            <a:cs typeface="+mn-cs"/>
          </a:endParaRPr>
        </a:p>
      </dsp:txBody>
      <dsp:txXfrm>
        <a:off x="1734718" y="860459"/>
        <a:ext cx="1097317" cy="98428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0.61939</cdr:x>
      <cdr:y>0.15405</cdr:y>
    </cdr:from>
    <cdr:to>
      <cdr:x>0.71423</cdr:x>
      <cdr:y>0.26516</cdr:y>
    </cdr:to>
    <cdr:sp macro="" textlink="">
      <cdr:nvSpPr>
        <cdr:cNvPr id="2" name="Right Brace 1"/>
        <cdr:cNvSpPr/>
      </cdr:nvSpPr>
      <cdr:spPr>
        <a:xfrm xmlns:a="http://schemas.openxmlformats.org/drawingml/2006/main" rot="16200000">
          <a:off x="3785520" y="628020"/>
          <a:ext cx="484742" cy="572877"/>
        </a:xfrm>
        <a:prstGeom xmlns:a="http://schemas.openxmlformats.org/drawingml/2006/main" prst="rightBrac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42C00-81F0-5B4B-916F-8BE214CA02C5}" type="datetimeFigureOut">
              <a:rPr lang="en-US" smtClean="0"/>
              <a:t>6/14/18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57C8F-B419-8648-9E5E-09CC7DB599B9}" type="slidenum">
              <a:rPr lang="en-US" smtClean="0"/>
              <a:t>‹#›</a:t>
            </a:fld>
            <a:endParaRPr lang="en-US"/>
          </a:p>
        </p:txBody>
      </p:sp>
    </p:spTree>
    <p:extLst>
      <p:ext uri="{BB962C8B-B14F-4D97-AF65-F5344CB8AC3E}">
        <p14:creationId xmlns:p14="http://schemas.microsoft.com/office/powerpoint/2010/main" val="109994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nlinelibrary.wiley.com/doi/full/10.1111/issr.12134" TargetMode="External"/><Relationship Id="rId4" Type="http://schemas.openxmlformats.org/officeDocument/2006/relationships/hyperlink" Target="https://link.springer.com/content/pdf/10.1007/978-3-319-42970-0_3.pdf" TargetMode="External"/><Relationship Id="rId5" Type="http://schemas.openxmlformats.org/officeDocument/2006/relationships/hyperlink" Target="http://libres.uncg.edu/ir/uncg/f/C_Ruhm_Parental_2000.pdf" TargetMode="External"/><Relationship Id="rId6" Type="http://schemas.openxmlformats.org/officeDocument/2006/relationships/hyperlink" Target="https://www.acog.org/-/media/Statements-of-Policy/Public/92ParentalLeaveJuly2016.pdf"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ED67A-F883-7D49-9FE7-268049E4A2D2}" type="slidenum">
              <a:rPr lang="en-US" smtClean="0"/>
              <a:t>1</a:t>
            </a:fld>
            <a:endParaRPr lang="en-US"/>
          </a:p>
        </p:txBody>
      </p:sp>
    </p:spTree>
    <p:extLst>
      <p:ext uri="{BB962C8B-B14F-4D97-AF65-F5344CB8AC3E}">
        <p14:creationId xmlns:p14="http://schemas.microsoft.com/office/powerpoint/2010/main" val="125209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working families — and especially those already living close to the economic edge — a major life event can mean financial disaster. </a:t>
            </a:r>
          </a:p>
          <a:p>
            <a:endParaRPr lang="en-US" dirty="0"/>
          </a:p>
          <a:p>
            <a:r>
              <a:rPr lang="en-US" dirty="0"/>
              <a:t>Because PFML is designed to be a transitional</a:t>
            </a:r>
            <a:r>
              <a:rPr lang="en-US" baseline="0" dirty="0"/>
              <a:t> support — one designed to supplement income during a time of transition or potential stress for a family — it has the potential to alleviate that stress and interrupt many of the factors that are associated with intergenerational poverty. </a:t>
            </a:r>
          </a:p>
          <a:p>
            <a:endParaRPr lang="en-US" baseline="0" dirty="0"/>
          </a:p>
          <a:p>
            <a:endParaRPr lang="en-US" baseline="0" dirty="0"/>
          </a:p>
          <a:p>
            <a:r>
              <a:rPr lang="en-US" baseline="0" dirty="0"/>
              <a:t>---</a:t>
            </a:r>
          </a:p>
          <a:p>
            <a:r>
              <a:rPr lang="en-US" baseline="0" dirty="0"/>
              <a:t>points to a number of positive impacts of paid family leave programs. </a:t>
            </a:r>
          </a:p>
          <a:p>
            <a:r>
              <a:rPr lang="en-US" dirty="0"/>
              <a:t>The</a:t>
            </a:r>
            <a:r>
              <a:rPr lang="en-US" baseline="0" dirty="0"/>
              <a:t> next series of slides are pathways in which paid family leave works toward alleviating child poverty. </a:t>
            </a:r>
            <a:endParaRPr lang="en-US" dirty="0"/>
          </a:p>
        </p:txBody>
      </p:sp>
      <p:sp>
        <p:nvSpPr>
          <p:cNvPr id="4" name="Slide Number Placeholder 3"/>
          <p:cNvSpPr>
            <a:spLocks noGrp="1"/>
          </p:cNvSpPr>
          <p:nvPr>
            <p:ph type="sldNum" sz="quarter" idx="10"/>
          </p:nvPr>
        </p:nvSpPr>
        <p:spPr/>
        <p:txBody>
          <a:bodyPr/>
          <a:lstStyle/>
          <a:p>
            <a:fld id="{C4479C10-0878-4FEC-99D7-C26EB47F0D6F}" type="slidenum">
              <a:rPr lang="en-US" smtClean="0"/>
              <a:t>23</a:t>
            </a:fld>
            <a:endParaRPr lang="en-US"/>
          </a:p>
        </p:txBody>
      </p:sp>
    </p:spTree>
    <p:extLst>
      <p:ext uri="{BB962C8B-B14F-4D97-AF65-F5344CB8AC3E}">
        <p14:creationId xmlns:p14="http://schemas.microsoft.com/office/powerpoint/2010/main" val="103497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a:t>Rigorous</a:t>
            </a:r>
            <a:r>
              <a:rPr lang="en-US" baseline="0" dirty="0"/>
              <a:t> studies have shown that PFML enhances family economic security. </a:t>
            </a:r>
          </a:p>
          <a:p>
            <a:pPr defTabSz="925464">
              <a:defRPr/>
            </a:pPr>
            <a:endParaRPr lang="en-US" baseline="0" dirty="0"/>
          </a:p>
          <a:p>
            <a:pPr defTabSz="925464">
              <a:defRPr/>
            </a:pPr>
            <a:r>
              <a:rPr lang="en-US" baseline="0" dirty="0"/>
              <a:t>---</a:t>
            </a:r>
          </a:p>
          <a:p>
            <a:pPr defTabSz="925464">
              <a:defRPr/>
            </a:pPr>
            <a:r>
              <a:rPr lang="en-US" dirty="0"/>
              <a:t>Paid family leave and child poverty are connected.</a:t>
            </a:r>
          </a:p>
          <a:p>
            <a:r>
              <a:rPr lang="en-US" baseline="0" dirty="0"/>
              <a:t>This and the next few graphics are drawn from rigorous quantitative studies. </a:t>
            </a:r>
            <a:endParaRPr lang="en-US" dirty="0"/>
          </a:p>
        </p:txBody>
      </p:sp>
      <p:sp>
        <p:nvSpPr>
          <p:cNvPr id="4" name="Slide Number Placeholder 3"/>
          <p:cNvSpPr>
            <a:spLocks noGrp="1"/>
          </p:cNvSpPr>
          <p:nvPr>
            <p:ph type="sldNum" sz="quarter" idx="10"/>
          </p:nvPr>
        </p:nvSpPr>
        <p:spPr/>
        <p:txBody>
          <a:bodyPr/>
          <a:lstStyle/>
          <a:p>
            <a:fld id="{C4479C10-0878-4FEC-99D7-C26EB47F0D6F}" type="slidenum">
              <a:rPr lang="en-US" smtClean="0"/>
              <a:t>24</a:t>
            </a:fld>
            <a:endParaRPr lang="en-US"/>
          </a:p>
        </p:txBody>
      </p:sp>
    </p:spTree>
    <p:extLst>
      <p:ext uri="{BB962C8B-B14F-4D97-AF65-F5344CB8AC3E}">
        <p14:creationId xmlns:p14="http://schemas.microsoft.com/office/powerpoint/2010/main" val="42812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evidence also shows that PFML improves health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isn’t exhaustive. Because we haven’t talked about the benefits to maternal health that will lead to better child health. Without leave, some women ae forced to return to work within days — sometimes even within hours — of giving birth. Not only does that give them inadequate time to bond with their child, it can have a negative impact on their own physical health and healing as well as contribute to their potential for postpartum depression and other emotional issues. And frankly, if mom isn’t healthy, it becomes very difficult for her to make sure that baby is as healthy as he or she can be.</a:t>
            </a:r>
            <a:endParaRPr lang="en-US" dirty="0"/>
          </a:p>
          <a:p>
            <a:endParaRPr lang="en-US" dirty="0"/>
          </a:p>
          <a:p>
            <a:r>
              <a:rPr lang="en-US" dirty="0"/>
              <a:t>---</a:t>
            </a:r>
          </a:p>
          <a:p>
            <a:r>
              <a:rPr lang="en-US" dirty="0"/>
              <a:t>Another</a:t>
            </a:r>
            <a:r>
              <a:rPr lang="en-US" baseline="0" dirty="0"/>
              <a:t> pathway through which </a:t>
            </a:r>
            <a:r>
              <a:rPr lang="en-US" baseline="0" dirty="0" err="1"/>
              <a:t>pfl</a:t>
            </a:r>
            <a:r>
              <a:rPr lang="en-US" baseline="0" dirty="0"/>
              <a:t> and child well-being are connected</a:t>
            </a:r>
          </a:p>
          <a:p>
            <a:endParaRPr lang="en-US" baseline="0" dirty="0"/>
          </a:p>
        </p:txBody>
      </p:sp>
      <p:sp>
        <p:nvSpPr>
          <p:cNvPr id="4" name="Slide Number Placeholder 3"/>
          <p:cNvSpPr>
            <a:spLocks noGrp="1"/>
          </p:cNvSpPr>
          <p:nvPr>
            <p:ph type="sldNum" sz="quarter" idx="10"/>
          </p:nvPr>
        </p:nvSpPr>
        <p:spPr/>
        <p:txBody>
          <a:bodyPr/>
          <a:lstStyle/>
          <a:p>
            <a:fld id="{C4479C10-0878-4FEC-99D7-C26EB47F0D6F}" type="slidenum">
              <a:rPr lang="en-US" smtClean="0"/>
              <a:t>25</a:t>
            </a:fld>
            <a:endParaRPr lang="en-US"/>
          </a:p>
        </p:txBody>
      </p:sp>
    </p:spTree>
    <p:extLst>
      <p:ext uri="{BB962C8B-B14F-4D97-AF65-F5344CB8AC3E}">
        <p14:creationId xmlns:p14="http://schemas.microsoft.com/office/powerpoint/2010/main" val="181628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a:t>And here’s yet another</a:t>
            </a:r>
            <a:r>
              <a:rPr lang="en-US" baseline="0" dirty="0"/>
              <a:t> pathway through which </a:t>
            </a:r>
            <a:r>
              <a:rPr lang="en-US" baseline="0" dirty="0" err="1"/>
              <a:t>pfl</a:t>
            </a:r>
            <a:r>
              <a:rPr lang="en-US" baseline="0" dirty="0"/>
              <a:t> and child well-being are connected. </a:t>
            </a:r>
          </a:p>
          <a:p>
            <a:pPr defTabSz="925464">
              <a:defRPr/>
            </a:pPr>
            <a:endParaRPr lang="en-US" baseline="0" dirty="0"/>
          </a:p>
          <a:p>
            <a:pPr defTabSz="925464">
              <a:defRPr/>
            </a:pPr>
            <a:r>
              <a:rPr lang="en-US" baseline="0" dirty="0"/>
              <a:t>PFML isn’t only beneficial to mothers. With access to adequate financial support through PFML, fathers are more likely to take some time off during those early weeks/months — and that improved connection, according to outside research, can contribute to more paternal involvement later on.</a:t>
            </a:r>
            <a:endParaRPr lang="en-US" dirty="0"/>
          </a:p>
          <a:p>
            <a:endParaRPr lang="en-US" dirty="0"/>
          </a:p>
        </p:txBody>
      </p:sp>
      <p:sp>
        <p:nvSpPr>
          <p:cNvPr id="4" name="Slide Number Placeholder 3"/>
          <p:cNvSpPr>
            <a:spLocks noGrp="1"/>
          </p:cNvSpPr>
          <p:nvPr>
            <p:ph type="sldNum" sz="quarter" idx="10"/>
          </p:nvPr>
        </p:nvSpPr>
        <p:spPr/>
        <p:txBody>
          <a:bodyPr/>
          <a:lstStyle/>
          <a:p>
            <a:fld id="{C4479C10-0878-4FEC-99D7-C26EB47F0D6F}" type="slidenum">
              <a:rPr lang="en-US" smtClean="0"/>
              <a:t>26</a:t>
            </a:fld>
            <a:endParaRPr lang="en-US"/>
          </a:p>
        </p:txBody>
      </p:sp>
    </p:spTree>
    <p:extLst>
      <p:ext uri="{BB962C8B-B14F-4D97-AF65-F5344CB8AC3E}">
        <p14:creationId xmlns:p14="http://schemas.microsoft.com/office/powerpoint/2010/main" val="724587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evidence, </a:t>
            </a:r>
            <a:r>
              <a:rPr lang="en-US" baseline="0" dirty="0"/>
              <a:t>in order for PFL to work through the pathways to mitigate child poverty, a PFML program should ideally have these elements. </a:t>
            </a:r>
          </a:p>
          <a:p>
            <a:endParaRPr lang="en-US" baseline="0" dirty="0"/>
          </a:p>
          <a:p>
            <a:r>
              <a:rPr lang="en-US" baseline="0" dirty="0"/>
              <a:t>---</a:t>
            </a:r>
          </a:p>
          <a:p>
            <a:endParaRPr lang="en-US" baseline="0" dirty="0"/>
          </a:p>
          <a:p>
            <a:r>
              <a:rPr lang="en-US" baseline="0" dirty="0"/>
              <a:t>The first two, job-protection and sufficient wage replacement are important to making paid family leave programs accessible to low-income families. They need to be able to return to their jobs after they take leave, and they need to make ends meet, especially important for families that live paycheck to paycheck. </a:t>
            </a:r>
          </a:p>
          <a:p>
            <a:endParaRPr lang="en-US" baseline="0" dirty="0"/>
          </a:p>
          <a:p>
            <a:endParaRPr lang="en-US" baseline="0" dirty="0"/>
          </a:p>
          <a:p>
            <a:r>
              <a:rPr lang="en-US" baseline="0" dirty="0"/>
              <a:t>---</a:t>
            </a:r>
          </a:p>
          <a:p>
            <a:endParaRPr lang="en-US" baseline="0" dirty="0"/>
          </a:p>
          <a:p>
            <a:r>
              <a:rPr lang="en-US" sz="1200" b="0" i="0" kern="1200" dirty="0">
                <a:solidFill>
                  <a:schemeClr val="tx1"/>
                </a:solidFill>
                <a:effectLst/>
                <a:latin typeface="+mn-lt"/>
                <a:ea typeface="+mn-ea"/>
                <a:cs typeface="+mn-cs"/>
              </a:rPr>
              <a:t>What does a well-designed paid leave policy look like?</a:t>
            </a:r>
          </a:p>
          <a:p>
            <a:r>
              <a:rPr lang="en-US" sz="1200" b="0" i="0" kern="1200" dirty="0">
                <a:solidFill>
                  <a:schemeClr val="tx1"/>
                </a:solidFill>
                <a:effectLst/>
                <a:latin typeface="+mn-lt"/>
                <a:ea typeface="+mn-ea"/>
                <a:cs typeface="+mn-cs"/>
              </a:rPr>
              <a:t>·         Job-protected paid leave at sufficient wage replacement is one way that a paid leave program could make it more sustainable and affordable for both spouses to take leave, either simultaneously or at different times.  The lower rates of increased take-up of CA PFL among fathers compared to European fathers are theorized to be because of the low level of wage replacement and lack of job protection in the CA PFL program.</a:t>
            </a:r>
          </a:p>
          <a:p>
            <a:r>
              <a:rPr lang="en-US" sz="1200" b="0" i="0" kern="1200" dirty="0">
                <a:solidFill>
                  <a:schemeClr val="tx1"/>
                </a:solidFill>
                <a:effectLst/>
                <a:latin typeface="+mn-lt"/>
                <a:ea typeface="+mn-ea"/>
                <a:cs typeface="+mn-cs"/>
              </a:rPr>
              <a:t>·         Encourages both spouses to take leave:</a:t>
            </a:r>
          </a:p>
          <a:p>
            <a:r>
              <a:rPr lang="en-US" sz="1200" b="0" i="0" kern="1200" dirty="0">
                <a:solidFill>
                  <a:schemeClr val="tx1"/>
                </a:solidFill>
                <a:effectLst/>
                <a:latin typeface="+mn-lt"/>
                <a:ea typeface="+mn-ea"/>
                <a:cs typeface="+mn-cs"/>
              </a:rPr>
              <a:t>o   Other nations have designed creative ways to encourage both spouses to take leave. In Germany, they allowed the extension of parental leave for an extra 2 months if both spouses take leave, which increased the number of fathers taking leave by 50%. Study here: </a:t>
            </a:r>
            <a:r>
              <a:rPr lang="en-US" sz="1200" b="0" i="0" u="sng" kern="1200" dirty="0">
                <a:solidFill>
                  <a:schemeClr val="tx1"/>
                </a:solidFill>
                <a:effectLst/>
                <a:latin typeface="+mn-lt"/>
                <a:ea typeface="+mn-ea"/>
                <a:cs typeface="+mn-cs"/>
                <a:hlinkClick r:id="rId3" tooltip="This external link will open in a new window"/>
              </a:rPr>
              <a:t>https://onlinelibrary.wiley.com/doi/full/10.1111/issr.12134</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   Norway, Sweden, and Iceland – also have earmarked leave for the second spouse/fathers. In Norway, fathers have a non-transferrable quota of 10 weeks of parental leave, at 100% wage compensation, and can be taken over a period of 3 years. Also have part-time leave. – It’s a right to leave, not an entitlement or means-tested benefit. Over 20 years since a father-only leave quota was created, there is more normalization of fathers as </a:t>
            </a:r>
            <a:r>
              <a:rPr lang="en-US" sz="1200" b="0" i="0" kern="1200" dirty="0" err="1">
                <a:solidFill>
                  <a:schemeClr val="tx1"/>
                </a:solidFill>
                <a:effectLst/>
                <a:latin typeface="+mn-lt"/>
                <a:ea typeface="+mn-ea"/>
                <a:cs typeface="+mn-cs"/>
              </a:rPr>
              <a:t>carers</a:t>
            </a:r>
            <a:r>
              <a:rPr lang="en-US" sz="1200" b="0" i="0" kern="1200" dirty="0">
                <a:solidFill>
                  <a:schemeClr val="tx1"/>
                </a:solidFill>
                <a:effectLst/>
                <a:latin typeface="+mn-lt"/>
                <a:ea typeface="+mn-ea"/>
                <a:cs typeface="+mn-cs"/>
              </a:rPr>
              <a:t> – potentially upending traditional gender norms and equalizing household work burden. Study here: </a:t>
            </a:r>
            <a:r>
              <a:rPr lang="en-US" sz="1200" b="0" i="0" u="sng" kern="1200" dirty="0">
                <a:solidFill>
                  <a:schemeClr val="tx1"/>
                </a:solidFill>
                <a:effectLst/>
                <a:latin typeface="+mn-lt"/>
                <a:ea typeface="+mn-ea"/>
                <a:cs typeface="+mn-cs"/>
                <a:hlinkClick r:id="rId4" tooltip="This external link will open in a new window"/>
              </a:rPr>
              <a:t>https://link.springer.com/content/pdf/10.1007%2F978-3-319-42970-0_3.pdf</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Offers reasonable leave time.</a:t>
            </a:r>
          </a:p>
          <a:p>
            <a:r>
              <a:rPr lang="en-US" sz="1200" b="0" i="0" kern="1200" dirty="0">
                <a:solidFill>
                  <a:schemeClr val="tx1"/>
                </a:solidFill>
                <a:effectLst/>
                <a:latin typeface="+mn-lt"/>
                <a:ea typeface="+mn-ea"/>
                <a:cs typeface="+mn-cs"/>
              </a:rPr>
              <a:t>o   Parental leave length is correlated with infant mortality and infant birth weight – longer leaves are associated with substantial decreases in pediatric mortality and lower risk of low birth weight. Cross national study of European nations - </a:t>
            </a:r>
            <a:r>
              <a:rPr lang="en-US" sz="1200" b="0" i="0" u="sng" kern="1200" dirty="0">
                <a:solidFill>
                  <a:schemeClr val="tx1"/>
                </a:solidFill>
                <a:effectLst/>
                <a:latin typeface="+mn-lt"/>
                <a:ea typeface="+mn-ea"/>
                <a:cs typeface="+mn-cs"/>
                <a:hlinkClick r:id="rId5" tooltip="This external link will open in a new window"/>
              </a:rPr>
              <a:t>http://libres.uncg.edu/ir/uncg/f/C_Ruhm_Parental_2000.pdf</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o   Too long of a leave may result in harmful labor outcomes for women (&gt; a year)</a:t>
            </a:r>
          </a:p>
          <a:p>
            <a:r>
              <a:rPr lang="en-US" sz="1200" b="0" i="0" kern="1200" dirty="0">
                <a:solidFill>
                  <a:schemeClr val="tx1"/>
                </a:solidFill>
                <a:effectLst/>
                <a:latin typeface="+mn-lt"/>
                <a:ea typeface="+mn-ea"/>
                <a:cs typeface="+mn-cs"/>
              </a:rPr>
              <a:t>o   The Pediatric Policy Council and the American Academy of Pediatrics endorsed the FAMILY act, which establishes 12 weeks of leave at partial pay.</a:t>
            </a:r>
          </a:p>
          <a:p>
            <a:r>
              <a:rPr lang="en-US" sz="1200" b="0" i="0" kern="1200" dirty="0">
                <a:solidFill>
                  <a:schemeClr val="tx1"/>
                </a:solidFill>
                <a:effectLst/>
                <a:latin typeface="+mn-lt"/>
                <a:ea typeface="+mn-ea"/>
                <a:cs typeface="+mn-cs"/>
              </a:rPr>
              <a:t>o   The American College of Obstetrics and Gynecologists and the American Congress of Obstetricians and Gynecologists at minimum recommends 6 weeks of parental leave after welcoming a new child with 100% of pay: </a:t>
            </a:r>
            <a:r>
              <a:rPr lang="en-US" sz="1200" b="0" i="0" u="sng" kern="1200" dirty="0">
                <a:solidFill>
                  <a:schemeClr val="tx1"/>
                </a:solidFill>
                <a:effectLst/>
                <a:latin typeface="+mn-lt"/>
                <a:ea typeface="+mn-ea"/>
                <a:cs typeface="+mn-cs"/>
                <a:hlinkClick r:id="rId6" tooltip="This external link will open in a new window"/>
              </a:rPr>
              <a:t>https://www.acog.org/-/media/Statements-of-Policy/Public/92ParentalLeaveJuly2016.pdf</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a:t>
            </a:r>
          </a:p>
          <a:p>
            <a:r>
              <a:rPr lang="en-US" dirty="0"/>
              <a:t/>
            </a:r>
            <a:br>
              <a:rPr lang="en-US" dirty="0"/>
            </a:b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4479C10-0878-4FEC-99D7-C26EB47F0D6F}" type="slidenum">
              <a:rPr lang="en-US" smtClean="0"/>
              <a:t>27</a:t>
            </a:fld>
            <a:endParaRPr lang="en-US"/>
          </a:p>
        </p:txBody>
      </p:sp>
    </p:spTree>
    <p:extLst>
      <p:ext uri="{BB962C8B-B14F-4D97-AF65-F5344CB8AC3E}">
        <p14:creationId xmlns:p14="http://schemas.microsoft.com/office/powerpoint/2010/main" val="1578022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baseline="0" dirty="0"/>
              <a:t>You already know this. The majority of the world has recognized the positive impacts of </a:t>
            </a:r>
            <a:r>
              <a:rPr lang="en-US" baseline="0" dirty="0" err="1"/>
              <a:t>pfml</a:t>
            </a:r>
            <a:r>
              <a:rPr lang="en-US" baseline="0" dirty="0"/>
              <a:t>, making the U.S. one of a handful of nations without a national paid leave program for either parent.</a:t>
            </a:r>
          </a:p>
          <a:p>
            <a:pPr defTabSz="914383">
              <a:defRPr/>
            </a:pPr>
            <a:endParaRPr lang="en-US" baseline="0" dirty="0"/>
          </a:p>
          <a:p>
            <a:pPr defTabSz="914383">
              <a:defRPr/>
            </a:pPr>
            <a:r>
              <a:rPr lang="en-US" baseline="0" dirty="0">
                <a:solidFill>
                  <a:srgbClr val="FF0000"/>
                </a:solidFill>
              </a:rPr>
              <a:t>One good thing about this is that we can learn from these nations. There is a broad body of evidence that shows us what design elements are crucial in order for PFML to disrupt the cycle of poverty.</a:t>
            </a:r>
          </a:p>
          <a:p>
            <a:pPr defTabSz="914383">
              <a:defRPr/>
            </a:pPr>
            <a:endParaRPr lang="en-US" baseline="0" dirty="0">
              <a:solidFill>
                <a:srgbClr val="FF0000"/>
              </a:solidFill>
            </a:endParaRPr>
          </a:p>
          <a:p>
            <a:pPr defTabSz="914383">
              <a:defRPr/>
            </a:pPr>
            <a:r>
              <a:rPr lang="en-US" baseline="0" dirty="0">
                <a:solidFill>
                  <a:srgbClr val="FF0000"/>
                </a:solidFill>
              </a:rPr>
              <a:t>---</a:t>
            </a:r>
          </a:p>
          <a:p>
            <a:pPr defTabSz="914383">
              <a:defRPr/>
            </a:pPr>
            <a:endParaRPr lang="en-US" baseline="0" dirty="0"/>
          </a:p>
          <a:p>
            <a:pPr defTabSz="914383">
              <a:defRPr/>
            </a:pPr>
            <a:r>
              <a:rPr lang="en-US" baseline="0" dirty="0"/>
              <a:t>From this map, it is clear that the rest of the world has acknowledged the numerous positive impacts of paid family leave on family economic security, the U.S. is the only OECD nation in the world without a national paid family leave program for either parent. </a:t>
            </a:r>
          </a:p>
          <a:p>
            <a:pPr defTabSz="914383">
              <a:defRPr/>
            </a:pPr>
            <a:endParaRPr lang="en-US" baseline="0" dirty="0"/>
          </a:p>
          <a:p>
            <a:pPr defTabSz="914383">
              <a:defRPr/>
            </a:pPr>
            <a:r>
              <a:rPr lang="en-US" baseline="0" dirty="0"/>
              <a:t>This map perfectly illustrates just how much of an outlier the U.S. when it comes to this issue. The </a:t>
            </a:r>
            <a:r>
              <a:rPr lang="en-US" dirty="0"/>
              <a:t>U.S. joins the ranks of</a:t>
            </a:r>
            <a:r>
              <a:rPr lang="en-US" baseline="0" dirty="0"/>
              <a:t> Suriname, Papua New Guinea, and 5 tiny pacific islands in offering its citizens/residents 0 weeks of paid leave after the birth of a child (other countries lacking paid leave are small pacific islands - Marshall Islands, Palau, Micronesia, Nauru, &amp; Tonga)</a:t>
            </a:r>
            <a:r>
              <a:rPr lang="en-US" dirty="0"/>
              <a:t>.</a:t>
            </a:r>
            <a:r>
              <a:rPr lang="en-US" baseline="0" dirty="0"/>
              <a:t>  As you can see, the majority of Europe, where there are robust economies and low unemployment rates, offers paid leave to both spouses with a few exceptions (Ireland, Switzerland, Albania, Cyprus, and Turkey offer paid leave only to mothers). </a:t>
            </a:r>
          </a:p>
          <a:p>
            <a:endParaRPr lang="en-US" baseline="0" dirty="0"/>
          </a:p>
          <a:p>
            <a:r>
              <a:rPr lang="en-US" baseline="0" dirty="0"/>
              <a:t>Retrieved from: https://www.worldpolicycenter.org/policies/is-paid-leave-available-to-mothers-and-fathers-of-infants/is-paid-leave-available-for-mothers-of-infants </a:t>
            </a:r>
            <a:endParaRPr lang="en-US" dirty="0"/>
          </a:p>
          <a:p>
            <a:pPr defTabSz="914383">
              <a:defRPr/>
            </a:pPr>
            <a:r>
              <a:rPr lang="en-US" baseline="0" dirty="0"/>
              <a:t>-----</a:t>
            </a:r>
          </a:p>
          <a:p>
            <a:pPr defTabSz="914383">
              <a:defRPr/>
            </a:pPr>
            <a:r>
              <a:rPr lang="en-US" baseline="0" dirty="0"/>
              <a:t>Why are we so behind? Many theories in place, but I will get back to that if time permits. The point is that we are the only industrialized nation that does not offer some type of paid family leave. </a:t>
            </a:r>
          </a:p>
          <a:p>
            <a:pPr defTabSz="914383">
              <a:defRPr/>
            </a:pPr>
            <a:r>
              <a:rPr lang="en-US" baseline="0" dirty="0"/>
              <a:t>---</a:t>
            </a:r>
          </a:p>
          <a:p>
            <a:pPr defTabSz="914383">
              <a:defRPr/>
            </a:pPr>
            <a:r>
              <a:rPr lang="en-US" baseline="0" dirty="0"/>
              <a:t>Theory 1: This map is the perfect visual of American Exceptionalism. There is the pervasive sense that Americans are industrious individuals who do not need help from anyone to succeed. Additionally, unlike European nations, the U.S. does not have a strong labor rights movement. Change is happening because of the fact that women’s increased participation in the labor force is forcing more families to adapt and the environment to demand for a formal policy to allow parents to care for their children is growing because most families can’t afford to have one parent at home, not working.</a:t>
            </a:r>
          </a:p>
          <a:p>
            <a:pPr defTabSz="914383">
              <a:defRPr/>
            </a:pPr>
            <a:r>
              <a:rPr lang="en-US" baseline="0" dirty="0"/>
              <a:t>http://theweek.com/articles/445827/how-america-ended-worst-maternity-leave-laws-earth </a:t>
            </a:r>
          </a:p>
          <a:p>
            <a:pPr defTabSz="914383">
              <a:defRPr/>
            </a:pPr>
            <a:endParaRPr lang="en-US" baseline="0" dirty="0"/>
          </a:p>
          <a:p>
            <a:pPr defTabSz="914383">
              <a:defRPr/>
            </a:pPr>
            <a:r>
              <a:rPr lang="en-US" baseline="0" dirty="0"/>
              <a:t>Theory 2: One historical explanation is that after WWII, Europe suffered massive infrastructure damage and casualties and the economies of Europe both needed more women to go back to work and also increase the birthrate (“replenish the population”). In post WWII United states, soldiers came home and women who worked in factories returned home, </a:t>
            </a:r>
            <a:r>
              <a:rPr lang="en-US" baseline="0" dirty="0" err="1"/>
              <a:t>disincentivizing</a:t>
            </a:r>
            <a:r>
              <a:rPr lang="en-US" baseline="0" dirty="0"/>
              <a:t> family-friendly workplace policies because of the presence of a caretaker at home.  http://www.npr.org/sections/itsallpolitics/2015/07/15/422957640/lots-of-other-countries-mandate-paid-leave-why-not-the-us </a:t>
            </a:r>
          </a:p>
          <a:p>
            <a:pPr defTabSz="914383">
              <a:defRPr/>
            </a:pPr>
            <a:endParaRPr lang="en-US" baseline="0" dirty="0"/>
          </a:p>
          <a:p>
            <a:pPr defTabSz="914383">
              <a:defRPr/>
            </a:pPr>
            <a:r>
              <a:rPr lang="en-US" baseline="0" dirty="0"/>
              <a:t>Theory 3: Business lobby. </a:t>
            </a:r>
            <a:r>
              <a:rPr lang="en-US" baseline="0" dirty="0" err="1"/>
              <a:t>Realted</a:t>
            </a:r>
            <a:r>
              <a:rPr lang="en-US" baseline="0" dirty="0"/>
              <a:t> to the idea of American exceptionalism in that businesses should be able to figure out how to institute paid leave polices (Kurtzleben, </a:t>
            </a:r>
          </a:p>
          <a:p>
            <a:pPr defTabSz="914383">
              <a:defRPr/>
            </a:pPr>
            <a:r>
              <a:rPr lang="en-US" baseline="0" dirty="0"/>
              <a:t>2015). </a:t>
            </a:r>
          </a:p>
          <a:p>
            <a:pPr defTabSz="914383">
              <a:defRPr/>
            </a:pPr>
            <a:endParaRPr lang="en-US" baseline="0" dirty="0"/>
          </a:p>
          <a:p>
            <a:pPr defTabSz="914383">
              <a:defRPr/>
            </a:pPr>
            <a:endParaRPr lang="en-US" baseline="0" dirty="0"/>
          </a:p>
          <a:p>
            <a:pPr marL="0" lvl="1" defTabSz="914383">
              <a:defRPr/>
            </a:pPr>
            <a:r>
              <a:rPr lang="en-US" dirty="0"/>
              <a:t>The inclusion of caregiving leave was included as high priority due to AARP</a:t>
            </a:r>
            <a:r>
              <a:rPr lang="en-US" baseline="0" dirty="0"/>
              <a:t> efforts.</a:t>
            </a:r>
            <a:endParaRPr lang="en-US" dirty="0"/>
          </a:p>
          <a:p>
            <a:pPr defTabSz="914383">
              <a:defRPr/>
            </a:pPr>
            <a:r>
              <a:rPr lang="en-US" baseline="0" dirty="0"/>
              <a:t> </a:t>
            </a:r>
          </a:p>
          <a:p>
            <a:pPr defTabSz="914383">
              <a:defRPr/>
            </a:pPr>
            <a:r>
              <a:rPr lang="en-US" baseline="0" dirty="0"/>
              <a:t>We do have, however, unpaid leave protections through the Family and Medical Leave Act</a:t>
            </a:r>
          </a:p>
          <a:p>
            <a:pPr defTabSz="914383">
              <a:defRPr/>
            </a:pPr>
            <a:r>
              <a:rPr lang="en-US" baseline="0" dirty="0"/>
              <a:t>Citations: Pew Research Center. (2016).  Of 41 nations, only U.S. lacks paid parental leave. Retrieved from http://www.pewresearch.org/ft_16-09-19_parental_leave/.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D44C51-2C04-4389-81A3-189AE6DD291B}" type="slidenum">
              <a:rPr lang="en-US" smtClean="0"/>
              <a:t>28</a:t>
            </a:fld>
            <a:endParaRPr lang="en-US"/>
          </a:p>
        </p:txBody>
      </p:sp>
    </p:spTree>
    <p:extLst>
      <p:ext uri="{BB962C8B-B14F-4D97-AF65-F5344CB8AC3E}">
        <p14:creationId xmlns:p14="http://schemas.microsoft.com/office/powerpoint/2010/main" val="1626499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this back to slide 10. </a:t>
            </a:r>
          </a:p>
          <a:p>
            <a:r>
              <a:rPr lang="en-US" dirty="0"/>
              <a:t>Here</a:t>
            </a:r>
            <a:r>
              <a:rPr lang="en-US" baseline="0" dirty="0"/>
              <a:t> are a couple of policy models that can all have those essential design elements I discussed in the prior slide, but they vary in how accessible they are to low-income families. </a:t>
            </a:r>
          </a:p>
          <a:p>
            <a:r>
              <a:rPr lang="en-US" baseline="0" dirty="0"/>
              <a:t>Variations of these models have been applied around the world as well as in the states.</a:t>
            </a:r>
            <a:endParaRPr lang="en-US" dirty="0"/>
          </a:p>
          <a:p>
            <a:endParaRPr lang="en-US" dirty="0"/>
          </a:p>
          <a:p>
            <a:r>
              <a:rPr lang="en-US" dirty="0"/>
              <a:t>There are many models</a:t>
            </a:r>
            <a:r>
              <a:rPr lang="en-US" baseline="0" dirty="0"/>
              <a:t> the U.S. can adapt to implement paid leave. </a:t>
            </a:r>
            <a:r>
              <a:rPr lang="en-US" dirty="0"/>
              <a:t>This is not an exhaustive</a:t>
            </a:r>
            <a:r>
              <a:rPr lang="en-US" baseline="0" dirty="0"/>
              <a:t> list of policy options nor does it go through the all strengths and weaknesses of each design in detail, but this is a brief overview.</a:t>
            </a:r>
            <a:endParaRPr lang="en-US" dirty="0"/>
          </a:p>
          <a:p>
            <a:pPr marL="520574" indent="-520574">
              <a:buFont typeface="+mj-lt"/>
              <a:buAutoNum type="arabicPeriod"/>
            </a:pPr>
            <a:r>
              <a:rPr lang="en-US" dirty="0"/>
              <a:t>Federal mandate – requires employers to provide</a:t>
            </a:r>
            <a:r>
              <a:rPr lang="en-US" baseline="0" dirty="0"/>
              <a:t> compensation to employees who need to take medical or family leave.</a:t>
            </a:r>
            <a:endParaRPr lang="en-US" dirty="0"/>
          </a:p>
          <a:p>
            <a:pPr marL="520574" indent="-520574">
              <a:buFont typeface="+mj-lt"/>
              <a:buAutoNum type="arabicPeriod"/>
            </a:pPr>
            <a:r>
              <a:rPr lang="en-US" dirty="0"/>
              <a:t>Tax incentive – a policy already exists. It was a part of the tax reform bill</a:t>
            </a:r>
            <a:r>
              <a:rPr lang="en-US" baseline="0" dirty="0"/>
              <a:t> that was passed. It basically allows businesses that already offer paid leave to their employees a rebate for the wages they provide to low-income workers. </a:t>
            </a:r>
            <a:endParaRPr lang="en-US" dirty="0"/>
          </a:p>
          <a:p>
            <a:pPr marL="520574" indent="-520574">
              <a:buFont typeface="+mj-lt"/>
              <a:buAutoNum type="arabicPeriod"/>
            </a:pPr>
            <a:r>
              <a:rPr lang="en-US" b="1" dirty="0"/>
              <a:t>Savings accounts </a:t>
            </a:r>
            <a:r>
              <a:rPr lang="en-US" dirty="0"/>
              <a:t>– these would work similar to 401(k)s</a:t>
            </a:r>
            <a:r>
              <a:rPr lang="en-US" baseline="0" dirty="0"/>
              <a:t> in that employees would have the option to put a portion of their paycheck into a tax exempt account. Would benefit higher income workers because they could set aside more money for this leave, also low-income workers typically underutilize these types of savings accounts. NOT REALISTIC FOR PEOPLE LIVING PAYCHECK TO PAYCHECK</a:t>
            </a:r>
            <a:endParaRPr lang="en-US" dirty="0"/>
          </a:p>
          <a:p>
            <a:pPr marL="520574" indent="-520574" defTabSz="925464">
              <a:buFont typeface="+mj-lt"/>
              <a:buAutoNum type="arabicPeriod"/>
              <a:defRPr/>
            </a:pPr>
            <a:r>
              <a:rPr lang="en-US" b="1" dirty="0"/>
              <a:t>Early withdrawal of social security retirement</a:t>
            </a:r>
            <a:r>
              <a:rPr lang="en-US" b="1" baseline="0" dirty="0"/>
              <a:t> benefits </a:t>
            </a:r>
            <a:r>
              <a:rPr lang="en-US" baseline="0" dirty="0"/>
              <a:t>– this involves a clever use of existing funds and infrastructure. This model would allow workers to take retirement benefits early for, say, 6 weeks. THREATENS THE SOLVENCY OF THE FUND. WOMEN WHO WITHDRAW MAY NOT RETURN TO THE WORKFORCE SO THE MONEY MAY NOT GET REPLACED. ALSO YOUNG MOMS MAY NOT QUALIFY YET (YOU HAVE TO HAVE WORKED FOR 10+ YEARS) , SO </a:t>
            </a:r>
            <a:r>
              <a:rPr lang="en-US" baseline="0" dirty="0" err="1"/>
              <a:t>THEY’d</a:t>
            </a:r>
            <a:r>
              <a:rPr lang="en-US" baseline="0" dirty="0"/>
              <a:t> BE LEFT OUT – AND THOSE ARE THE FOLKS WHO WOULD NEED IT THE MOST.</a:t>
            </a:r>
            <a:endParaRPr lang="en-US" dirty="0"/>
          </a:p>
          <a:p>
            <a:pPr marL="520574" indent="-520574" defTabSz="925464">
              <a:buFont typeface="+mj-lt"/>
              <a:buAutoNum type="arabicPeriod"/>
              <a:defRPr/>
            </a:pPr>
            <a:r>
              <a:rPr lang="en-US" dirty="0"/>
              <a:t>National insurance program – also</a:t>
            </a:r>
            <a:r>
              <a:rPr lang="en-US" baseline="0" dirty="0"/>
              <a:t> could make use of existing infrastructure to administer benefits, but this would create a new fund through payroll taxes, like ss. </a:t>
            </a:r>
            <a:endParaRPr lang="en-US" dirty="0"/>
          </a:p>
          <a:p>
            <a:pPr marL="520574" indent="-520574">
              <a:buFont typeface="+mj-l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C4479C10-0878-4FEC-99D7-C26EB47F0D6F}" type="slidenum">
              <a:rPr lang="en-US" smtClean="0"/>
              <a:t>29</a:t>
            </a:fld>
            <a:endParaRPr lang="en-US"/>
          </a:p>
        </p:txBody>
      </p:sp>
    </p:spTree>
    <p:extLst>
      <p:ext uri="{BB962C8B-B14F-4D97-AF65-F5344CB8AC3E}">
        <p14:creationId xmlns:p14="http://schemas.microsoft.com/office/powerpoint/2010/main" val="590896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 considerations aren’t in the compendium, but they</a:t>
            </a:r>
            <a:r>
              <a:rPr lang="en-US" baseline="0" dirty="0"/>
              <a:t> are equally important to discuss because they involve designing a paid family leave program that works well for more than just parents. There are more and more people falling into what’s being termed as the sandwich generation, which involves people who are caring for young children while simultaneously caring for elderly parents. Over 47% of middle aged adults fall into this category (Pew Research Centers). </a:t>
            </a:r>
          </a:p>
          <a:p>
            <a:endParaRPr lang="en-US" baseline="0" dirty="0"/>
          </a:p>
          <a:p>
            <a:r>
              <a:rPr lang="en-US" dirty="0"/>
              <a:t>We also need to consider a wider definition</a:t>
            </a:r>
            <a:r>
              <a:rPr lang="en-US" baseline="0" dirty="0"/>
              <a:t> of family to accommodate all types of families, like siblings, grandparents, and to include caregivers who aren’t necessarily related to the person receiving care, like a neighbor or friend.  This is very important to LGBTQ families who often talk about and care for their ‘chosen family’. We need to be inclusive in the ways in which we talk about paid family leave to allow for family types that aren’t necessarily evident on your tax return.</a:t>
            </a:r>
          </a:p>
          <a:p>
            <a:endParaRPr lang="en-US" baseline="0" dirty="0"/>
          </a:p>
          <a:p>
            <a:r>
              <a:rPr lang="en-US" baseline="0" dirty="0"/>
              <a:t>ALSO: we’re looking at caregivers and people with disabilities. Look for more research from us on how experiences for families of different makeups. CAREGIVER is broad term.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4479C10-0878-4FEC-99D7-C26EB47F0D6F}" type="slidenum">
              <a:rPr lang="en-US" smtClean="0"/>
              <a:t>30</a:t>
            </a:fld>
            <a:endParaRPr lang="en-US"/>
          </a:p>
        </p:txBody>
      </p:sp>
    </p:spTree>
    <p:extLst>
      <p:ext uri="{BB962C8B-B14F-4D97-AF65-F5344CB8AC3E}">
        <p14:creationId xmlns:p14="http://schemas.microsoft.com/office/powerpoint/2010/main" val="1825644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79C10-0878-4FEC-99D7-C26EB47F0D6F}" type="slidenum">
              <a:rPr lang="en-US" smtClean="0"/>
              <a:t>31</a:t>
            </a:fld>
            <a:endParaRPr lang="en-US"/>
          </a:p>
        </p:txBody>
      </p:sp>
    </p:spTree>
    <p:extLst>
      <p:ext uri="{BB962C8B-B14F-4D97-AF65-F5344CB8AC3E}">
        <p14:creationId xmlns:p14="http://schemas.microsoft.com/office/powerpoint/2010/main" val="1680789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3">
              <a:defRPr/>
            </a:pPr>
            <a:r>
              <a:rPr lang="en-US" dirty="0"/>
              <a:t>There are a lot of resources out there to help people understand these programs better. We’ve copied some links here for reference if you’d like to visit these websites after this presentation</a:t>
            </a:r>
            <a:r>
              <a:rPr lang="en-US" baseline="0" dirty="0"/>
              <a:t>.</a:t>
            </a:r>
            <a:endParaRPr lang="en-US" dirty="0"/>
          </a:p>
        </p:txBody>
      </p:sp>
      <p:sp>
        <p:nvSpPr>
          <p:cNvPr id="4" name="Slide Number Placeholder 3"/>
          <p:cNvSpPr>
            <a:spLocks noGrp="1"/>
          </p:cNvSpPr>
          <p:nvPr>
            <p:ph type="sldNum" sz="quarter" idx="10"/>
          </p:nvPr>
        </p:nvSpPr>
        <p:spPr/>
        <p:txBody>
          <a:bodyPr/>
          <a:lstStyle/>
          <a:p>
            <a:fld id="{C1D44C51-2C04-4389-81A3-189AE6DD291B}" type="slidenum">
              <a:rPr lang="en-US" smtClean="0"/>
              <a:t>32</a:t>
            </a:fld>
            <a:endParaRPr lang="en-US"/>
          </a:p>
        </p:txBody>
      </p:sp>
    </p:spTree>
    <p:extLst>
      <p:ext uri="{BB962C8B-B14F-4D97-AF65-F5344CB8AC3E}">
        <p14:creationId xmlns:p14="http://schemas.microsoft.com/office/powerpoint/2010/main" val="19931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ED67A-F883-7D49-9FE7-268049E4A2D2}" type="slidenum">
              <a:rPr lang="en-US" smtClean="0"/>
              <a:t>2</a:t>
            </a:fld>
            <a:endParaRPr lang="en-US"/>
          </a:p>
        </p:txBody>
      </p:sp>
    </p:spTree>
    <p:extLst>
      <p:ext uri="{BB962C8B-B14F-4D97-AF65-F5344CB8AC3E}">
        <p14:creationId xmlns:p14="http://schemas.microsoft.com/office/powerpoint/2010/main" val="1315960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dirty="0"/>
              <a:t>A well-designed paid</a:t>
            </a:r>
            <a:r>
              <a:rPr lang="en-US" baseline="0" dirty="0"/>
              <a:t> family leave that reaches low-income workers can mitigate generational poverty and constitutes part of a larger vision for enhancing child well-being.</a:t>
            </a:r>
          </a:p>
          <a:p>
            <a:pPr defTabSz="925464">
              <a:defRPr/>
            </a:pPr>
            <a:r>
              <a:rPr lang="en-US" baseline="0" dirty="0"/>
              <a:t>That, I think, is worth the investment. </a:t>
            </a:r>
          </a:p>
          <a:p>
            <a:pPr defTabSz="925464">
              <a:defRPr/>
            </a:pPr>
            <a:endParaRPr lang="en-US" dirty="0"/>
          </a:p>
          <a:p>
            <a:pPr defTabSz="925464">
              <a:defRPr/>
            </a:pPr>
            <a:endParaRPr lang="en-US" dirty="0"/>
          </a:p>
          <a:p>
            <a:pPr defTabSz="925464">
              <a:defRPr/>
            </a:pPr>
            <a:endParaRPr lang="en-US" dirty="0"/>
          </a:p>
          <a:p>
            <a:pPr defTabSz="925464">
              <a:defRPr/>
            </a:pPr>
            <a:endParaRPr lang="en-US" dirty="0"/>
          </a:p>
          <a:p>
            <a:pPr defTabSz="925464">
              <a:defRPr/>
            </a:pPr>
            <a:r>
              <a:rPr lang="en-US" dirty="0"/>
              <a:t>A paid leave program that considers the needs of low-income families</a:t>
            </a:r>
            <a:r>
              <a:rPr lang="en-US" baseline="0" dirty="0"/>
              <a:t> with children </a:t>
            </a:r>
            <a:r>
              <a:rPr lang="en-US" dirty="0"/>
              <a:t>will be able to give people the opportunity to be better family</a:t>
            </a:r>
            <a:r>
              <a:rPr lang="en-US" baseline="0" dirty="0"/>
              <a:t> members</a:t>
            </a:r>
            <a:r>
              <a:rPr lang="en-US" dirty="0"/>
              <a:t>, friends, and workers and give the next generation a more solid foundation</a:t>
            </a:r>
            <a:r>
              <a:rPr lang="en-US" baseline="0" dirty="0"/>
              <a:t> to succeed. </a:t>
            </a:r>
            <a:endParaRPr lang="en-US" dirty="0"/>
          </a:p>
          <a:p>
            <a:endParaRPr lang="en-US" dirty="0"/>
          </a:p>
          <a:p>
            <a:pPr defTabSz="925464">
              <a:defRPr/>
            </a:pPr>
            <a:r>
              <a:rPr lang="en-US" dirty="0"/>
              <a:t>When children have their parents with them at the most vulnerable times in their lives, they have a better chance of developing into healthy humans with more economic opportunities.</a:t>
            </a:r>
          </a:p>
          <a:p>
            <a:pPr defTabSz="925464">
              <a:defRPr/>
            </a:pPr>
            <a:endParaRPr lang="en-US" dirty="0"/>
          </a:p>
          <a:p>
            <a:pPr defTabSz="925464">
              <a:defRPr/>
            </a:pPr>
            <a:endParaRPr lang="en-US" dirty="0"/>
          </a:p>
          <a:p>
            <a:r>
              <a:rPr lang="en-US" dirty="0"/>
              <a:t>Please feel free to email me with questions you have that we don’t get to address today.</a:t>
            </a:r>
          </a:p>
          <a:p>
            <a:r>
              <a:rPr lang="en-US" dirty="0"/>
              <a:t> </a:t>
            </a:r>
          </a:p>
        </p:txBody>
      </p:sp>
      <p:sp>
        <p:nvSpPr>
          <p:cNvPr id="4" name="Slide Number Placeholder 3"/>
          <p:cNvSpPr>
            <a:spLocks noGrp="1"/>
          </p:cNvSpPr>
          <p:nvPr>
            <p:ph type="sldNum" sz="quarter" idx="10"/>
          </p:nvPr>
        </p:nvSpPr>
        <p:spPr/>
        <p:txBody>
          <a:bodyPr/>
          <a:lstStyle/>
          <a:p>
            <a:fld id="{C1D44C51-2C04-4389-81A3-189AE6DD291B}" type="slidenum">
              <a:rPr lang="en-US" smtClean="0"/>
              <a:t>33</a:t>
            </a:fld>
            <a:endParaRPr lang="en-US"/>
          </a:p>
        </p:txBody>
      </p:sp>
    </p:spTree>
    <p:extLst>
      <p:ext uri="{BB962C8B-B14F-4D97-AF65-F5344CB8AC3E}">
        <p14:creationId xmlns:p14="http://schemas.microsoft.com/office/powerpoint/2010/main" val="113674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ED67A-F883-7D49-9FE7-268049E4A2D2}" type="slidenum">
              <a:rPr lang="en-US" smtClean="0"/>
              <a:t>34</a:t>
            </a:fld>
            <a:endParaRPr lang="en-US"/>
          </a:p>
        </p:txBody>
      </p:sp>
    </p:spTree>
    <p:extLst>
      <p:ext uri="{BB962C8B-B14F-4D97-AF65-F5344CB8AC3E}">
        <p14:creationId xmlns:p14="http://schemas.microsoft.com/office/powerpoint/2010/main" val="1768806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ED67A-F883-7D49-9FE7-268049E4A2D2}" type="slidenum">
              <a:rPr lang="en-US" smtClean="0"/>
              <a:t>35</a:t>
            </a:fld>
            <a:endParaRPr lang="en-US"/>
          </a:p>
        </p:txBody>
      </p:sp>
    </p:spTree>
    <p:extLst>
      <p:ext uri="{BB962C8B-B14F-4D97-AF65-F5344CB8AC3E}">
        <p14:creationId xmlns:p14="http://schemas.microsoft.com/office/powerpoint/2010/main" val="90714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marL="0" indent="0">
              <a:buNone/>
            </a:pPr>
            <a:r>
              <a:rPr lang="en-US" sz="2000" dirty="0" smtClean="0">
                <a:solidFill>
                  <a:schemeClr val="tx1"/>
                </a:solidFill>
              </a:rPr>
              <a:t>Head Start: </a:t>
            </a:r>
          </a:p>
          <a:p>
            <a:pPr marL="976313" lvl="1" indent="-285750"/>
            <a:r>
              <a:rPr lang="en-US" sz="1800" dirty="0" smtClean="0">
                <a:solidFill>
                  <a:schemeClr val="tx1"/>
                </a:solidFill>
              </a:rPr>
              <a:t>31% of eligible children ages 3-5 had access to Head Start  </a:t>
            </a:r>
          </a:p>
          <a:p>
            <a:pPr marL="976313" lvl="1" indent="-285750"/>
            <a:r>
              <a:rPr lang="en-US" sz="1800" dirty="0" smtClean="0">
                <a:solidFill>
                  <a:schemeClr val="tx1"/>
                </a:solidFill>
              </a:rPr>
              <a:t>6% of eligible children under age 3 had access to Early Head Start </a:t>
            </a:r>
          </a:p>
          <a:p>
            <a:pPr marL="0" indent="0">
              <a:buNone/>
            </a:pPr>
            <a:endParaRPr lang="en-US" sz="2000" dirty="0" smtClean="0">
              <a:solidFill>
                <a:schemeClr val="tx1"/>
              </a:solidFill>
            </a:endParaRPr>
          </a:p>
          <a:p>
            <a:pPr marL="0" indent="0">
              <a:buNone/>
            </a:pPr>
            <a:r>
              <a:rPr lang="en-US" sz="2000" dirty="0" smtClean="0">
                <a:solidFill>
                  <a:schemeClr val="tx1"/>
                </a:solidFill>
              </a:rPr>
              <a:t>State Funded </a:t>
            </a:r>
            <a:r>
              <a:rPr lang="en-US" sz="2000" dirty="0" err="1" smtClean="0">
                <a:solidFill>
                  <a:schemeClr val="tx1"/>
                </a:solidFill>
              </a:rPr>
              <a:t>PreK</a:t>
            </a:r>
            <a:r>
              <a:rPr lang="en-US" sz="2000" dirty="0" smtClean="0">
                <a:solidFill>
                  <a:schemeClr val="tx1"/>
                </a:solidFill>
              </a:rPr>
              <a:t>: </a:t>
            </a:r>
          </a:p>
          <a:p>
            <a:pPr marL="976313" lvl="1" indent="-285750"/>
            <a:r>
              <a:rPr lang="en-US" sz="1800" dirty="0" smtClean="0">
                <a:solidFill>
                  <a:schemeClr val="tx1"/>
                </a:solidFill>
              </a:rPr>
              <a:t>32% of 4-year olds and 5% of 3-year olds (1.5 million children) have access to state funded </a:t>
            </a:r>
            <a:r>
              <a:rPr lang="en-US" sz="1800" dirty="0" err="1" smtClean="0">
                <a:solidFill>
                  <a:schemeClr val="tx1"/>
                </a:solidFill>
              </a:rPr>
              <a:t>preK</a:t>
            </a:r>
            <a:r>
              <a:rPr lang="en-US" sz="1800" dirty="0" smtClean="0">
                <a:solidFill>
                  <a:schemeClr val="tx1"/>
                </a:solidFill>
              </a:rPr>
              <a:t> </a:t>
            </a:r>
          </a:p>
          <a:p>
            <a:pPr marL="0" indent="0">
              <a:buNone/>
            </a:pPr>
            <a:endParaRPr lang="en-US" sz="2000" dirty="0" smtClean="0">
              <a:solidFill>
                <a:schemeClr val="tx1"/>
              </a:solidFill>
            </a:endParaRPr>
          </a:p>
          <a:p>
            <a:pPr marL="0" indent="0">
              <a:buNone/>
            </a:pPr>
            <a:r>
              <a:rPr lang="en-US" sz="2000" dirty="0" smtClean="0">
                <a:solidFill>
                  <a:schemeClr val="tx1"/>
                </a:solidFill>
              </a:rPr>
              <a:t>Child Care Subsidies:</a:t>
            </a:r>
          </a:p>
          <a:p>
            <a:pPr marL="976313" lvl="1" indent="-285750"/>
            <a:r>
              <a:rPr lang="en-US" sz="1800" dirty="0" smtClean="0">
                <a:solidFill>
                  <a:schemeClr val="tx1"/>
                </a:solidFill>
              </a:rPr>
              <a:t>16% of eligible families with children have access to subsidy (1.4 million)</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16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smtClean="0"/>
              <a:t>Three workforces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2852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427038" y="692150"/>
            <a:ext cx="6156325"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701039" y="4387135"/>
            <a:ext cx="5608319" cy="4156234"/>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75" name="Shape 375"/>
          <p:cNvSpPr txBox="1">
            <a:spLocks noGrp="1"/>
          </p:cNvSpPr>
          <p:nvPr>
            <p:ph type="sldNum" idx="12"/>
          </p:nvPr>
        </p:nvSpPr>
        <p:spPr>
          <a:xfrm>
            <a:off x="3970937" y="8772668"/>
            <a:ext cx="3037839" cy="461804"/>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3119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629">
              <a:defRPr/>
            </a:pPr>
            <a:r>
              <a:rPr lang="en-US" dirty="0"/>
              <a:t>Good afternoon</a:t>
            </a:r>
          </a:p>
          <a:p>
            <a:pPr defTabSz="929629">
              <a:defRPr/>
            </a:pPr>
            <a:endParaRPr lang="en-US" dirty="0"/>
          </a:p>
          <a:p>
            <a:pPr defTabSz="929629">
              <a:defRPr/>
            </a:pPr>
            <a:r>
              <a:rPr lang="en-US" dirty="0"/>
              <a:t>Thank you for joining us </a:t>
            </a:r>
            <a:r>
              <a:rPr lang="en-US" baseline="0" dirty="0"/>
              <a:t>and thanks to First Focus for creating this opportunity to discuss some big ideas today.</a:t>
            </a:r>
          </a:p>
          <a:p>
            <a:pPr defTabSz="929629">
              <a:defRPr/>
            </a:pPr>
            <a:endParaRPr lang="en-US" baseline="0" dirty="0"/>
          </a:p>
          <a:p>
            <a:pPr defTabSz="929629">
              <a:defRPr/>
            </a:pPr>
            <a:r>
              <a:rPr lang="en-US" baseline="0" dirty="0"/>
              <a:t>I’m Tiffany Thomas Smith and I handle communications and strategic outreach for the National Center for Children in Poverty, NCCP. </a:t>
            </a:r>
            <a:endParaRPr lang="en-US" dirty="0"/>
          </a:p>
          <a:p>
            <a:endParaRPr lang="en-US" dirty="0"/>
          </a:p>
        </p:txBody>
      </p:sp>
      <p:sp>
        <p:nvSpPr>
          <p:cNvPr id="4" name="Slide Number Placeholder 3"/>
          <p:cNvSpPr>
            <a:spLocks noGrp="1"/>
          </p:cNvSpPr>
          <p:nvPr>
            <p:ph type="sldNum" sz="quarter" idx="10"/>
          </p:nvPr>
        </p:nvSpPr>
        <p:spPr/>
        <p:txBody>
          <a:bodyPr/>
          <a:lstStyle/>
          <a:p>
            <a:fld id="{C1D44C51-2C04-4389-81A3-189AE6DD291B}" type="slidenum">
              <a:rPr lang="en-US" smtClean="0"/>
              <a:t>19</a:t>
            </a:fld>
            <a:endParaRPr lang="en-US"/>
          </a:p>
        </p:txBody>
      </p:sp>
    </p:spTree>
    <p:extLst>
      <p:ext uri="{BB962C8B-B14F-4D97-AF65-F5344CB8AC3E}">
        <p14:creationId xmlns:p14="http://schemas.microsoft.com/office/powerpoint/2010/main" val="214652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baseline="0" dirty="0"/>
              <a:t>NCCP is a non-partisan public policy research center. We focus on 2 generation solutions for promoting the well-being of low-income families with children. With a focus on effective communication strategies, I help the Center’s researchers to articulate its policy research as it relates to children’s economic futures and overall well-being. </a:t>
            </a:r>
          </a:p>
          <a:p>
            <a:pPr defTabSz="925464">
              <a:defRPr/>
            </a:pPr>
            <a:endParaRPr lang="en-US" baseline="0" dirty="0"/>
          </a:p>
          <a:p>
            <a:pPr defTabSz="925464">
              <a:defRPr/>
            </a:pPr>
            <a:r>
              <a:rPr lang="en-US" baseline="0" dirty="0"/>
              <a:t>As part of that work, I — along with the Center’s former director Dr. Renee Wilson Simmons and NCCP Research Assistant Suma </a:t>
            </a:r>
            <a:r>
              <a:rPr lang="en-US" baseline="0" dirty="0" err="1"/>
              <a:t>Setty</a:t>
            </a:r>
            <a:r>
              <a:rPr lang="en-US" baseline="0" dirty="0"/>
              <a:t> — recently wrote a policy brief for CPAG on the elements of a well-designed, universal, paid family leave program — and why such a policy is essential to alleviating child poverty AND interrupting the cycle of poverty over generations.  </a:t>
            </a:r>
            <a:endParaRPr lang="en-US" dirty="0"/>
          </a:p>
        </p:txBody>
      </p:sp>
      <p:sp>
        <p:nvSpPr>
          <p:cNvPr id="4" name="Slide Number Placeholder 3"/>
          <p:cNvSpPr>
            <a:spLocks noGrp="1"/>
          </p:cNvSpPr>
          <p:nvPr>
            <p:ph type="sldNum" sz="quarter" idx="10"/>
          </p:nvPr>
        </p:nvSpPr>
        <p:spPr/>
        <p:txBody>
          <a:bodyPr/>
          <a:lstStyle/>
          <a:p>
            <a:fld id="{C1D44C51-2C04-4389-81A3-189AE6DD291B}" type="slidenum">
              <a:rPr lang="en-US" smtClean="0"/>
              <a:t>20</a:t>
            </a:fld>
            <a:endParaRPr lang="en-US"/>
          </a:p>
        </p:txBody>
      </p:sp>
    </p:spTree>
    <p:extLst>
      <p:ext uri="{BB962C8B-B14F-4D97-AF65-F5344CB8AC3E}">
        <p14:creationId xmlns:p14="http://schemas.microsoft.com/office/powerpoint/2010/main" val="185479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buClr>
                <a:schemeClr val="accent2"/>
              </a:buClr>
              <a:defRPr/>
            </a:pPr>
            <a:r>
              <a:rPr lang="en-US" dirty="0"/>
              <a:t>Before I</a:t>
            </a:r>
            <a:r>
              <a:rPr lang="en-US" baseline="0" dirty="0"/>
              <a:t> dive in, I wanted to define our terms. </a:t>
            </a:r>
            <a:r>
              <a:rPr lang="en-US" dirty="0"/>
              <a:t>Briefly, here are some of the terms</a:t>
            </a:r>
            <a:r>
              <a:rPr lang="en-US" baseline="0" dirty="0"/>
              <a:t> that are thrown around when discussing paid and unpaid leaves from work.</a:t>
            </a:r>
          </a:p>
          <a:p>
            <a:pPr>
              <a:buClr>
                <a:schemeClr val="accent2"/>
              </a:buClr>
            </a:pPr>
            <a:r>
              <a:rPr lang="en-US" baseline="0" dirty="0"/>
              <a:t> </a:t>
            </a:r>
          </a:p>
          <a:p>
            <a:pPr defTabSz="925464">
              <a:buClr>
                <a:schemeClr val="accent2"/>
              </a:buClr>
              <a:defRPr/>
            </a:pPr>
            <a:r>
              <a:rPr lang="en-US" dirty="0">
                <a:latin typeface="Calibri" panose="020F0502020204030204" pitchFamily="34" charset="0"/>
              </a:rPr>
              <a:t>Medical leave – refers to leave for</a:t>
            </a:r>
            <a:r>
              <a:rPr lang="en-US" baseline="0" dirty="0">
                <a:latin typeface="Calibri" panose="020F0502020204030204" pitchFamily="34" charset="0"/>
              </a:rPr>
              <a:t> recovering from one’s own serious illness, injury, or condition and pregnancy and childbirth-related conditions are included. This type of leave intersects with state temporary disability insurance and sick leave laws, among others. </a:t>
            </a:r>
            <a:endParaRPr lang="en-US" dirty="0">
              <a:latin typeface="Calibri" panose="020F0502020204030204" pitchFamily="34" charset="0"/>
            </a:endParaRPr>
          </a:p>
          <a:p>
            <a:pPr algn="l">
              <a:buClr>
                <a:schemeClr val="accent2"/>
              </a:buClr>
            </a:pPr>
            <a:endParaRPr lang="en-US" dirty="0"/>
          </a:p>
          <a:p>
            <a:pPr algn="l">
              <a:buClr>
                <a:schemeClr val="accent2"/>
              </a:buClr>
            </a:pPr>
            <a:r>
              <a:rPr lang="en-US" dirty="0"/>
              <a:t>Parental leave – to bond with a newborn or newly adopted child, and while it’s most commonly used to care for a newborn, the leave can</a:t>
            </a:r>
            <a:r>
              <a:rPr lang="en-US" baseline="0" dirty="0"/>
              <a:t> for caring for a new </a:t>
            </a:r>
            <a:r>
              <a:rPr lang="en-US" dirty="0"/>
              <a:t>foster</a:t>
            </a:r>
            <a:r>
              <a:rPr lang="en-US" baseline="0" dirty="0"/>
              <a:t> or adopted child. Parental leave encompasses both m</a:t>
            </a:r>
            <a:r>
              <a:rPr lang="en-US" dirty="0"/>
              <a:t>aternity leave and paternity</a:t>
            </a:r>
            <a:r>
              <a:rPr lang="en-US" baseline="0" dirty="0"/>
              <a:t> </a:t>
            </a:r>
            <a:r>
              <a:rPr lang="en-US" dirty="0"/>
              <a:t>leave. </a:t>
            </a:r>
          </a:p>
          <a:p>
            <a:pPr algn="l">
              <a:buClr>
                <a:schemeClr val="accent2"/>
              </a:buClr>
            </a:pPr>
            <a:endParaRPr lang="en-US" dirty="0"/>
          </a:p>
          <a:p>
            <a:pPr defTabSz="925464">
              <a:buClr>
                <a:schemeClr val="accent2"/>
              </a:buClr>
              <a:defRPr/>
            </a:pPr>
            <a:r>
              <a:rPr lang="en-US" dirty="0"/>
              <a:t>Family leave - encompasses</a:t>
            </a:r>
            <a:r>
              <a:rPr lang="en-US" dirty="0">
                <a:latin typeface="Calibri" panose="020F0502020204030204" pitchFamily="34" charset="0"/>
              </a:rPr>
              <a:t> leave for purposes covered under parental leave and as well as to care for a seriously ill family member.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the purposes of this presentation, I’m going to focus mostly on medical leave related to pregnancy and childbirth and parental leave, because our work at the center is focused on families with children.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past 25 years, the cornerstone of all</a:t>
            </a:r>
            <a:r>
              <a:rPr lang="en-US" baseline="0" dirty="0"/>
              <a:t> conversations around leave and leave protection has been the </a:t>
            </a:r>
            <a:r>
              <a:rPr lang="en-US" dirty="0"/>
              <a:t>federal</a:t>
            </a:r>
            <a:r>
              <a:rPr lang="en-US" baseline="0" dirty="0"/>
              <a:t> Family and Medical </a:t>
            </a:r>
            <a:r>
              <a:rPr lang="en-US" dirty="0"/>
              <a:t>Leave Act.</a:t>
            </a:r>
            <a:r>
              <a:rPr lang="en-US" baseline="0" dirty="0"/>
              <a:t> Because of FMLA, more than 50 million workers have had guaranteed job protection while taking up to 12 weeks of leave from work to either recover from one’s own injury, care for a family member, or to bond with a new child. </a:t>
            </a:r>
          </a:p>
          <a:p>
            <a:endParaRPr lang="en-US" baseline="0" dirty="0"/>
          </a:p>
          <a:p>
            <a:r>
              <a:rPr lang="en-US" baseline="0" dirty="0"/>
              <a:t>But as beneficial as that protection has been to millions of people, the law still leaves behind roughly 40% of the workforce. More than that, the </a:t>
            </a:r>
            <a:r>
              <a:rPr lang="en-US" dirty="0"/>
              <a:t>is unpaid</a:t>
            </a:r>
            <a:r>
              <a:rPr lang="en-US" baseline="0" dirty="0"/>
              <a:t> so only those workers who are able to cobble together other forms of leave (vacation days, sick days, etc.) or have ample savings to weather the loss of pay can afford to take the full 12 weeks. </a:t>
            </a:r>
          </a:p>
          <a:p>
            <a:endParaRPr lang="en-US" baseline="0" dirty="0"/>
          </a:p>
          <a:p>
            <a:r>
              <a:rPr lang="en-US" baseline="0" dirty="0"/>
              <a:t>---</a:t>
            </a:r>
          </a:p>
          <a:p>
            <a:r>
              <a:rPr lang="en-US" dirty="0"/>
              <a:t>To be eligible an employee must: (</a:t>
            </a:r>
            <a:r>
              <a:rPr lang="en-US" dirty="0" err="1"/>
              <a:t>i</a:t>
            </a:r>
            <a:r>
              <a:rPr lang="en-US" dirty="0"/>
              <a:t>) work for a firm with 50 employees within 75 miles of the employee’s worksite; (ii) have 12 months of tenure with this firm; and (iii) have 1,250 hours of service in the past year (about 24 hours per week). Only slightly more than half of all employees report meeting all three of these conditions to be eligible for the protections of the FMLA (59%). (</a:t>
            </a:r>
            <a:r>
              <a:rPr lang="en-US" dirty="0" err="1"/>
              <a:t>Klerman</a:t>
            </a:r>
            <a:r>
              <a:rPr lang="en-US" dirty="0"/>
              <a:t>, 2012). </a:t>
            </a:r>
          </a:p>
        </p:txBody>
      </p:sp>
      <p:sp>
        <p:nvSpPr>
          <p:cNvPr id="4" name="Slide Number Placeholder 3"/>
          <p:cNvSpPr>
            <a:spLocks noGrp="1"/>
          </p:cNvSpPr>
          <p:nvPr>
            <p:ph type="sldNum" sz="quarter" idx="10"/>
          </p:nvPr>
        </p:nvSpPr>
        <p:spPr/>
        <p:txBody>
          <a:bodyPr/>
          <a:lstStyle/>
          <a:p>
            <a:fld id="{C1D44C51-2C04-4389-81A3-189AE6DD291B}" type="slidenum">
              <a:rPr lang="en-US" smtClean="0"/>
              <a:t>21</a:t>
            </a:fld>
            <a:endParaRPr lang="en-US"/>
          </a:p>
        </p:txBody>
      </p:sp>
    </p:spTree>
    <p:extLst>
      <p:ext uri="{BB962C8B-B14F-4D97-AF65-F5344CB8AC3E}">
        <p14:creationId xmlns:p14="http://schemas.microsoft.com/office/powerpoint/2010/main" val="89157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574" indent="-520574">
              <a:buFont typeface="+mj-lt"/>
              <a:buAutoNum type="arabicPeriod"/>
            </a:pPr>
            <a:r>
              <a:rPr lang="en-US" dirty="0">
                <a:latin typeface="Arial" panose="020B0604020202020204" pitchFamily="34" charset="0"/>
                <a:cs typeface="Arial" panose="020B0604020202020204" pitchFamily="34" charset="0"/>
              </a:rPr>
              <a:t>PFML can interrupt intergenerational poverty.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But</a:t>
            </a:r>
            <a:r>
              <a:rPr lang="en-US" baseline="0" dirty="0">
                <a:latin typeface="Arial" panose="020B0604020202020204" pitchFamily="34" charset="0"/>
                <a:cs typeface="Arial" panose="020B0604020202020204" pitchFamily="34" charset="0"/>
              </a:rPr>
              <a:t> it can only do so if </a:t>
            </a:r>
            <a:endParaRPr lang="en-US" dirty="0">
              <a:latin typeface="Arial" panose="020B0604020202020204" pitchFamily="34" charset="0"/>
              <a:cs typeface="Arial" panose="020B0604020202020204" pitchFamily="34" charset="0"/>
            </a:endParaRPr>
          </a:p>
          <a:p>
            <a:pPr marL="520574" indent="-520574">
              <a:buFont typeface="+mj-lt"/>
              <a:buAutoNum type="arabicPeriod"/>
            </a:pPr>
            <a:r>
              <a:rPr lang="en-US" dirty="0">
                <a:latin typeface="Arial" panose="020B0604020202020204" pitchFamily="34" charset="0"/>
                <a:cs typeface="Arial" panose="020B0604020202020204" pitchFamily="34" charset="0"/>
              </a:rPr>
              <a:t>A PFML program is designed with the needs of working, low-income families</a:t>
            </a:r>
            <a:r>
              <a:rPr lang="en-US" baseline="0" dirty="0">
                <a:latin typeface="Arial" panose="020B0604020202020204" pitchFamily="34" charset="0"/>
                <a:cs typeface="Arial" panose="020B0604020202020204" pitchFamily="34" charset="0"/>
              </a:rPr>
              <a:t> in mind. And that means recognizing that not all workers are the same. And to get to the ideal of a universal paid leave, we have to make sure that some basic attention to equality is included.</a:t>
            </a:r>
            <a:endParaRPr lang="en-US" dirty="0">
              <a:latin typeface="Arial" panose="020B0604020202020204" pitchFamily="34" charset="0"/>
              <a:cs typeface="Arial" panose="020B0604020202020204" pitchFamily="34" charset="0"/>
            </a:endParaRPr>
          </a:p>
          <a:p>
            <a:pPr marL="520574" indent="-520574">
              <a:buFont typeface="+mj-lt"/>
              <a:buAutoNum type="arabicPeriod"/>
            </a:pPr>
            <a:r>
              <a:rPr lang="en-US" dirty="0">
                <a:latin typeface="Arial" panose="020B0604020202020204" pitchFamily="34" charset="0"/>
                <a:cs typeface="Arial" panose="020B0604020202020204" pitchFamily="34" charset="0"/>
              </a:rPr>
              <a:t>We have a large body of evidence to build a universal national leave program.  </a:t>
            </a:r>
            <a:r>
              <a:rPr lang="en-US" dirty="0"/>
              <a:t>We don’t need to reinvent the wheel.</a:t>
            </a:r>
            <a:r>
              <a:rPr lang="en-US" baseline="0" dirty="0"/>
              <a:t> </a:t>
            </a:r>
            <a:endParaRPr lang="en-US" dirty="0"/>
          </a:p>
        </p:txBody>
      </p:sp>
      <p:sp>
        <p:nvSpPr>
          <p:cNvPr id="4" name="Slide Number Placeholder 3"/>
          <p:cNvSpPr>
            <a:spLocks noGrp="1"/>
          </p:cNvSpPr>
          <p:nvPr>
            <p:ph type="sldNum" sz="quarter" idx="10"/>
          </p:nvPr>
        </p:nvSpPr>
        <p:spPr/>
        <p:txBody>
          <a:bodyPr/>
          <a:lstStyle/>
          <a:p>
            <a:fld id="{C4479C10-0878-4FEC-99D7-C26EB47F0D6F}" type="slidenum">
              <a:rPr lang="en-US" smtClean="0"/>
              <a:t>22</a:t>
            </a:fld>
            <a:endParaRPr lang="en-US"/>
          </a:p>
        </p:txBody>
      </p:sp>
    </p:spTree>
    <p:extLst>
      <p:ext uri="{BB962C8B-B14F-4D97-AF65-F5344CB8AC3E}">
        <p14:creationId xmlns:p14="http://schemas.microsoft.com/office/powerpoint/2010/main" val="17982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6DEB4-380E-2D48-BFC3-A81937AD2778}" type="datetimeFigureOut">
              <a:rPr lang="en-US" smtClean="0"/>
              <a:t>6/14/18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BEB9-51C4-5949-8F9C-D247F8B522C7}" type="slidenum">
              <a:rPr lang="en-US" smtClean="0"/>
              <a:t>‹#›</a:t>
            </a:fld>
            <a:endParaRPr lang="en-US"/>
          </a:p>
        </p:txBody>
      </p:sp>
    </p:spTree>
    <p:extLst>
      <p:ext uri="{BB962C8B-B14F-4D97-AF65-F5344CB8AC3E}">
        <p14:creationId xmlns:p14="http://schemas.microsoft.com/office/powerpoint/2010/main" val="81727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6DEB4-380E-2D48-BFC3-A81937AD2778}" type="datetimeFigureOut">
              <a:rPr lang="en-US" smtClean="0"/>
              <a:t>6/14/18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BEB9-51C4-5949-8F9C-D247F8B522C7}" type="slidenum">
              <a:rPr lang="en-US" smtClean="0"/>
              <a:t>‹#›</a:t>
            </a:fld>
            <a:endParaRPr lang="en-US"/>
          </a:p>
        </p:txBody>
      </p:sp>
    </p:spTree>
    <p:extLst>
      <p:ext uri="{BB962C8B-B14F-4D97-AF65-F5344CB8AC3E}">
        <p14:creationId xmlns:p14="http://schemas.microsoft.com/office/powerpoint/2010/main" val="91570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6DEB4-380E-2D48-BFC3-A81937AD2778}" type="datetimeFigureOut">
              <a:rPr lang="en-US" smtClean="0"/>
              <a:t>6/14/18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BEB9-51C4-5949-8F9C-D247F8B522C7}" type="slidenum">
              <a:rPr lang="en-US" smtClean="0"/>
              <a:t>‹#›</a:t>
            </a:fld>
            <a:endParaRPr lang="en-US"/>
          </a:p>
        </p:txBody>
      </p:sp>
    </p:spTree>
    <p:extLst>
      <p:ext uri="{BB962C8B-B14F-4D97-AF65-F5344CB8AC3E}">
        <p14:creationId xmlns:p14="http://schemas.microsoft.com/office/powerpoint/2010/main" val="1353010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3"/>
            <a:ext cx="12192000" cy="4571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kern="1200">
              <a:solidFill>
                <a:srgbClr val="FFFFFF"/>
              </a:solidFill>
            </a:endParaRPr>
          </a:p>
        </p:txBody>
      </p:sp>
      <p:sp>
        <p:nvSpPr>
          <p:cNvPr id="11" name="Rectangle 10"/>
          <p:cNvSpPr/>
          <p:nvPr/>
        </p:nvSpPr>
        <p:spPr>
          <a:xfrm>
            <a:off x="0" y="6016751"/>
            <a:ext cx="12192000" cy="841249"/>
          </a:xfrm>
          <a:prstGeom prst="rect">
            <a:avLst/>
          </a:prstGeom>
          <a:solidFill>
            <a:srgbClr val="168444">
              <a:alpha val="82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kern="1200">
              <a:solidFill>
                <a:srgbClr val="FFFFFF"/>
              </a:solidFill>
            </a:endParaRPr>
          </a:p>
        </p:txBody>
      </p:sp>
      <p:sp>
        <p:nvSpPr>
          <p:cNvPr id="8" name="Title 7"/>
          <p:cNvSpPr>
            <a:spLocks noGrp="1"/>
          </p:cNvSpPr>
          <p:nvPr>
            <p:ph type="ctrTitle"/>
          </p:nvPr>
        </p:nvSpPr>
        <p:spPr>
          <a:xfrm>
            <a:off x="335360" y="347183"/>
            <a:ext cx="6523593" cy="1619841"/>
          </a:xfrm>
        </p:spPr>
        <p:txBody>
          <a:bodyPr anchor="b">
            <a:normAutofit/>
          </a:bodyPr>
          <a:lstStyle>
            <a:lvl1pPr>
              <a:defRPr sz="2800" cap="all" baseline="0">
                <a:solidFill>
                  <a:srgbClr val="2277A0"/>
                </a:solidFill>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6430778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2 Pictures">
    <p:spTree>
      <p:nvGrpSpPr>
        <p:cNvPr id="1" name=""/>
        <p:cNvGrpSpPr/>
        <p:nvPr/>
      </p:nvGrpSpPr>
      <p:grpSpPr>
        <a:xfrm>
          <a:off x="0" y="0"/>
          <a:ext cx="0" cy="0"/>
          <a:chOff x="0" y="0"/>
          <a:chExt cx="0" cy="0"/>
        </a:xfrm>
      </p:grpSpPr>
      <p:sp>
        <p:nvSpPr>
          <p:cNvPr id="4" name="Rectangle 3"/>
          <p:cNvSpPr/>
          <p:nvPr/>
        </p:nvSpPr>
        <p:spPr>
          <a:xfrm>
            <a:off x="376767" y="228601"/>
            <a:ext cx="5611284" cy="4187825"/>
          </a:xfrm>
          <a:prstGeom prst="rect">
            <a:avLst/>
          </a:prstGeom>
          <a:solidFill>
            <a:srgbClr val="0082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pic>
        <p:nvPicPr>
          <p:cNvPr id="5" name="Picture 7" descr="NCCPlogo-blockstxt-cmyk.png"/>
          <p:cNvPicPr>
            <a:picLocks noChangeAspect="1"/>
          </p:cNvPicPr>
          <p:nvPr userDrawn="1"/>
        </p:nvPicPr>
        <p:blipFill>
          <a:blip r:embed="rId2">
            <a:extLst>
              <a:ext uri="{28A0092B-C50C-407E-A947-70E740481C1C}">
                <a14:useLocalDpi xmlns:a14="http://schemas.microsoft.com/office/drawing/2010/main" val="0"/>
              </a:ext>
            </a:extLst>
          </a:blip>
          <a:srcRect b="44775"/>
          <a:stretch>
            <a:fillRect/>
          </a:stretch>
        </p:blipFill>
        <p:spPr bwMode="auto">
          <a:xfrm>
            <a:off x="376767" y="5014914"/>
            <a:ext cx="4413251"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4093508S-5285.png"/>
          <p:cNvPicPr>
            <a:picLocks noChangeAspect="1"/>
          </p:cNvPicPr>
          <p:nvPr userDrawn="1"/>
        </p:nvPicPr>
        <p:blipFill>
          <a:blip r:embed="rId3">
            <a:extLst>
              <a:ext uri="{28A0092B-C50C-407E-A947-70E740481C1C}">
                <a14:useLocalDpi xmlns:a14="http://schemas.microsoft.com/office/drawing/2010/main" val="0"/>
              </a:ext>
            </a:extLst>
          </a:blip>
          <a:srcRect l="30405" r="6293" b="5095"/>
          <a:stretch>
            <a:fillRect/>
          </a:stretch>
        </p:blipFill>
        <p:spPr bwMode="auto">
          <a:xfrm>
            <a:off x="6182784" y="219075"/>
            <a:ext cx="27432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19661558-697.png"/>
          <p:cNvPicPr>
            <a:picLocks noChangeAspect="1"/>
          </p:cNvPicPr>
          <p:nvPr userDrawn="1"/>
        </p:nvPicPr>
        <p:blipFill>
          <a:blip r:embed="rId4">
            <a:extLst>
              <a:ext uri="{28A0092B-C50C-407E-A947-70E740481C1C}">
                <a14:useLocalDpi xmlns:a14="http://schemas.microsoft.com/office/drawing/2010/main" val="0"/>
              </a:ext>
            </a:extLst>
          </a:blip>
          <a:srcRect l="5074" t="4083" r="10106" b="14046"/>
          <a:stretch>
            <a:fillRect/>
          </a:stretch>
        </p:blipFill>
        <p:spPr bwMode="auto">
          <a:xfrm>
            <a:off x="9091084" y="219076"/>
            <a:ext cx="27432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19907921-384.png"/>
          <p:cNvPicPr>
            <a:picLocks noChangeAspect="1"/>
          </p:cNvPicPr>
          <p:nvPr userDrawn="1"/>
        </p:nvPicPr>
        <p:blipFill>
          <a:blip r:embed="rId5">
            <a:extLst>
              <a:ext uri="{28A0092B-C50C-407E-A947-70E740481C1C}">
                <a14:useLocalDpi xmlns:a14="http://schemas.microsoft.com/office/drawing/2010/main" val="0"/>
              </a:ext>
            </a:extLst>
          </a:blip>
          <a:srcRect l="15765" t="18475" r="47676" b="26819"/>
          <a:stretch>
            <a:fillRect/>
          </a:stretch>
        </p:blipFill>
        <p:spPr bwMode="auto">
          <a:xfrm>
            <a:off x="6182784" y="2378076"/>
            <a:ext cx="27432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6740163-647.png"/>
          <p:cNvPicPr>
            <a:picLocks noChangeAspect="1"/>
          </p:cNvPicPr>
          <p:nvPr userDrawn="1"/>
        </p:nvPicPr>
        <p:blipFill>
          <a:blip r:embed="rId6">
            <a:extLst>
              <a:ext uri="{28A0092B-C50C-407E-A947-70E740481C1C}">
                <a14:useLocalDpi xmlns:a14="http://schemas.microsoft.com/office/drawing/2010/main" val="0"/>
              </a:ext>
            </a:extLst>
          </a:blip>
          <a:srcRect l="32512" t="4440" r="16499" b="20573"/>
          <a:stretch>
            <a:fillRect/>
          </a:stretch>
        </p:blipFill>
        <p:spPr bwMode="auto">
          <a:xfrm>
            <a:off x="9091084" y="2378076"/>
            <a:ext cx="27432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NCCPtext-NEW.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76767" y="5795964"/>
            <a:ext cx="4413251"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92845" y="228600"/>
            <a:ext cx="5202767" cy="2039112"/>
          </a:xfrm>
        </p:spPr>
        <p:txBody>
          <a:bodyPr anchor="ctr">
            <a:normAutofit/>
          </a:bodyPr>
          <a:lstStyle>
            <a:lvl1pPr>
              <a:defRPr sz="3600">
                <a:solidFill>
                  <a:srgbClr val="FFFFFF"/>
                </a:solidFill>
              </a:defRPr>
            </a:lvl1pPr>
          </a:lstStyle>
          <a:p>
            <a:r>
              <a:rPr lang="en-US" dirty="0"/>
              <a:t>Click to edit Master title style</a:t>
            </a:r>
            <a:endParaRPr dirty="0"/>
          </a:p>
        </p:txBody>
      </p:sp>
      <p:sp>
        <p:nvSpPr>
          <p:cNvPr id="3" name="Subtitle 2"/>
          <p:cNvSpPr>
            <a:spLocks noGrp="1"/>
          </p:cNvSpPr>
          <p:nvPr>
            <p:ph type="subTitle" idx="1"/>
          </p:nvPr>
        </p:nvSpPr>
        <p:spPr>
          <a:xfrm>
            <a:off x="592845" y="2377439"/>
            <a:ext cx="5202767" cy="1885026"/>
          </a:xfrm>
        </p:spPr>
        <p:txBody>
          <a:bodyPr>
            <a:normAutofit/>
          </a:bodyPr>
          <a:lstStyle>
            <a:lvl1pPr marL="0" indent="0" algn="l">
              <a:spcBef>
                <a:spcPts val="300"/>
              </a:spcBef>
              <a:buNone/>
              <a:defRPr sz="2800"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Tree>
    <p:extLst>
      <p:ext uri="{BB962C8B-B14F-4D97-AF65-F5344CB8AC3E}">
        <p14:creationId xmlns:p14="http://schemas.microsoft.com/office/powerpoint/2010/main" val="181298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6DEB4-380E-2D48-BFC3-A81937AD2778}" type="datetimeFigureOut">
              <a:rPr lang="en-US" smtClean="0"/>
              <a:t>6/14/18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BEB9-51C4-5949-8F9C-D247F8B522C7}" type="slidenum">
              <a:rPr lang="en-US" smtClean="0"/>
              <a:t>‹#›</a:t>
            </a:fld>
            <a:endParaRPr lang="en-US"/>
          </a:p>
        </p:txBody>
      </p:sp>
    </p:spTree>
    <p:extLst>
      <p:ext uri="{BB962C8B-B14F-4D97-AF65-F5344CB8AC3E}">
        <p14:creationId xmlns:p14="http://schemas.microsoft.com/office/powerpoint/2010/main" val="60049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6DEB4-380E-2D48-BFC3-A81937AD2778}" type="datetimeFigureOut">
              <a:rPr lang="en-US" smtClean="0"/>
              <a:t>6/14/18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4BEB9-51C4-5949-8F9C-D247F8B522C7}" type="slidenum">
              <a:rPr lang="en-US" smtClean="0"/>
              <a:t>‹#›</a:t>
            </a:fld>
            <a:endParaRPr lang="en-US"/>
          </a:p>
        </p:txBody>
      </p:sp>
    </p:spTree>
    <p:extLst>
      <p:ext uri="{BB962C8B-B14F-4D97-AF65-F5344CB8AC3E}">
        <p14:creationId xmlns:p14="http://schemas.microsoft.com/office/powerpoint/2010/main" val="146019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6DEB4-380E-2D48-BFC3-A81937AD2778}" type="datetimeFigureOut">
              <a:rPr lang="en-US" smtClean="0"/>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4BEB9-51C4-5949-8F9C-D247F8B522C7}" type="slidenum">
              <a:rPr lang="en-US" smtClean="0"/>
              <a:t>‹#›</a:t>
            </a:fld>
            <a:endParaRPr lang="en-US"/>
          </a:p>
        </p:txBody>
      </p:sp>
    </p:spTree>
    <p:extLst>
      <p:ext uri="{BB962C8B-B14F-4D97-AF65-F5344CB8AC3E}">
        <p14:creationId xmlns:p14="http://schemas.microsoft.com/office/powerpoint/2010/main" val="3318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6DEB4-380E-2D48-BFC3-A81937AD2778}" type="datetimeFigureOut">
              <a:rPr lang="en-US" smtClean="0"/>
              <a:t>6/14/18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4BEB9-51C4-5949-8F9C-D247F8B522C7}" type="slidenum">
              <a:rPr lang="en-US" smtClean="0"/>
              <a:t>‹#›</a:t>
            </a:fld>
            <a:endParaRPr lang="en-US"/>
          </a:p>
        </p:txBody>
      </p:sp>
    </p:spTree>
    <p:extLst>
      <p:ext uri="{BB962C8B-B14F-4D97-AF65-F5344CB8AC3E}">
        <p14:creationId xmlns:p14="http://schemas.microsoft.com/office/powerpoint/2010/main" val="1590989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6DEB4-380E-2D48-BFC3-A81937AD2778}" type="datetimeFigureOut">
              <a:rPr lang="en-US" smtClean="0"/>
              <a:t>6/14/18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4BEB9-51C4-5949-8F9C-D247F8B522C7}" type="slidenum">
              <a:rPr lang="en-US" smtClean="0"/>
              <a:t>‹#›</a:t>
            </a:fld>
            <a:endParaRPr lang="en-US"/>
          </a:p>
        </p:txBody>
      </p:sp>
    </p:spTree>
    <p:extLst>
      <p:ext uri="{BB962C8B-B14F-4D97-AF65-F5344CB8AC3E}">
        <p14:creationId xmlns:p14="http://schemas.microsoft.com/office/powerpoint/2010/main" val="143689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6DEB4-380E-2D48-BFC3-A81937AD2778}" type="datetimeFigureOut">
              <a:rPr lang="en-US" smtClean="0"/>
              <a:t>6/14/18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4BEB9-51C4-5949-8F9C-D247F8B522C7}" type="slidenum">
              <a:rPr lang="en-US" smtClean="0"/>
              <a:t>‹#›</a:t>
            </a:fld>
            <a:endParaRPr lang="en-US"/>
          </a:p>
        </p:txBody>
      </p:sp>
    </p:spTree>
    <p:extLst>
      <p:ext uri="{BB962C8B-B14F-4D97-AF65-F5344CB8AC3E}">
        <p14:creationId xmlns:p14="http://schemas.microsoft.com/office/powerpoint/2010/main" val="149324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6DEB4-380E-2D48-BFC3-A81937AD2778}" type="datetimeFigureOut">
              <a:rPr lang="en-US" smtClean="0"/>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4BEB9-51C4-5949-8F9C-D247F8B522C7}" type="slidenum">
              <a:rPr lang="en-US" smtClean="0"/>
              <a:t>‹#›</a:t>
            </a:fld>
            <a:endParaRPr lang="en-US"/>
          </a:p>
        </p:txBody>
      </p:sp>
    </p:spTree>
    <p:extLst>
      <p:ext uri="{BB962C8B-B14F-4D97-AF65-F5344CB8AC3E}">
        <p14:creationId xmlns:p14="http://schemas.microsoft.com/office/powerpoint/2010/main" val="145108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6DEB4-380E-2D48-BFC3-A81937AD2778}" type="datetimeFigureOut">
              <a:rPr lang="en-US" smtClean="0"/>
              <a:t>6/14/18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4BEB9-51C4-5949-8F9C-D247F8B522C7}" type="slidenum">
              <a:rPr lang="en-US" smtClean="0"/>
              <a:t>‹#›</a:t>
            </a:fld>
            <a:endParaRPr lang="en-US"/>
          </a:p>
        </p:txBody>
      </p:sp>
    </p:spTree>
    <p:extLst>
      <p:ext uri="{BB962C8B-B14F-4D97-AF65-F5344CB8AC3E}">
        <p14:creationId xmlns:p14="http://schemas.microsoft.com/office/powerpoint/2010/main" val="1555820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6DEB4-380E-2D48-BFC3-A81937AD2778}" type="datetimeFigureOut">
              <a:rPr lang="en-US" smtClean="0"/>
              <a:t>6/14/18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4BEB9-51C4-5949-8F9C-D247F8B522C7}" type="slidenum">
              <a:rPr lang="en-US" smtClean="0"/>
              <a:t>‹#›</a:t>
            </a:fld>
            <a:endParaRPr lang="en-US"/>
          </a:p>
        </p:txBody>
      </p:sp>
    </p:spTree>
    <p:extLst>
      <p:ext uri="{BB962C8B-B14F-4D97-AF65-F5344CB8AC3E}">
        <p14:creationId xmlns:p14="http://schemas.microsoft.com/office/powerpoint/2010/main" val="1391115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lhogan@naeyc.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hyperlink" Target="http://salsa4.salsalabs.com/dia/track.jsp?key=-1&amp;url_num=6&amp;url=https://static1.squarespace.com/static/5783bb3f46c3c42c527e1a41/t/5acf6c418a922debac07b2d2/1523543105253/OKOF+-+Master+Web+Version+-+April+2018_Part14.pdf"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salsa4.salsalabs.com/dia/track.jsp?key=-1&amp;url_num=5&amp;url=https://static1.squarespace.com/static/5783bb3f46c3c42c527e1a41/t/5acf6c9570a6adc2357066a3/1523543189704/OKOF+-+Master+Web+Version+-+April+2018_Part16.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3" Type="http://schemas.openxmlformats.org/officeDocument/2006/relationships/hyperlink" Target="http://www.nber.org/papers/w24438" TargetMode="External"/><Relationship Id="rId4" Type="http://schemas.openxmlformats.org/officeDocument/2006/relationships/hyperlink" Target="http://dx.doi.org/10.1787/5k4dlw9w6czq-en" TargetMode="External"/><Relationship Id="rId5" Type="http://schemas.openxmlformats.org/officeDocument/2006/relationships/hyperlink" Target="http://journals.sagepub.com/doi/pdf/10.1177/0192513X15623585"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3" Type="http://schemas.openxmlformats.org/officeDocument/2006/relationships/hyperlink" Target="https://www.oecd.org/els/soc/PF2_1_Parental_leave_systems.pdf" TargetMode="External"/><Relationship Id="rId4" Type="http://schemas.openxmlformats.org/officeDocument/2006/relationships/hyperlink" Target="https://www.brookings.edu/wp-content/uploads/2017/06/es_20170606_paidfamilyleave.pdf" TargetMode="External"/><Relationship Id="rId5" Type="http://schemas.openxmlformats.org/officeDocument/2006/relationships/hyperlink" Target="http://www.abetterbalance.org/resources/paid-family-leave-laws-chart/" TargetMode="External"/><Relationship Id="rId6" Type="http://schemas.openxmlformats.org/officeDocument/2006/relationships/hyperlink" Target="https://www.worldpolicycenter.org/policies/is-paid-leaveavailable-to-mothers-and-fathers-of-infants/is-paid-leaveavailable-for-mothers-of-infants" TargetMode="External"/><Relationship Id="rId7" Type="http://schemas.openxmlformats.org/officeDocument/2006/relationships/hyperlink" Target="http://www.ilo.org/wcmsp5/groups/public/---dgreports/---dcomm/---publ/documents/publication/wcms_242615.pdf"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9C1D699-753A-7746-89F0-1F16A7EB6F32}"/>
              </a:ext>
            </a:extLst>
          </p:cNvPr>
          <p:cNvPicPr>
            <a:picLocks noChangeAspect="1"/>
          </p:cNvPicPr>
          <p:nvPr/>
        </p:nvPicPr>
        <p:blipFill rotWithShape="1">
          <a:blip r:embed="rId3">
            <a:extLst>
              <a:ext uri="{28A0092B-C50C-407E-A947-70E740481C1C}">
                <a14:useLocalDpi xmlns:a14="http://schemas.microsoft.com/office/drawing/2010/main" val="0"/>
              </a:ext>
            </a:extLst>
          </a:blip>
          <a:srcRect t="7627" r="1" b="35197"/>
          <a:stretch/>
        </p:blipFill>
        <p:spPr>
          <a:xfrm>
            <a:off x="743052" y="-47428"/>
            <a:ext cx="10520804" cy="3383640"/>
          </a:xfrm>
          <a:prstGeom prst="rect">
            <a:avLst/>
          </a:prstGeom>
        </p:spPr>
      </p:pic>
      <p:sp>
        <p:nvSpPr>
          <p:cNvPr id="2" name="Title 1">
            <a:extLst>
              <a:ext uri="{FF2B5EF4-FFF2-40B4-BE49-F238E27FC236}">
                <a16:creationId xmlns:a16="http://schemas.microsoft.com/office/drawing/2014/main" xmlns="" id="{635BA3E2-66E4-1A4E-80FC-91DA9B2822F0}"/>
              </a:ext>
            </a:extLst>
          </p:cNvPr>
          <p:cNvSpPr>
            <a:spLocks noGrp="1"/>
          </p:cNvSpPr>
          <p:nvPr>
            <p:ph type="ctrTitle"/>
          </p:nvPr>
        </p:nvSpPr>
        <p:spPr>
          <a:xfrm>
            <a:off x="1296896" y="3924032"/>
            <a:ext cx="9966960" cy="1560320"/>
          </a:xfrm>
        </p:spPr>
        <p:txBody>
          <a:bodyPr>
            <a:normAutofit fontScale="90000"/>
          </a:bodyPr>
          <a:lstStyle/>
          <a:p>
            <a:r>
              <a:rPr lang="en-US" sz="4000" b="1" dirty="0" smtClean="0">
                <a:solidFill>
                  <a:srgbClr val="082544"/>
                </a:solidFill>
                <a:latin typeface="Garamond" panose="02020404030301010803" pitchFamily="18" charset="0"/>
              </a:rPr>
              <a:t/>
            </a:r>
            <a:br>
              <a:rPr lang="en-US" sz="4000" b="1" dirty="0" smtClean="0">
                <a:solidFill>
                  <a:srgbClr val="082544"/>
                </a:solidFill>
                <a:latin typeface="Garamond" panose="02020404030301010803" pitchFamily="18" charset="0"/>
              </a:rPr>
            </a:br>
            <a:r>
              <a:rPr lang="en-US" sz="4000" b="1" dirty="0" smtClean="0">
                <a:solidFill>
                  <a:srgbClr val="082544"/>
                </a:solidFill>
                <a:latin typeface="Garamond" panose="02020404030301010803" pitchFamily="18" charset="0"/>
              </a:rPr>
              <a:t/>
            </a:r>
            <a:br>
              <a:rPr lang="en-US" sz="4000" b="1" dirty="0" smtClean="0">
                <a:solidFill>
                  <a:srgbClr val="082544"/>
                </a:solidFill>
                <a:latin typeface="Garamond" panose="02020404030301010803" pitchFamily="18" charset="0"/>
              </a:rPr>
            </a:br>
            <a:r>
              <a:rPr lang="en-US" sz="4000" b="1" dirty="0" smtClean="0">
                <a:solidFill>
                  <a:srgbClr val="082544"/>
                </a:solidFill>
                <a:latin typeface="Garamond" panose="02020404030301010803" pitchFamily="18" charset="0"/>
              </a:rPr>
              <a:t>Webinar: Solutions </a:t>
            </a:r>
            <a:r>
              <a:rPr lang="en-US" sz="4000" b="1" dirty="0">
                <a:solidFill>
                  <a:srgbClr val="082544"/>
                </a:solidFill>
                <a:latin typeface="Garamond" panose="02020404030301010803" pitchFamily="18" charset="0"/>
              </a:rPr>
              <a:t>to </a:t>
            </a:r>
            <a:r>
              <a:rPr lang="en-US" sz="4000" b="1" dirty="0" smtClean="0">
                <a:solidFill>
                  <a:srgbClr val="082544"/>
                </a:solidFill>
                <a:latin typeface="Garamond" panose="02020404030301010803" pitchFamily="18" charset="0"/>
              </a:rPr>
              <a:t>Addressing Early Childhood </a:t>
            </a:r>
            <a:r>
              <a:rPr lang="en-US" sz="4000" b="1" dirty="0">
                <a:solidFill>
                  <a:srgbClr val="082544"/>
                </a:solidFill>
                <a:latin typeface="Garamond" panose="02020404030301010803" pitchFamily="18" charset="0"/>
              </a:rPr>
              <a:t>Poverty in the U.S.</a:t>
            </a:r>
            <a:endParaRPr lang="en-US" sz="4000" b="1" dirty="0">
              <a:solidFill>
                <a:srgbClr val="082544"/>
              </a:solidFill>
            </a:endParaRPr>
          </a:p>
        </p:txBody>
      </p:sp>
      <p:sp>
        <p:nvSpPr>
          <p:cNvPr id="3" name="Subtitle 2">
            <a:extLst>
              <a:ext uri="{FF2B5EF4-FFF2-40B4-BE49-F238E27FC236}">
                <a16:creationId xmlns:a16="http://schemas.microsoft.com/office/drawing/2014/main" xmlns="" id="{A891920D-891C-454F-81EE-6A4E7569049B}"/>
              </a:ext>
            </a:extLst>
          </p:cNvPr>
          <p:cNvSpPr>
            <a:spLocks noGrp="1"/>
          </p:cNvSpPr>
          <p:nvPr>
            <p:ph type="subTitle" idx="1"/>
          </p:nvPr>
        </p:nvSpPr>
        <p:spPr>
          <a:xfrm>
            <a:off x="1899483" y="6072172"/>
            <a:ext cx="8767860" cy="440822"/>
          </a:xfrm>
        </p:spPr>
        <p:txBody>
          <a:bodyPr>
            <a:normAutofit/>
          </a:bodyPr>
          <a:lstStyle/>
          <a:p>
            <a:r>
              <a:rPr lang="en-US" sz="2000" dirty="0" smtClean="0">
                <a:solidFill>
                  <a:srgbClr val="082544"/>
                </a:solidFill>
                <a:latin typeface="Garamond" panose="02020404030301010803" pitchFamily="18" charset="0"/>
              </a:rPr>
              <a:t>June 14, </a:t>
            </a:r>
            <a:r>
              <a:rPr lang="en-US" sz="2000" dirty="0">
                <a:solidFill>
                  <a:srgbClr val="082544"/>
                </a:solidFill>
                <a:latin typeface="Garamond" panose="02020404030301010803" pitchFamily="18" charset="0"/>
              </a:rPr>
              <a:t>2018 </a:t>
            </a:r>
          </a:p>
          <a:p>
            <a:endParaRPr lang="en-US" sz="2000" dirty="0">
              <a:solidFill>
                <a:srgbClr val="3F566F"/>
              </a:solidFill>
            </a:endParaRPr>
          </a:p>
        </p:txBody>
      </p:sp>
      <p:sp>
        <p:nvSpPr>
          <p:cNvPr id="4" name="Rectangle 3">
            <a:extLst>
              <a:ext uri="{FF2B5EF4-FFF2-40B4-BE49-F238E27FC236}">
                <a16:creationId xmlns:a16="http://schemas.microsoft.com/office/drawing/2014/main" xmlns="" id="{D8314B4C-740C-F046-884B-06DDEE41E369}"/>
              </a:ext>
            </a:extLst>
          </p:cNvPr>
          <p:cNvSpPr/>
          <p:nvPr/>
        </p:nvSpPr>
        <p:spPr>
          <a:xfrm>
            <a:off x="673543" y="6019066"/>
            <a:ext cx="3450304" cy="477054"/>
          </a:xfrm>
          <a:prstGeom prst="rect">
            <a:avLst/>
          </a:prstGeom>
        </p:spPr>
        <p:txBody>
          <a:bodyPr wrap="none">
            <a:spAutoFit/>
          </a:bodyPr>
          <a:lstStyle/>
          <a:p>
            <a:r>
              <a:rPr lang="en-US" sz="2500" dirty="0">
                <a:solidFill>
                  <a:srgbClr val="082544"/>
                </a:solidFill>
                <a:latin typeface="Garamond" panose="02020404030301010803" pitchFamily="18" charset="0"/>
              </a:rPr>
              <a:t>Follow us: </a:t>
            </a:r>
            <a:r>
              <a:rPr lang="en-US" sz="2500" b="1" dirty="0">
                <a:solidFill>
                  <a:srgbClr val="082544"/>
                </a:solidFill>
                <a:latin typeface="Garamond" panose="02020404030301010803" pitchFamily="18" charset="0"/>
              </a:rPr>
              <a:t>@CPAG_USA</a:t>
            </a:r>
            <a:endParaRPr lang="en-US" sz="2500" b="1" dirty="0">
              <a:solidFill>
                <a:srgbClr val="082544"/>
              </a:solidFill>
            </a:endParaRPr>
          </a:p>
        </p:txBody>
      </p:sp>
      <p:sp>
        <p:nvSpPr>
          <p:cNvPr id="6" name="Rectangle 5">
            <a:extLst>
              <a:ext uri="{FF2B5EF4-FFF2-40B4-BE49-F238E27FC236}">
                <a16:creationId xmlns:a16="http://schemas.microsoft.com/office/drawing/2014/main" xmlns="" id="{04C14446-059C-2142-BB84-68DAB5C7D9AC}"/>
              </a:ext>
            </a:extLst>
          </p:cNvPr>
          <p:cNvSpPr/>
          <p:nvPr/>
        </p:nvSpPr>
        <p:spPr>
          <a:xfrm>
            <a:off x="8659118" y="6019066"/>
            <a:ext cx="3289042" cy="477054"/>
          </a:xfrm>
          <a:prstGeom prst="rect">
            <a:avLst/>
          </a:prstGeom>
        </p:spPr>
        <p:txBody>
          <a:bodyPr wrap="none">
            <a:spAutoFit/>
          </a:bodyPr>
          <a:lstStyle/>
          <a:p>
            <a:r>
              <a:rPr lang="en-US" sz="2500" dirty="0">
                <a:solidFill>
                  <a:srgbClr val="082544"/>
                </a:solidFill>
                <a:latin typeface="Garamond" panose="02020404030301010803" pitchFamily="18" charset="0"/>
              </a:rPr>
              <a:t>www.childpovertyusa.org</a:t>
            </a:r>
            <a:endParaRPr lang="en-US" sz="2500" dirty="0">
              <a:solidFill>
                <a:srgbClr val="082544"/>
              </a:solidFill>
            </a:endParaRPr>
          </a:p>
        </p:txBody>
      </p:sp>
      <p:pic>
        <p:nvPicPr>
          <p:cNvPr id="12" name="Picture 11">
            <a:extLst>
              <a:ext uri="{FF2B5EF4-FFF2-40B4-BE49-F238E27FC236}">
                <a16:creationId xmlns:a16="http://schemas.microsoft.com/office/drawing/2014/main" xmlns="" id="{4CC8F5B6-259D-CC4E-8F5E-C1098027B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16" y="6104358"/>
            <a:ext cx="408636" cy="408636"/>
          </a:xfrm>
          <a:prstGeom prst="rect">
            <a:avLst/>
          </a:prstGeom>
        </p:spPr>
      </p:pic>
    </p:spTree>
    <p:extLst>
      <p:ext uri="{BB962C8B-B14F-4D97-AF65-F5344CB8AC3E}">
        <p14:creationId xmlns:p14="http://schemas.microsoft.com/office/powerpoint/2010/main" val="3890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439" y="182532"/>
            <a:ext cx="8153400" cy="990600"/>
          </a:xfrm>
        </p:spPr>
        <p:txBody>
          <a:bodyPr>
            <a:noAutofit/>
          </a:bodyPr>
          <a:lstStyle/>
          <a:p>
            <a:r>
              <a:rPr lang="en-US" sz="2800" dirty="0">
                <a:sym typeface="Georgia"/>
              </a:rPr>
              <a:t>Compensation for Early Childhood Educators</a:t>
            </a:r>
            <a:endParaRPr lang="en-US" sz="2800" dirty="0"/>
          </a:p>
        </p:txBody>
      </p:sp>
      <p:sp>
        <p:nvSpPr>
          <p:cNvPr id="10" name="Footer Placeholder 9"/>
          <p:cNvSpPr>
            <a:spLocks noGrp="1"/>
          </p:cNvSpPr>
          <p:nvPr>
            <p:ph type="ftr" sz="quarter" idx="11"/>
          </p:nvPr>
        </p:nvSpPr>
        <p:spPr/>
        <p:txBody>
          <a:bodyPr/>
          <a:lstStyle/>
          <a:p>
            <a:r>
              <a:rPr lang="en-US" smtClean="0">
                <a:solidFill>
                  <a:srgbClr val="003366">
                    <a:tint val="75000"/>
                  </a:srgbClr>
                </a:solidFill>
              </a:rPr>
              <a:t>National Association for the Education of Young Children</a:t>
            </a:r>
            <a:endParaRPr lang="en-US">
              <a:solidFill>
                <a:srgbClr val="003366">
                  <a:tint val="75000"/>
                </a:srgbClr>
              </a:solidFill>
            </a:endParaRPr>
          </a:p>
        </p:txBody>
      </p:sp>
      <p:graphicFrame>
        <p:nvGraphicFramePr>
          <p:cNvPr id="8" name="Content Placeholder 7"/>
          <p:cNvGraphicFramePr>
            <a:graphicFrameLocks noGrp="1"/>
          </p:cNvGraphicFramePr>
          <p:nvPr>
            <p:ph sz="quarter" idx="1"/>
            <p:extLst/>
          </p:nvPr>
        </p:nvGraphicFramePr>
        <p:xfrm>
          <a:off x="1248887" y="2716492"/>
          <a:ext cx="7190509" cy="3157308"/>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10"/>
          <p:cNvSpPr>
            <a:spLocks noGrp="1"/>
          </p:cNvSpPr>
          <p:nvPr>
            <p:ph type="sldNum" sz="quarter" idx="4294967295"/>
          </p:nvPr>
        </p:nvSpPr>
        <p:spPr>
          <a:xfrm>
            <a:off x="9761538" y="6356351"/>
            <a:ext cx="906462" cy="365125"/>
          </a:xfrm>
          <a:prstGeom prst="rect">
            <a:avLst/>
          </a:prstGeom>
        </p:spPr>
        <p:txBody>
          <a:bodyPr/>
          <a:lstStyle/>
          <a:p>
            <a:fld id="{07D3ED3B-4DD5-8249-AD39-0E08A964E125}" type="slidenum">
              <a:rPr lang="en-US" smtClean="0">
                <a:solidFill>
                  <a:srgbClr val="003366">
                    <a:tint val="75000"/>
                  </a:srgbClr>
                </a:solidFill>
              </a:rPr>
              <a:pPr/>
              <a:t>10</a:t>
            </a:fld>
            <a:endParaRPr lang="en-US">
              <a:solidFill>
                <a:srgbClr val="003366">
                  <a:tint val="75000"/>
                </a:srgbClr>
              </a:solidFill>
            </a:endParaRPr>
          </a:p>
        </p:txBody>
      </p:sp>
      <p:sp>
        <p:nvSpPr>
          <p:cNvPr id="3" name="TextBox 2"/>
          <p:cNvSpPr txBox="1"/>
          <p:nvPr/>
        </p:nvSpPr>
        <p:spPr>
          <a:xfrm>
            <a:off x="1918440" y="1949309"/>
            <a:ext cx="2842159" cy="1569660"/>
          </a:xfrm>
          <a:prstGeom prst="rect">
            <a:avLst/>
          </a:prstGeom>
          <a:noFill/>
        </p:spPr>
        <p:txBody>
          <a:bodyPr wrap="square" rtlCol="0">
            <a:spAutoFit/>
          </a:bodyPr>
          <a:lstStyle/>
          <a:p>
            <a:r>
              <a:rPr lang="en-US" sz="2400" dirty="0"/>
              <a:t>Early childhood educators earn an average wage of $10.40/hour.</a:t>
            </a:r>
          </a:p>
        </p:txBody>
      </p:sp>
      <p:sp>
        <p:nvSpPr>
          <p:cNvPr id="12" name="Rectangle 11"/>
          <p:cNvSpPr/>
          <p:nvPr/>
        </p:nvSpPr>
        <p:spPr>
          <a:xfrm>
            <a:off x="7333473" y="1719662"/>
            <a:ext cx="2881297" cy="1938992"/>
          </a:xfrm>
          <a:prstGeom prst="rect">
            <a:avLst/>
          </a:prstGeom>
        </p:spPr>
        <p:txBody>
          <a:bodyPr wrap="square">
            <a:spAutoFit/>
          </a:bodyPr>
          <a:lstStyle/>
          <a:p>
            <a:pPr defTabSz="457200"/>
            <a:r>
              <a:rPr lang="en-US" sz="4800" b="1" dirty="0">
                <a:solidFill>
                  <a:srgbClr val="0077A0"/>
                </a:solidFill>
              </a:rPr>
              <a:t>61%</a:t>
            </a:r>
          </a:p>
          <a:p>
            <a:pPr defTabSz="457200"/>
            <a:r>
              <a:rPr lang="en-US" dirty="0"/>
              <a:t>Without knowing the amount, most voters believe that early childhood educators are paid too little.</a:t>
            </a:r>
          </a:p>
        </p:txBody>
      </p:sp>
    </p:spTree>
    <p:extLst>
      <p:ext uri="{BB962C8B-B14F-4D97-AF65-F5344CB8AC3E}">
        <p14:creationId xmlns:p14="http://schemas.microsoft.com/office/powerpoint/2010/main" val="1615408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dirty="0"/>
              <a:t>Importance of Early Childhood Educators</a:t>
            </a:r>
          </a:p>
        </p:txBody>
      </p:sp>
      <p:sp>
        <p:nvSpPr>
          <p:cNvPr id="3" name="Footer Placeholder 2"/>
          <p:cNvSpPr>
            <a:spLocks noGrp="1"/>
          </p:cNvSpPr>
          <p:nvPr>
            <p:ph type="ftr" sz="quarter" idx="11"/>
          </p:nvPr>
        </p:nvSpPr>
        <p:spPr/>
        <p:txBody>
          <a:bodyPr/>
          <a:lstStyle/>
          <a:p>
            <a:r>
              <a:rPr lang="en-US" smtClean="0">
                <a:solidFill>
                  <a:srgbClr val="003366">
                    <a:tint val="75000"/>
                  </a:srgbClr>
                </a:solidFill>
              </a:rPr>
              <a:t>National Association for the Education of Young Children</a:t>
            </a:r>
            <a:endParaRPr lang="en-US">
              <a:solidFill>
                <a:srgbClr val="003366">
                  <a:tint val="75000"/>
                </a:srgbClr>
              </a:solidFill>
            </a:endParaRPr>
          </a:p>
        </p:txBody>
      </p:sp>
      <p:graphicFrame>
        <p:nvGraphicFramePr>
          <p:cNvPr id="12" name="Content Placeholder 11"/>
          <p:cNvGraphicFramePr>
            <a:graphicFrameLocks noGrp="1"/>
          </p:cNvGraphicFramePr>
          <p:nvPr>
            <p:ph idx="4294967295"/>
            <p:extLst/>
          </p:nvPr>
        </p:nvGraphicFramePr>
        <p:xfrm>
          <a:off x="1596737" y="1728691"/>
          <a:ext cx="7002463" cy="401002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4294967295"/>
          </p:nvPr>
        </p:nvSpPr>
        <p:spPr>
          <a:xfrm>
            <a:off x="9761538" y="6356351"/>
            <a:ext cx="906462" cy="365125"/>
          </a:xfrm>
          <a:prstGeom prst="rect">
            <a:avLst/>
          </a:prstGeom>
        </p:spPr>
        <p:txBody>
          <a:bodyPr/>
          <a:lstStyle/>
          <a:p>
            <a:fld id="{07D3ED3B-4DD5-8249-AD39-0E08A964E125}" type="slidenum">
              <a:rPr lang="en-US" smtClean="0">
                <a:solidFill>
                  <a:srgbClr val="003366">
                    <a:tint val="75000"/>
                  </a:srgbClr>
                </a:solidFill>
              </a:rPr>
              <a:pPr/>
              <a:t>11</a:t>
            </a:fld>
            <a:endParaRPr lang="en-US">
              <a:solidFill>
                <a:srgbClr val="003366">
                  <a:tint val="75000"/>
                </a:srgbClr>
              </a:solidFill>
            </a:endParaRPr>
          </a:p>
        </p:txBody>
      </p:sp>
      <p:sp>
        <p:nvSpPr>
          <p:cNvPr id="11" name="Rectangle 10"/>
          <p:cNvSpPr/>
          <p:nvPr/>
        </p:nvSpPr>
        <p:spPr>
          <a:xfrm>
            <a:off x="8729032" y="2934192"/>
            <a:ext cx="1784732" cy="2123658"/>
          </a:xfrm>
          <a:prstGeom prst="rect">
            <a:avLst/>
          </a:prstGeom>
        </p:spPr>
        <p:txBody>
          <a:bodyPr wrap="square">
            <a:spAutoFit/>
          </a:bodyPr>
          <a:lstStyle/>
          <a:p>
            <a:pPr defTabSz="457200"/>
            <a:r>
              <a:rPr lang="en-US" sz="6000" b="1" dirty="0">
                <a:solidFill>
                  <a:srgbClr val="0077A0"/>
                </a:solidFill>
                <a:latin typeface="Arial" charset="0"/>
                <a:ea typeface="Arial" charset="0"/>
                <a:cs typeface="Arial" charset="0"/>
                <a:sym typeface="Georgia"/>
              </a:rPr>
              <a:t>88%</a:t>
            </a:r>
          </a:p>
          <a:p>
            <a:pPr defTabSz="457200"/>
            <a:r>
              <a:rPr lang="en-US" dirty="0">
                <a:latin typeface="Arial" charset="0"/>
                <a:ea typeface="Arial" charset="0"/>
                <a:cs typeface="Arial" charset="0"/>
                <a:sym typeface="Georgia"/>
              </a:rPr>
              <a:t>Voters view teaching young children as important work.</a:t>
            </a:r>
            <a:endParaRPr lang="en-US" dirty="0"/>
          </a:p>
        </p:txBody>
      </p:sp>
    </p:spTree>
    <p:extLst>
      <p:ext uri="{BB962C8B-B14F-4D97-AF65-F5344CB8AC3E}">
        <p14:creationId xmlns:p14="http://schemas.microsoft.com/office/powerpoint/2010/main" val="1681268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147336"/>
            <a:ext cx="8153400" cy="990600"/>
          </a:xfrm>
        </p:spPr>
        <p:txBody>
          <a:bodyPr>
            <a:noAutofit/>
          </a:bodyPr>
          <a:lstStyle/>
          <a:p>
            <a:pPr lvl="0"/>
            <a:r>
              <a:rPr lang="en-US" sz="3200" dirty="0"/>
              <a:t>Voters overwhelmingly support increasing funding for ECE…</a:t>
            </a:r>
          </a:p>
        </p:txBody>
      </p:sp>
      <p:sp>
        <p:nvSpPr>
          <p:cNvPr id="5" name="Footer Placeholder 4"/>
          <p:cNvSpPr>
            <a:spLocks noGrp="1"/>
          </p:cNvSpPr>
          <p:nvPr>
            <p:ph type="ftr" sz="quarter" idx="11"/>
          </p:nvPr>
        </p:nvSpPr>
        <p:spPr/>
        <p:txBody>
          <a:bodyPr/>
          <a:lstStyle/>
          <a:p>
            <a:r>
              <a:rPr lang="en-US" smtClean="0">
                <a:solidFill>
                  <a:srgbClr val="003366">
                    <a:tint val="75000"/>
                  </a:srgbClr>
                </a:solidFill>
              </a:rPr>
              <a:t>National Association for the Education of Young Children</a:t>
            </a:r>
            <a:endParaRPr lang="en-US">
              <a:solidFill>
                <a:srgbClr val="003366">
                  <a:tint val="75000"/>
                </a:srgbClr>
              </a:solidFill>
            </a:endParaRPr>
          </a:p>
        </p:txBody>
      </p:sp>
      <p:graphicFrame>
        <p:nvGraphicFramePr>
          <p:cNvPr id="23" name="Content Placeholder 5"/>
          <p:cNvGraphicFramePr>
            <a:graphicFrameLocks noGrp="1"/>
          </p:cNvGraphicFramePr>
          <p:nvPr>
            <p:ph sz="quarter" idx="1"/>
            <p:extLst/>
          </p:nvPr>
        </p:nvGraphicFramePr>
        <p:xfrm>
          <a:off x="1752347" y="1888642"/>
          <a:ext cx="8248182" cy="4224483"/>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4294967295"/>
          </p:nvPr>
        </p:nvSpPr>
        <p:spPr>
          <a:xfrm>
            <a:off x="9761538" y="6356351"/>
            <a:ext cx="906462" cy="365125"/>
          </a:xfrm>
          <a:prstGeom prst="rect">
            <a:avLst/>
          </a:prstGeom>
        </p:spPr>
        <p:txBody>
          <a:bodyPr/>
          <a:lstStyle/>
          <a:p>
            <a:fld id="{07D3ED3B-4DD5-8249-AD39-0E08A964E125}" type="slidenum">
              <a:rPr lang="en-US" smtClean="0">
                <a:solidFill>
                  <a:srgbClr val="003366">
                    <a:tint val="75000"/>
                  </a:srgbClr>
                </a:solidFill>
              </a:rPr>
              <a:pPr/>
              <a:t>12</a:t>
            </a:fld>
            <a:endParaRPr lang="en-US">
              <a:solidFill>
                <a:srgbClr val="003366">
                  <a:tint val="75000"/>
                </a:srgbClr>
              </a:solidFill>
            </a:endParaRPr>
          </a:p>
        </p:txBody>
      </p:sp>
      <p:sp>
        <p:nvSpPr>
          <p:cNvPr id="10" name="TextBox 9"/>
          <p:cNvSpPr txBox="1"/>
          <p:nvPr/>
        </p:nvSpPr>
        <p:spPr>
          <a:xfrm>
            <a:off x="3663182" y="4314484"/>
            <a:ext cx="690461" cy="369332"/>
          </a:xfrm>
          <a:prstGeom prst="rect">
            <a:avLst/>
          </a:prstGeom>
          <a:noFill/>
        </p:spPr>
        <p:txBody>
          <a:bodyPr wrap="square" rtlCol="0">
            <a:spAutoFit/>
          </a:bodyPr>
          <a:lstStyle/>
          <a:p>
            <a:r>
              <a:rPr lang="en-US" dirty="0"/>
              <a:t>18%</a:t>
            </a:r>
          </a:p>
        </p:txBody>
      </p:sp>
      <p:sp>
        <p:nvSpPr>
          <p:cNvPr id="11" name="TextBox 10"/>
          <p:cNvSpPr txBox="1"/>
          <p:nvPr/>
        </p:nvSpPr>
        <p:spPr>
          <a:xfrm>
            <a:off x="4491260" y="4803115"/>
            <a:ext cx="599712" cy="369332"/>
          </a:xfrm>
          <a:prstGeom prst="rect">
            <a:avLst/>
          </a:prstGeom>
          <a:noFill/>
        </p:spPr>
        <p:txBody>
          <a:bodyPr wrap="square" rtlCol="0">
            <a:spAutoFit/>
          </a:bodyPr>
          <a:lstStyle/>
          <a:p>
            <a:r>
              <a:rPr lang="en-US" dirty="0"/>
              <a:t>3%</a:t>
            </a:r>
          </a:p>
        </p:txBody>
      </p:sp>
      <p:sp>
        <p:nvSpPr>
          <p:cNvPr id="12" name="TextBox 11"/>
          <p:cNvSpPr txBox="1"/>
          <p:nvPr/>
        </p:nvSpPr>
        <p:spPr>
          <a:xfrm>
            <a:off x="5161822" y="2356616"/>
            <a:ext cx="714617" cy="369332"/>
          </a:xfrm>
          <a:prstGeom prst="rect">
            <a:avLst/>
          </a:prstGeom>
          <a:noFill/>
        </p:spPr>
        <p:txBody>
          <a:bodyPr wrap="square" rtlCol="0">
            <a:spAutoFit/>
          </a:bodyPr>
          <a:lstStyle/>
          <a:p>
            <a:r>
              <a:rPr lang="en-US" dirty="0"/>
              <a:t>80%</a:t>
            </a:r>
          </a:p>
        </p:txBody>
      </p:sp>
      <p:sp>
        <p:nvSpPr>
          <p:cNvPr id="13" name="TextBox 12"/>
          <p:cNvSpPr txBox="1"/>
          <p:nvPr/>
        </p:nvSpPr>
        <p:spPr>
          <a:xfrm>
            <a:off x="7075282" y="4499150"/>
            <a:ext cx="690461" cy="369332"/>
          </a:xfrm>
          <a:prstGeom prst="rect">
            <a:avLst/>
          </a:prstGeom>
          <a:noFill/>
        </p:spPr>
        <p:txBody>
          <a:bodyPr wrap="square" rtlCol="0">
            <a:spAutoFit/>
          </a:bodyPr>
          <a:lstStyle/>
          <a:p>
            <a:r>
              <a:rPr lang="en-US" dirty="0"/>
              <a:t>13%</a:t>
            </a:r>
          </a:p>
        </p:txBody>
      </p:sp>
      <p:sp>
        <p:nvSpPr>
          <p:cNvPr id="14" name="TextBox 13"/>
          <p:cNvSpPr txBox="1"/>
          <p:nvPr/>
        </p:nvSpPr>
        <p:spPr>
          <a:xfrm>
            <a:off x="7829885" y="4683816"/>
            <a:ext cx="599712" cy="369332"/>
          </a:xfrm>
          <a:prstGeom prst="rect">
            <a:avLst/>
          </a:prstGeom>
          <a:noFill/>
        </p:spPr>
        <p:txBody>
          <a:bodyPr wrap="square" rtlCol="0">
            <a:spAutoFit/>
          </a:bodyPr>
          <a:lstStyle/>
          <a:p>
            <a:r>
              <a:rPr lang="en-US" dirty="0"/>
              <a:t>6%</a:t>
            </a:r>
          </a:p>
        </p:txBody>
      </p:sp>
      <p:sp>
        <p:nvSpPr>
          <p:cNvPr id="15" name="TextBox 14"/>
          <p:cNvSpPr txBox="1"/>
          <p:nvPr/>
        </p:nvSpPr>
        <p:spPr>
          <a:xfrm>
            <a:off x="8571296" y="2356616"/>
            <a:ext cx="714617" cy="369332"/>
          </a:xfrm>
          <a:prstGeom prst="rect">
            <a:avLst/>
          </a:prstGeom>
          <a:noFill/>
        </p:spPr>
        <p:txBody>
          <a:bodyPr wrap="square" rtlCol="0">
            <a:spAutoFit/>
          </a:bodyPr>
          <a:lstStyle/>
          <a:p>
            <a:r>
              <a:rPr lang="en-US" dirty="0"/>
              <a:t>81%</a:t>
            </a:r>
          </a:p>
        </p:txBody>
      </p:sp>
    </p:spTree>
    <p:extLst>
      <p:ext uri="{BB962C8B-B14F-4D97-AF65-F5344CB8AC3E}">
        <p14:creationId xmlns:p14="http://schemas.microsoft.com/office/powerpoint/2010/main" val="482406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87332"/>
            <a:ext cx="8153400" cy="990600"/>
          </a:xfrm>
        </p:spPr>
        <p:txBody>
          <a:bodyPr>
            <a:noAutofit/>
          </a:bodyPr>
          <a:lstStyle/>
          <a:p>
            <a:r>
              <a:rPr lang="en-US" sz="3200" dirty="0">
                <a:sym typeface="Georgia"/>
              </a:rPr>
              <a:t>…even with the understanding that it would be directed towards increasing wages.</a:t>
            </a:r>
            <a:endParaRPr lang="en-US" sz="3200" dirty="0"/>
          </a:p>
        </p:txBody>
      </p:sp>
      <p:sp>
        <p:nvSpPr>
          <p:cNvPr id="16" name="Footer Placeholder 15"/>
          <p:cNvSpPr>
            <a:spLocks noGrp="1"/>
          </p:cNvSpPr>
          <p:nvPr>
            <p:ph type="ftr" sz="quarter" idx="11"/>
          </p:nvPr>
        </p:nvSpPr>
        <p:spPr/>
        <p:txBody>
          <a:bodyPr/>
          <a:lstStyle/>
          <a:p>
            <a:r>
              <a:rPr lang="en-US" smtClean="0">
                <a:solidFill>
                  <a:srgbClr val="003366">
                    <a:tint val="75000"/>
                  </a:srgbClr>
                </a:solidFill>
              </a:rPr>
              <a:t>National Association for the Education of Young Children</a:t>
            </a:r>
            <a:endParaRPr lang="en-US">
              <a:solidFill>
                <a:srgbClr val="003366">
                  <a:tint val="75000"/>
                </a:srgbClr>
              </a:solidFill>
            </a:endParaRPr>
          </a:p>
        </p:txBody>
      </p:sp>
      <p:graphicFrame>
        <p:nvGraphicFramePr>
          <p:cNvPr id="11" name="Content Placeholder 10"/>
          <p:cNvGraphicFramePr>
            <a:graphicFrameLocks noGrp="1"/>
          </p:cNvGraphicFramePr>
          <p:nvPr>
            <p:ph sz="quarter" idx="1"/>
            <p:extLst/>
          </p:nvPr>
        </p:nvGraphicFramePr>
        <p:xfrm>
          <a:off x="1608138" y="1752406"/>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17" name="Slide Number Placeholder 16"/>
          <p:cNvSpPr>
            <a:spLocks noGrp="1"/>
          </p:cNvSpPr>
          <p:nvPr>
            <p:ph type="sldNum" sz="quarter" idx="4294967295"/>
          </p:nvPr>
        </p:nvSpPr>
        <p:spPr>
          <a:xfrm>
            <a:off x="9761538" y="6356351"/>
            <a:ext cx="906462" cy="365125"/>
          </a:xfrm>
          <a:prstGeom prst="rect">
            <a:avLst/>
          </a:prstGeom>
        </p:spPr>
        <p:txBody>
          <a:bodyPr/>
          <a:lstStyle/>
          <a:p>
            <a:fld id="{07D3ED3B-4DD5-8249-AD39-0E08A964E125}" type="slidenum">
              <a:rPr lang="en-US" smtClean="0">
                <a:solidFill>
                  <a:srgbClr val="003366">
                    <a:tint val="75000"/>
                  </a:srgbClr>
                </a:solidFill>
              </a:rPr>
              <a:pPr/>
              <a:t>13</a:t>
            </a:fld>
            <a:endParaRPr lang="en-US">
              <a:solidFill>
                <a:srgbClr val="003366">
                  <a:tint val="75000"/>
                </a:srgbClr>
              </a:solidFill>
            </a:endParaRPr>
          </a:p>
        </p:txBody>
      </p:sp>
      <p:sp>
        <p:nvSpPr>
          <p:cNvPr id="3" name="Right Brace 2"/>
          <p:cNvSpPr/>
          <p:nvPr/>
        </p:nvSpPr>
        <p:spPr>
          <a:xfrm rot="16200000">
            <a:off x="3395846" y="2277088"/>
            <a:ext cx="537118" cy="97699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3366"/>
              </a:solidFill>
            </a:endParaRPr>
          </a:p>
        </p:txBody>
      </p:sp>
      <p:sp>
        <p:nvSpPr>
          <p:cNvPr id="4" name="TextBox 3"/>
          <p:cNvSpPr txBox="1"/>
          <p:nvPr/>
        </p:nvSpPr>
        <p:spPr>
          <a:xfrm>
            <a:off x="2969453" y="1910755"/>
            <a:ext cx="1448299" cy="923330"/>
          </a:xfrm>
          <a:prstGeom prst="rect">
            <a:avLst/>
          </a:prstGeom>
          <a:noFill/>
        </p:spPr>
        <p:txBody>
          <a:bodyPr wrap="square" rtlCol="0">
            <a:spAutoFit/>
          </a:bodyPr>
          <a:lstStyle/>
          <a:p>
            <a:pPr algn="ctr"/>
            <a:r>
              <a:rPr lang="en-US" b="1" dirty="0"/>
              <a:t>Total Support: 83%</a:t>
            </a:r>
          </a:p>
        </p:txBody>
      </p:sp>
      <p:sp>
        <p:nvSpPr>
          <p:cNvPr id="10" name="TextBox 9"/>
          <p:cNvSpPr txBox="1"/>
          <p:nvPr/>
        </p:nvSpPr>
        <p:spPr>
          <a:xfrm>
            <a:off x="6365496" y="1910755"/>
            <a:ext cx="1448299" cy="923330"/>
          </a:xfrm>
          <a:prstGeom prst="rect">
            <a:avLst/>
          </a:prstGeom>
          <a:noFill/>
        </p:spPr>
        <p:txBody>
          <a:bodyPr wrap="square" rtlCol="0">
            <a:spAutoFit/>
          </a:bodyPr>
          <a:lstStyle/>
          <a:p>
            <a:pPr algn="ctr"/>
            <a:r>
              <a:rPr lang="en-US" b="1" dirty="0"/>
              <a:t>Total Support: 80%</a:t>
            </a:r>
          </a:p>
        </p:txBody>
      </p:sp>
    </p:spTree>
    <p:extLst>
      <p:ext uri="{BB962C8B-B14F-4D97-AF65-F5344CB8AC3E}">
        <p14:creationId xmlns:p14="http://schemas.microsoft.com/office/powerpoint/2010/main" val="1059866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81200" y="159832"/>
            <a:ext cx="8614064" cy="990600"/>
          </a:xfrm>
        </p:spPr>
        <p:txBody>
          <a:bodyPr>
            <a:noAutofit/>
          </a:bodyPr>
          <a:lstStyle/>
          <a:p>
            <a:r>
              <a:rPr lang="en-US" sz="2800" dirty="0"/>
              <a:t>Because they know: </a:t>
            </a:r>
            <a:br>
              <a:rPr lang="en-US" sz="2800" dirty="0"/>
            </a:br>
            <a:r>
              <a:rPr lang="en-US" sz="2800" b="1" dirty="0"/>
              <a:t>low compensation undermines quality.</a:t>
            </a:r>
          </a:p>
        </p:txBody>
      </p:sp>
      <p:sp>
        <p:nvSpPr>
          <p:cNvPr id="3" name="Footer Placeholder 2"/>
          <p:cNvSpPr>
            <a:spLocks noGrp="1"/>
          </p:cNvSpPr>
          <p:nvPr>
            <p:ph type="ftr" sz="quarter" idx="11"/>
          </p:nvPr>
        </p:nvSpPr>
        <p:spPr/>
        <p:txBody>
          <a:bodyPr/>
          <a:lstStyle/>
          <a:p>
            <a:r>
              <a:rPr lang="en-US" smtClean="0">
                <a:solidFill>
                  <a:srgbClr val="003366">
                    <a:tint val="75000"/>
                  </a:srgbClr>
                </a:solidFill>
              </a:rPr>
              <a:t>National Association for the Education of Young Children</a:t>
            </a:r>
            <a:endParaRPr lang="en-US">
              <a:solidFill>
                <a:srgbClr val="003366">
                  <a:tint val="75000"/>
                </a:srgbClr>
              </a:solidFill>
            </a:endParaRPr>
          </a:p>
        </p:txBody>
      </p:sp>
      <p:sp>
        <p:nvSpPr>
          <p:cNvPr id="5" name="Slide Number Placeholder 4"/>
          <p:cNvSpPr>
            <a:spLocks noGrp="1"/>
          </p:cNvSpPr>
          <p:nvPr>
            <p:ph type="sldNum" sz="quarter" idx="4294967295"/>
          </p:nvPr>
        </p:nvSpPr>
        <p:spPr>
          <a:xfrm>
            <a:off x="9761538" y="6356351"/>
            <a:ext cx="906462" cy="365125"/>
          </a:xfrm>
          <a:prstGeom prst="rect">
            <a:avLst/>
          </a:prstGeom>
        </p:spPr>
        <p:txBody>
          <a:bodyPr/>
          <a:lstStyle/>
          <a:p>
            <a:fld id="{07D3ED3B-4DD5-8249-AD39-0E08A964E125}" type="slidenum">
              <a:rPr lang="en-US" smtClean="0">
                <a:solidFill>
                  <a:srgbClr val="003366">
                    <a:tint val="75000"/>
                  </a:srgbClr>
                </a:solidFill>
              </a:rPr>
              <a:pPr/>
              <a:t>14</a:t>
            </a:fld>
            <a:endParaRPr lang="en-US">
              <a:solidFill>
                <a:srgbClr val="003366">
                  <a:tint val="75000"/>
                </a:srgbClr>
              </a:solidFill>
            </a:endParaRPr>
          </a:p>
        </p:txBody>
      </p:sp>
      <p:sp>
        <p:nvSpPr>
          <p:cNvPr id="2" name="Rectangle 1"/>
          <p:cNvSpPr/>
          <p:nvPr/>
        </p:nvSpPr>
        <p:spPr>
          <a:xfrm>
            <a:off x="1981201" y="1997589"/>
            <a:ext cx="8077199" cy="3847207"/>
          </a:xfrm>
          <a:prstGeom prst="rect">
            <a:avLst/>
          </a:prstGeom>
        </p:spPr>
        <p:txBody>
          <a:bodyPr wrap="square">
            <a:spAutoFit/>
          </a:bodyPr>
          <a:lstStyle/>
          <a:p>
            <a:pPr marL="342900" indent="-342900" defTabSz="457200">
              <a:buFont typeface="Arial" panose="020B0604020202020204" pitchFamily="34" charset="0"/>
              <a:buChar char="•"/>
            </a:pPr>
            <a:r>
              <a:rPr lang="en-US" sz="2800" dirty="0">
                <a:latin typeface="Arial" charset="0"/>
                <a:ea typeface="Arial" charset="0"/>
                <a:cs typeface="Arial" charset="0"/>
                <a:sym typeface="Georgia"/>
              </a:rPr>
              <a:t>Voters, parents, and policymakers recognize the connection between early childhood educators and quality – including compensation and degrees.</a:t>
            </a:r>
          </a:p>
          <a:p>
            <a:pPr marL="342900" indent="-342900" defTabSz="457200">
              <a:buFont typeface="Arial" panose="020B0604020202020204" pitchFamily="34" charset="0"/>
              <a:buChar char="•"/>
            </a:pPr>
            <a:endParaRPr lang="en-US" sz="2800" dirty="0">
              <a:latin typeface="Arial" charset="0"/>
              <a:cs typeface="Arial" charset="0"/>
              <a:sym typeface="Georgia"/>
            </a:endParaRPr>
          </a:p>
          <a:p>
            <a:pPr defTabSz="457200"/>
            <a:r>
              <a:rPr lang="en-US" sz="2800" dirty="0">
                <a:sym typeface="Wingdings" panose="05000000000000000000" pitchFamily="2" charset="2"/>
              </a:rPr>
              <a:t> Financial insecurity  Ongoing stress  Impacts practice  Threat to the promise of high-quality early childhood education</a:t>
            </a:r>
            <a:endParaRPr lang="en-US" sz="2800" dirty="0"/>
          </a:p>
          <a:p>
            <a:pPr defTabSz="457200"/>
            <a:endParaRPr lang="en-US" sz="2000" dirty="0"/>
          </a:p>
        </p:txBody>
      </p:sp>
    </p:spTree>
    <p:extLst>
      <p:ext uri="{BB962C8B-B14F-4D97-AF65-F5344CB8AC3E}">
        <p14:creationId xmlns:p14="http://schemas.microsoft.com/office/powerpoint/2010/main" val="1944981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What We Need</a:t>
            </a:r>
            <a:endParaRPr lang="en-US" dirty="0"/>
          </a:p>
        </p:txBody>
      </p:sp>
      <p:sp>
        <p:nvSpPr>
          <p:cNvPr id="5" name="Content Placeholder 2"/>
          <p:cNvSpPr txBox="1">
            <a:spLocks/>
          </p:cNvSpPr>
          <p:nvPr/>
        </p:nvSpPr>
        <p:spPr>
          <a:xfrm>
            <a:off x="1981200" y="1873770"/>
            <a:ext cx="8229600" cy="4766873"/>
          </a:xfrm>
          <a:prstGeom prst="rect">
            <a:avLst/>
          </a:prstGeom>
        </p:spPr>
        <p:txBody>
          <a:bodyPr>
            <a:normAutofit fontScale="85000" lnSpcReduction="20000"/>
          </a:bodyPr>
          <a:lstStyle>
            <a:lvl1pPr marL="320040" indent="-320040" algn="l" rtl="0" eaLnBrk="1" latinLnBrk="0" hangingPunct="1">
              <a:spcBef>
                <a:spcPts val="700"/>
              </a:spcBef>
              <a:buClr>
                <a:srgbClr val="EF426D"/>
              </a:buClr>
              <a:buSzPct val="60000"/>
              <a:buFont typeface="Wingdings"/>
              <a:buChar char=""/>
              <a:defRPr kumimoji="0" sz="2900" kern="1200">
                <a:solidFill>
                  <a:schemeClr val="bg2">
                    <a:lumMod val="25000"/>
                  </a:schemeClr>
                </a:solidFill>
                <a:latin typeface="Arial"/>
                <a:ea typeface="+mn-ea"/>
                <a:cs typeface="Arial"/>
              </a:defRPr>
            </a:lvl1pPr>
            <a:lvl2pPr marL="640080" indent="-274320" algn="l" rtl="0" eaLnBrk="1" latinLnBrk="0" hangingPunct="1">
              <a:spcBef>
                <a:spcPts val="550"/>
              </a:spcBef>
              <a:buClr>
                <a:srgbClr val="2B85CC"/>
              </a:buClr>
              <a:buSzPct val="70000"/>
              <a:buFont typeface="Wingdings 2"/>
              <a:buChar char=""/>
              <a:defRPr kumimoji="0" sz="2600" kern="1200">
                <a:solidFill>
                  <a:schemeClr val="bg2">
                    <a:lumMod val="25000"/>
                  </a:schemeClr>
                </a:solidFill>
                <a:latin typeface="Arial"/>
                <a:ea typeface="+mn-ea"/>
                <a:cs typeface="Arial"/>
              </a:defRPr>
            </a:lvl2pPr>
            <a:lvl3pPr marL="914400" indent="-228600" algn="l" rtl="0" eaLnBrk="1" latinLnBrk="0" hangingPunct="1">
              <a:spcBef>
                <a:spcPts val="500"/>
              </a:spcBef>
              <a:buClr>
                <a:srgbClr val="168444"/>
              </a:buClr>
              <a:buSzPct val="75000"/>
              <a:buFont typeface="Wingdings"/>
              <a:buChar char=""/>
              <a:defRPr kumimoji="0" sz="2300" kern="1200">
                <a:solidFill>
                  <a:schemeClr val="bg2">
                    <a:lumMod val="25000"/>
                  </a:schemeClr>
                </a:solidFill>
                <a:latin typeface="Arial"/>
                <a:ea typeface="+mn-ea"/>
                <a:cs typeface="Arial"/>
              </a:defRPr>
            </a:lvl3pPr>
            <a:lvl4pPr marL="1371600" indent="-228600" algn="l" rtl="0" eaLnBrk="1" latinLnBrk="0" hangingPunct="1">
              <a:spcBef>
                <a:spcPts val="400"/>
              </a:spcBef>
              <a:buClr>
                <a:srgbClr val="EF426D"/>
              </a:buClr>
              <a:buSzPct val="75000"/>
              <a:buFont typeface="Wingdings"/>
              <a:buChar char=""/>
              <a:defRPr kumimoji="0" sz="2000" kern="1200">
                <a:solidFill>
                  <a:schemeClr val="bg2">
                    <a:lumMod val="25000"/>
                  </a:schemeClr>
                </a:solidFill>
                <a:latin typeface="Arial"/>
                <a:ea typeface="+mn-ea"/>
                <a:cs typeface="Arial"/>
              </a:defRPr>
            </a:lvl4pPr>
            <a:lvl5pPr marL="1828800" indent="-228600" algn="l" rtl="0" eaLnBrk="1" latinLnBrk="0" hangingPunct="1">
              <a:spcBef>
                <a:spcPts val="400"/>
              </a:spcBef>
              <a:buClr>
                <a:srgbClr val="2B85CC"/>
              </a:buClr>
              <a:buSzPct val="65000"/>
              <a:buFont typeface="Wingdings"/>
              <a:buChar char=""/>
              <a:defRPr kumimoji="0" sz="2000" kern="1200">
                <a:solidFill>
                  <a:schemeClr val="bg2">
                    <a:lumMod val="25000"/>
                  </a:schemeClr>
                </a:solidFill>
                <a:latin typeface="Arial"/>
                <a:ea typeface="+mn-ea"/>
                <a:cs typeface="Arial"/>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20000"/>
              </a:lnSpc>
              <a:spcBef>
                <a:spcPts val="0"/>
              </a:spcBef>
            </a:pPr>
            <a:r>
              <a:rPr lang="en-US" sz="2600" dirty="0">
                <a:solidFill>
                  <a:schemeClr val="tx1"/>
                </a:solidFill>
              </a:rPr>
              <a:t>Stronger early education workforce that is well prepared, effective, and diverse, working within a compensation and system that supports their excellence. </a:t>
            </a:r>
            <a:endParaRPr lang="en-US" sz="2600" u="sng" dirty="0">
              <a:solidFill>
                <a:schemeClr val="tx1"/>
              </a:solidFill>
              <a:uFill>
                <a:solidFill>
                  <a:schemeClr val="accent4"/>
                </a:solidFill>
              </a:uFill>
            </a:endParaRPr>
          </a:p>
          <a:p>
            <a:pPr>
              <a:lnSpc>
                <a:spcPct val="120000"/>
              </a:lnSpc>
              <a:spcBef>
                <a:spcPts val="0"/>
              </a:spcBef>
            </a:pPr>
            <a:endParaRPr lang="en-US" sz="2600" u="sng" dirty="0">
              <a:solidFill>
                <a:schemeClr val="tx1"/>
              </a:solidFill>
              <a:uFill>
                <a:solidFill>
                  <a:schemeClr val="accent4"/>
                </a:solidFill>
              </a:uFill>
            </a:endParaRPr>
          </a:p>
          <a:p>
            <a:pPr>
              <a:lnSpc>
                <a:spcPct val="120000"/>
              </a:lnSpc>
              <a:spcBef>
                <a:spcPts val="0"/>
              </a:spcBef>
            </a:pPr>
            <a:r>
              <a:rPr lang="en-US" sz="2600" dirty="0">
                <a:solidFill>
                  <a:schemeClr val="tx1"/>
                </a:solidFill>
                <a:uFill>
                  <a:solidFill>
                    <a:schemeClr val="accent4"/>
                  </a:solidFill>
                </a:uFill>
              </a:rPr>
              <a:t>Power to the Profession</a:t>
            </a:r>
          </a:p>
          <a:p>
            <a:pPr lvl="1">
              <a:lnSpc>
                <a:spcPct val="120000"/>
              </a:lnSpc>
              <a:spcBef>
                <a:spcPts val="0"/>
              </a:spcBef>
            </a:pPr>
            <a:r>
              <a:rPr lang="en-US" u="sng" dirty="0">
                <a:solidFill>
                  <a:schemeClr val="tx1"/>
                </a:solidFill>
                <a:uFill>
                  <a:solidFill>
                    <a:schemeClr val="accent4"/>
                  </a:solidFill>
                </a:uFill>
              </a:rPr>
              <a:t>Shared framework and definition</a:t>
            </a:r>
            <a:r>
              <a:rPr lang="en-US" dirty="0">
                <a:solidFill>
                  <a:schemeClr val="tx1"/>
                </a:solidFill>
                <a:uFill>
                  <a:solidFill>
                    <a:schemeClr val="accent4"/>
                  </a:solidFill>
                </a:uFill>
              </a:rPr>
              <a:t> </a:t>
            </a:r>
            <a:r>
              <a:rPr lang="en-US" dirty="0">
                <a:solidFill>
                  <a:schemeClr val="tx1"/>
                </a:solidFill>
              </a:rPr>
              <a:t>of the early childhood education profession, ages birth through 8, across all settings and states</a:t>
            </a:r>
          </a:p>
          <a:p>
            <a:pPr lvl="1">
              <a:lnSpc>
                <a:spcPct val="120000"/>
              </a:lnSpc>
              <a:spcBef>
                <a:spcPts val="0"/>
              </a:spcBef>
            </a:pPr>
            <a:r>
              <a:rPr lang="en-US" u="sng" dirty="0">
                <a:solidFill>
                  <a:schemeClr val="tx1"/>
                </a:solidFill>
              </a:rPr>
              <a:t>Public awareness campaign </a:t>
            </a:r>
            <a:r>
              <a:rPr lang="en-US" dirty="0">
                <a:solidFill>
                  <a:schemeClr val="tx1"/>
                </a:solidFill>
              </a:rPr>
              <a:t>that elevates the excellence of the early childhood profession </a:t>
            </a:r>
          </a:p>
          <a:p>
            <a:pPr lvl="1">
              <a:lnSpc>
                <a:spcPct val="120000"/>
              </a:lnSpc>
              <a:spcBef>
                <a:spcPts val="0"/>
              </a:spcBef>
            </a:pPr>
            <a:r>
              <a:rPr lang="en-US" u="sng" dirty="0">
                <a:solidFill>
                  <a:schemeClr val="tx1"/>
                </a:solidFill>
              </a:rPr>
              <a:t>Comprehensive policy and financing strategy </a:t>
            </a:r>
            <a:r>
              <a:rPr lang="en-US" dirty="0">
                <a:solidFill>
                  <a:schemeClr val="tx1"/>
                </a:solidFill>
              </a:rPr>
              <a:t>for the systemic adoption and implementation of the shared framework </a:t>
            </a:r>
          </a:p>
          <a:p>
            <a:endParaRPr lang="en-US" dirty="0"/>
          </a:p>
        </p:txBody>
      </p:sp>
    </p:spTree>
    <p:extLst>
      <p:ext uri="{BB962C8B-B14F-4D97-AF65-F5344CB8AC3E}">
        <p14:creationId xmlns:p14="http://schemas.microsoft.com/office/powerpoint/2010/main" val="304365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What Can Be Done</a:t>
            </a:r>
            <a:endParaRPr lang="en-US" dirty="0"/>
          </a:p>
        </p:txBody>
      </p:sp>
      <p:sp>
        <p:nvSpPr>
          <p:cNvPr id="4" name="Content Placeholder 3"/>
          <p:cNvSpPr>
            <a:spLocks noGrp="1"/>
          </p:cNvSpPr>
          <p:nvPr>
            <p:ph sz="quarter" idx="1"/>
          </p:nvPr>
        </p:nvSpPr>
        <p:spPr>
          <a:xfrm>
            <a:off x="1836220" y="1885013"/>
            <a:ext cx="8754256" cy="4495800"/>
          </a:xfrm>
        </p:spPr>
        <p:txBody>
          <a:bodyPr>
            <a:normAutofit fontScale="92500" lnSpcReduction="20000"/>
          </a:bodyPr>
          <a:lstStyle/>
          <a:p>
            <a:r>
              <a:rPr lang="en-US" dirty="0">
                <a:solidFill>
                  <a:schemeClr val="tx1"/>
                </a:solidFill>
              </a:rPr>
              <a:t>Increased funding directed towards the workforce </a:t>
            </a:r>
          </a:p>
          <a:p>
            <a:pPr lvl="1"/>
            <a:r>
              <a:rPr lang="en-US" dirty="0">
                <a:solidFill>
                  <a:schemeClr val="tx1"/>
                </a:solidFill>
              </a:rPr>
              <a:t>Increase payment rates to </a:t>
            </a:r>
            <a:r>
              <a:rPr lang="en-US" dirty="0" smtClean="0">
                <a:solidFill>
                  <a:schemeClr val="tx1"/>
                </a:solidFill>
              </a:rPr>
              <a:t>increase supply &amp; address </a:t>
            </a:r>
            <a:r>
              <a:rPr lang="en-US" dirty="0">
                <a:solidFill>
                  <a:schemeClr val="tx1"/>
                </a:solidFill>
              </a:rPr>
              <a:t>the cost of quality</a:t>
            </a:r>
          </a:p>
          <a:p>
            <a:endParaRPr lang="en-US" dirty="0" smtClean="0">
              <a:solidFill>
                <a:schemeClr val="tx1"/>
              </a:solidFill>
            </a:endParaRPr>
          </a:p>
          <a:p>
            <a:r>
              <a:rPr lang="en-US" dirty="0" smtClean="0">
                <a:solidFill>
                  <a:schemeClr val="tx1"/>
                </a:solidFill>
              </a:rPr>
              <a:t>Better professional supports </a:t>
            </a:r>
          </a:p>
          <a:p>
            <a:pPr lvl="1"/>
            <a:r>
              <a:rPr lang="en-US" dirty="0" smtClean="0">
                <a:solidFill>
                  <a:schemeClr val="tx1"/>
                </a:solidFill>
              </a:rPr>
              <a:t>Addressing </a:t>
            </a:r>
            <a:r>
              <a:rPr lang="en-US" dirty="0">
                <a:solidFill>
                  <a:schemeClr val="tx1"/>
                </a:solidFill>
              </a:rPr>
              <a:t>mental health crises before </a:t>
            </a:r>
            <a:r>
              <a:rPr lang="en-US" dirty="0" smtClean="0">
                <a:solidFill>
                  <a:schemeClr val="tx1"/>
                </a:solidFill>
              </a:rPr>
              <a:t>they impact teaching</a:t>
            </a:r>
          </a:p>
          <a:p>
            <a:endParaRPr lang="en-US" dirty="0">
              <a:solidFill>
                <a:schemeClr val="tx1"/>
              </a:solidFill>
            </a:endParaRPr>
          </a:p>
          <a:p>
            <a:r>
              <a:rPr lang="en-US" dirty="0" smtClean="0">
                <a:solidFill>
                  <a:schemeClr val="tx1"/>
                </a:solidFill>
              </a:rPr>
              <a:t>Transfer </a:t>
            </a:r>
            <a:r>
              <a:rPr lang="en-US" dirty="0">
                <a:solidFill>
                  <a:schemeClr val="tx1"/>
                </a:solidFill>
              </a:rPr>
              <a:t>and articulation policies </a:t>
            </a:r>
            <a:endParaRPr lang="en-US" dirty="0" smtClean="0">
              <a:solidFill>
                <a:schemeClr val="tx1"/>
              </a:solidFill>
            </a:endParaRPr>
          </a:p>
          <a:p>
            <a:pPr lvl="1"/>
            <a:r>
              <a:rPr lang="en-US" dirty="0" smtClean="0">
                <a:solidFill>
                  <a:schemeClr val="tx1"/>
                </a:solidFill>
              </a:rPr>
              <a:t>Credit for prior learning </a:t>
            </a:r>
          </a:p>
          <a:p>
            <a:pPr marL="0" indent="0">
              <a:buNone/>
            </a:pPr>
            <a:endParaRPr lang="en-US" dirty="0" smtClean="0">
              <a:solidFill>
                <a:schemeClr val="tx1"/>
              </a:solidFill>
            </a:endParaRPr>
          </a:p>
          <a:p>
            <a:r>
              <a:rPr lang="en-US" dirty="0" smtClean="0">
                <a:solidFill>
                  <a:schemeClr val="tx1"/>
                </a:solidFill>
              </a:rPr>
              <a:t>Revised standards </a:t>
            </a:r>
            <a:r>
              <a:rPr lang="en-US" dirty="0">
                <a:solidFill>
                  <a:schemeClr val="tx1"/>
                </a:solidFill>
              </a:rPr>
              <a:t>and </a:t>
            </a:r>
            <a:r>
              <a:rPr lang="en-US" dirty="0" smtClean="0">
                <a:solidFill>
                  <a:schemeClr val="tx1"/>
                </a:solidFill>
              </a:rPr>
              <a:t>indicators</a:t>
            </a:r>
          </a:p>
          <a:p>
            <a:pPr lvl="1"/>
            <a:r>
              <a:rPr lang="en-US" dirty="0" smtClean="0">
                <a:solidFill>
                  <a:schemeClr val="tx1"/>
                </a:solidFill>
              </a:rPr>
              <a:t> Principles of cultural competence </a:t>
            </a:r>
            <a:r>
              <a:rPr lang="en-US" dirty="0">
                <a:solidFill>
                  <a:schemeClr val="tx1"/>
                </a:solidFill>
              </a:rPr>
              <a:t>and anti-bias. </a:t>
            </a:r>
          </a:p>
        </p:txBody>
      </p:sp>
    </p:spTree>
    <p:extLst>
      <p:ext uri="{BB962C8B-B14F-4D97-AF65-F5344CB8AC3E}">
        <p14:creationId xmlns:p14="http://schemas.microsoft.com/office/powerpoint/2010/main" val="165818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Success at Scale</a:t>
            </a:r>
            <a:endParaRPr lang="en-US" dirty="0"/>
          </a:p>
        </p:txBody>
      </p:sp>
      <p:sp>
        <p:nvSpPr>
          <p:cNvPr id="4" name="Footer Placeholder 3"/>
          <p:cNvSpPr>
            <a:spLocks noGrp="1"/>
          </p:cNvSpPr>
          <p:nvPr>
            <p:ph type="ftr" sz="quarter" idx="11"/>
          </p:nvPr>
        </p:nvSpPr>
        <p:spPr/>
        <p:txBody>
          <a:bodyPr/>
          <a:lstStyle/>
          <a:p>
            <a:r>
              <a:rPr lang="en-US" smtClean="0">
                <a:solidFill>
                  <a:srgbClr val="003366">
                    <a:tint val="75000"/>
                  </a:srgbClr>
                </a:solidFill>
              </a:rPr>
              <a:t>National Association for the Education of Young Children</a:t>
            </a:r>
            <a:endParaRPr lang="en-US">
              <a:solidFill>
                <a:srgbClr val="003366">
                  <a:tint val="75000"/>
                </a:srgbClr>
              </a:solidFill>
            </a:endParaRPr>
          </a:p>
        </p:txBody>
      </p:sp>
      <p:sp>
        <p:nvSpPr>
          <p:cNvPr id="7" name="Content Placeholder 6"/>
          <p:cNvSpPr>
            <a:spLocks noGrp="1"/>
          </p:cNvSpPr>
          <p:nvPr>
            <p:ph sz="quarter" idx="1"/>
          </p:nvPr>
        </p:nvSpPr>
        <p:spPr>
          <a:xfrm>
            <a:off x="2061369" y="2043112"/>
            <a:ext cx="8153400" cy="4495800"/>
          </a:xfrm>
        </p:spPr>
        <p:txBody>
          <a:bodyPr/>
          <a:lstStyle/>
          <a:p>
            <a:pPr marL="0" indent="0">
              <a:lnSpc>
                <a:spcPct val="150000"/>
              </a:lnSpc>
              <a:buNone/>
            </a:pPr>
            <a:r>
              <a:rPr lang="en-US" dirty="0">
                <a:solidFill>
                  <a:schemeClr val="tx1"/>
                </a:solidFill>
              </a:rPr>
              <a:t>To transform our future, we </a:t>
            </a:r>
            <a:r>
              <a:rPr lang="en-US" dirty="0" smtClean="0">
                <a:solidFill>
                  <a:schemeClr val="tx1"/>
                </a:solidFill>
              </a:rPr>
              <a:t>can and must make </a:t>
            </a:r>
            <a:r>
              <a:rPr lang="en-US" dirty="0">
                <a:solidFill>
                  <a:schemeClr val="tx1"/>
                </a:solidFill>
              </a:rPr>
              <a:t>investments </a:t>
            </a:r>
            <a:r>
              <a:rPr lang="en-US" dirty="0" smtClean="0">
                <a:solidFill>
                  <a:schemeClr val="tx1"/>
                </a:solidFill>
              </a:rPr>
              <a:t>that prioritize </a:t>
            </a:r>
            <a:r>
              <a:rPr lang="en-US" dirty="0">
                <a:solidFill>
                  <a:schemeClr val="tx1"/>
                </a:solidFill>
              </a:rPr>
              <a:t>the professionals who, with complex and demanding jobs and responsibilities, are caring for and educating the next generation.</a:t>
            </a:r>
          </a:p>
        </p:txBody>
      </p:sp>
      <p:sp>
        <p:nvSpPr>
          <p:cNvPr id="5" name="Slide Number Placeholder 4"/>
          <p:cNvSpPr>
            <a:spLocks noGrp="1"/>
          </p:cNvSpPr>
          <p:nvPr>
            <p:ph type="sldNum" sz="quarter" idx="4294967295"/>
          </p:nvPr>
        </p:nvSpPr>
        <p:spPr>
          <a:xfrm>
            <a:off x="9761538" y="6356351"/>
            <a:ext cx="906462" cy="365125"/>
          </a:xfrm>
          <a:prstGeom prst="rect">
            <a:avLst/>
          </a:prstGeom>
        </p:spPr>
        <p:txBody>
          <a:bodyPr/>
          <a:lstStyle/>
          <a:p>
            <a:fld id="{07D3ED3B-4DD5-8249-AD39-0E08A964E125}" type="slidenum">
              <a:rPr lang="en-US" smtClean="0">
                <a:solidFill>
                  <a:srgbClr val="003366">
                    <a:tint val="75000"/>
                  </a:srgbClr>
                </a:solidFill>
              </a:rPr>
              <a:pPr/>
              <a:t>17</a:t>
            </a:fld>
            <a:endParaRPr lang="en-US">
              <a:solidFill>
                <a:srgbClr val="003366">
                  <a:tint val="75000"/>
                </a:srgbClr>
              </a:solidFill>
            </a:endParaRPr>
          </a:p>
        </p:txBody>
      </p:sp>
    </p:spTree>
    <p:extLst>
      <p:ext uri="{BB962C8B-B14F-4D97-AF65-F5344CB8AC3E}">
        <p14:creationId xmlns:p14="http://schemas.microsoft.com/office/powerpoint/2010/main" val="1632365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prstGeom prst="rect">
            <a:avLst/>
          </a:prstGeom>
          <a:noFill/>
          <a:ln>
            <a:noFill/>
          </a:ln>
        </p:spPr>
        <p:txBody>
          <a:bodyPr vert="horz" wrap="square" lIns="91425" tIns="45700" rIns="91425" bIns="45700" rtlCol="0" anchor="ctr" anchorCtr="0">
            <a:noAutofit/>
          </a:bodyPr>
          <a:lstStyle/>
          <a:p>
            <a:pPr algn="ctr">
              <a:spcBef>
                <a:spcPts val="0"/>
              </a:spcBef>
              <a:buClr>
                <a:schemeClr val="lt1"/>
              </a:buClr>
              <a:buSzPct val="25000"/>
            </a:pPr>
            <a:r>
              <a:rPr lang="en-US" b="1" dirty="0">
                <a:solidFill>
                  <a:schemeClr val="accent1"/>
                </a:solidFill>
                <a:latin typeface="Arial"/>
                <a:ea typeface="Arial"/>
                <a:cs typeface="Arial"/>
                <a:sym typeface="Arial"/>
              </a:rPr>
              <a:t>Thank you</a:t>
            </a:r>
          </a:p>
        </p:txBody>
      </p:sp>
      <p:sp>
        <p:nvSpPr>
          <p:cNvPr id="379" name="Shape 379"/>
          <p:cNvSpPr txBox="1">
            <a:spLocks noGrp="1"/>
          </p:cNvSpPr>
          <p:nvPr>
            <p:ph type="ftr" sz="quarter" idx="11"/>
          </p:nvPr>
        </p:nvSpPr>
        <p:spPr>
          <a:prstGeom prst="rect">
            <a:avLst/>
          </a:prstGeom>
          <a:noFill/>
          <a:ln>
            <a:noFill/>
          </a:ln>
        </p:spPr>
        <p:txBody>
          <a:bodyPr vert="horz" wrap="square" lIns="91425" tIns="45700" rIns="91425" bIns="45700" rtlCol="0" anchor="ctr" anchorCtr="0">
            <a:noAutofit/>
          </a:bodyPr>
          <a:lstStyle/>
          <a:p>
            <a:pPr>
              <a:buSzPct val="25000"/>
            </a:pPr>
            <a:r>
              <a:rPr lang="en-US">
                <a:solidFill>
                  <a:srgbClr val="888D9E"/>
                </a:solidFill>
                <a:latin typeface="Arial"/>
                <a:ea typeface="Arial"/>
                <a:cs typeface="Arial"/>
                <a:sym typeface="Arial"/>
              </a:rPr>
              <a:t>National Association for the Education of Young Children</a:t>
            </a:r>
          </a:p>
        </p:txBody>
      </p:sp>
      <p:sp>
        <p:nvSpPr>
          <p:cNvPr id="378" name="Shape 378"/>
          <p:cNvSpPr txBox="1">
            <a:spLocks noGrp="1"/>
          </p:cNvSpPr>
          <p:nvPr>
            <p:ph sz="quarter" idx="1"/>
          </p:nvPr>
        </p:nvSpPr>
        <p:spPr>
          <a:xfrm>
            <a:off x="2133600" y="2514600"/>
            <a:ext cx="8153400" cy="4495800"/>
          </a:xfrm>
          <a:prstGeom prst="rect">
            <a:avLst/>
          </a:prstGeom>
          <a:noFill/>
          <a:ln>
            <a:noFill/>
          </a:ln>
        </p:spPr>
        <p:txBody>
          <a:bodyPr vert="horz" wrap="square" lIns="91425" tIns="45700" rIns="91425" bIns="45700" rtlCol="0" anchor="t" anchorCtr="0">
            <a:noAutofit/>
          </a:bodyPr>
          <a:lstStyle/>
          <a:p>
            <a:pPr marL="0" indent="0">
              <a:lnSpc>
                <a:spcPct val="130000"/>
              </a:lnSpc>
              <a:spcBef>
                <a:spcPts val="0"/>
              </a:spcBef>
              <a:buClr>
                <a:srgbClr val="37393C"/>
              </a:buClr>
              <a:buSzPct val="25000"/>
              <a:buNone/>
            </a:pPr>
            <a:r>
              <a:rPr lang="en-US" sz="2400" b="1" dirty="0"/>
              <a:t>Lauren Hogan </a:t>
            </a:r>
          </a:p>
          <a:p>
            <a:pPr marL="0" indent="0">
              <a:lnSpc>
                <a:spcPct val="130000"/>
              </a:lnSpc>
              <a:spcBef>
                <a:spcPts val="0"/>
              </a:spcBef>
              <a:buClr>
                <a:srgbClr val="37393C"/>
              </a:buClr>
              <a:buSzPct val="25000"/>
              <a:buNone/>
            </a:pPr>
            <a:r>
              <a:rPr lang="en-US" sz="2400" dirty="0"/>
              <a:t>Senior Director, Public Policy &amp; Advocacy, NAEYC  </a:t>
            </a:r>
          </a:p>
          <a:p>
            <a:pPr marL="0" indent="0">
              <a:lnSpc>
                <a:spcPct val="130000"/>
              </a:lnSpc>
              <a:spcBef>
                <a:spcPts val="0"/>
              </a:spcBef>
              <a:buClr>
                <a:srgbClr val="37393C"/>
              </a:buClr>
              <a:buSzPct val="25000"/>
              <a:buNone/>
            </a:pPr>
            <a:r>
              <a:rPr lang="en-US" sz="2400" u="sng" dirty="0">
                <a:hlinkClick r:id="rId3"/>
              </a:rPr>
              <a:t>lhogan@naeyc.org</a:t>
            </a:r>
            <a:r>
              <a:rPr lang="en-US" sz="2400" dirty="0"/>
              <a:t> </a:t>
            </a:r>
          </a:p>
          <a:p>
            <a:pPr>
              <a:spcBef>
                <a:spcPts val="480"/>
              </a:spcBef>
              <a:buClr>
                <a:srgbClr val="37393C"/>
              </a:buClr>
              <a:buSzPct val="25000"/>
              <a:buNone/>
            </a:pPr>
            <a:r>
              <a:rPr lang="en-US" sz="2400" dirty="0"/>
              <a:t>202-350-8837</a:t>
            </a:r>
          </a:p>
          <a:p>
            <a:pPr marL="0" indent="0">
              <a:lnSpc>
                <a:spcPct val="130000"/>
              </a:lnSpc>
              <a:spcBef>
                <a:spcPts val="0"/>
              </a:spcBef>
              <a:buClr>
                <a:srgbClr val="37393C"/>
              </a:buClr>
              <a:buSzPct val="25000"/>
              <a:buNone/>
            </a:pPr>
            <a:endParaRPr lang="en-US" sz="2400" dirty="0">
              <a:solidFill>
                <a:srgbClr val="555555"/>
              </a:solidFill>
              <a:highlight>
                <a:srgbClr val="FFFFFF"/>
              </a:highlight>
            </a:endParaRPr>
          </a:p>
          <a:p>
            <a:pPr marL="0" indent="0">
              <a:lnSpc>
                <a:spcPct val="130000"/>
              </a:lnSpc>
              <a:spcBef>
                <a:spcPts val="480"/>
              </a:spcBef>
              <a:buClr>
                <a:srgbClr val="37393C"/>
              </a:buClr>
              <a:buSzPct val="25000"/>
              <a:buNone/>
            </a:pPr>
            <a:endParaRPr sz="2400" dirty="0">
              <a:solidFill>
                <a:srgbClr val="37393C"/>
              </a:solidFill>
              <a:latin typeface="Arial"/>
              <a:ea typeface="Arial"/>
              <a:cs typeface="Arial"/>
              <a:sym typeface="Arial"/>
            </a:endParaRPr>
          </a:p>
        </p:txBody>
      </p:sp>
      <p:sp>
        <p:nvSpPr>
          <p:cNvPr id="380" name="Shape 380"/>
          <p:cNvSpPr txBox="1">
            <a:spLocks noGrp="1"/>
          </p:cNvSpPr>
          <p:nvPr>
            <p:ph type="sldNum" idx="4294967295"/>
          </p:nvPr>
        </p:nvSpPr>
        <p:spPr>
          <a:xfrm>
            <a:off x="9761538" y="6356351"/>
            <a:ext cx="906462" cy="365125"/>
          </a:xfrm>
          <a:prstGeom prst="rect">
            <a:avLst/>
          </a:prstGeom>
          <a:noFill/>
          <a:ln>
            <a:noFill/>
          </a:ln>
        </p:spPr>
        <p:txBody>
          <a:bodyPr vert="horz" wrap="square" lIns="91425" tIns="45700" rIns="91425" bIns="45700" rtlCol="0" anchor="ctr" anchorCtr="0">
            <a:noAutofit/>
          </a:bodyPr>
          <a:lstStyle/>
          <a:p>
            <a:pPr>
              <a:buSzPct val="25000"/>
            </a:pPr>
            <a:fld id="{00000000-1234-1234-1234-123412341234}" type="slidenum">
              <a:rPr lang="en-US">
                <a:solidFill>
                  <a:srgbClr val="888D9E"/>
                </a:solidFill>
                <a:latin typeface="Arial"/>
                <a:ea typeface="Arial"/>
                <a:cs typeface="Arial"/>
                <a:sym typeface="Arial"/>
              </a:rPr>
              <a:pPr>
                <a:buSzPct val="25000"/>
              </a:pPr>
              <a:t>18</a:t>
            </a:fld>
            <a:endParaRPr lang="en-US">
              <a:solidFill>
                <a:srgbClr val="888D9E"/>
              </a:solidFill>
              <a:latin typeface="Arial"/>
              <a:ea typeface="Arial"/>
              <a:cs typeface="Arial"/>
              <a:sym typeface="Arial"/>
            </a:endParaRPr>
          </a:p>
        </p:txBody>
      </p:sp>
    </p:spTree>
    <p:extLst>
      <p:ext uri="{BB962C8B-B14F-4D97-AF65-F5344CB8AC3E}">
        <p14:creationId xmlns:p14="http://schemas.microsoft.com/office/powerpoint/2010/main" val="1063519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sp>
        <p:nvSpPr>
          <p:cNvPr id="7" name="Content Placeholder 6"/>
          <p:cNvSpPr>
            <a:spLocks noGrp="1"/>
          </p:cNvSpPr>
          <p:nvPr>
            <p:ph sz="half" idx="2"/>
          </p:nvPr>
        </p:nvSpPr>
        <p:spPr>
          <a:xfrm>
            <a:off x="3581400" y="4587391"/>
            <a:ext cx="5486400" cy="1452925"/>
          </a:xfrm>
        </p:spPr>
        <p:txBody>
          <a:bodyPr>
            <a:noAutofit/>
          </a:bodyPr>
          <a:lstStyle/>
          <a:p>
            <a:pPr marL="0" indent="0" algn="ctr">
              <a:spcBef>
                <a:spcPts val="0"/>
              </a:spcBef>
              <a:buNone/>
            </a:pPr>
            <a:endParaRPr lang="en-US" sz="1800" dirty="0">
              <a:latin typeface="Lato Medium" panose="020F0602020204030203" pitchFamily="34" charset="0"/>
              <a:ea typeface="Calibri" pitchFamily="-105" charset="0"/>
              <a:cs typeface="Lato Medium" panose="020F0602020204030203" pitchFamily="34" charset="0"/>
            </a:endParaRPr>
          </a:p>
          <a:p>
            <a:pPr marL="0" indent="0" algn="ctr">
              <a:spcBef>
                <a:spcPts val="0"/>
              </a:spcBef>
              <a:buNone/>
            </a:pPr>
            <a:r>
              <a:rPr lang="en-US" sz="1800" dirty="0">
                <a:latin typeface="Lato Medium" panose="020F0602020204030203" pitchFamily="34" charset="0"/>
                <a:ea typeface="Calibri" pitchFamily="-105" charset="0"/>
                <a:cs typeface="Lato Medium" panose="020F0602020204030203" pitchFamily="34" charset="0"/>
              </a:rPr>
              <a:t>Tiffany Thomas Smith</a:t>
            </a:r>
          </a:p>
          <a:p>
            <a:pPr marL="0" indent="0" algn="ctr">
              <a:spcBef>
                <a:spcPts val="0"/>
              </a:spcBef>
              <a:buNone/>
            </a:pPr>
            <a:r>
              <a:rPr lang="en-US" sz="1800" dirty="0">
                <a:latin typeface="Lato Medium" panose="020F0602020204030203" pitchFamily="34" charset="0"/>
                <a:ea typeface="Calibri" pitchFamily="-105" charset="0"/>
                <a:cs typeface="Lato Medium" panose="020F0602020204030203" pitchFamily="34" charset="0"/>
              </a:rPr>
              <a:t>Communications Consultant</a:t>
            </a:r>
          </a:p>
          <a:p>
            <a:pPr marL="0" indent="0" algn="ctr">
              <a:spcBef>
                <a:spcPts val="0"/>
              </a:spcBef>
              <a:buNone/>
            </a:pPr>
            <a:r>
              <a:rPr lang="en-US" sz="1800" dirty="0">
                <a:latin typeface="Lato Medium" panose="020F0602020204030203" pitchFamily="34" charset="0"/>
                <a:cs typeface="Lato Medium" panose="020F0602020204030203" pitchFamily="34" charset="0"/>
              </a:rPr>
              <a:t>National Center for Children in Poverty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270" y="-54101"/>
            <a:ext cx="5893331" cy="3930851"/>
          </a:xfrm>
          <a:prstGeom prst="rect">
            <a:avLst/>
          </a:prstGeom>
        </p:spPr>
      </p:pic>
      <p:pic>
        <p:nvPicPr>
          <p:cNvPr id="1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7913" y="-45562"/>
            <a:ext cx="5201419" cy="390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19200" y="3718496"/>
            <a:ext cx="9601200" cy="100590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199" y="3861568"/>
            <a:ext cx="7943491" cy="7197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sz="2400" dirty="0">
                <a:solidFill>
                  <a:schemeClr val="tx1"/>
                </a:solidFill>
                <a:latin typeface="Lato Medium" panose="020F0602020204030203" pitchFamily="34" charset="0"/>
                <a:cs typeface="Lato Medium" panose="020F0602020204030203" pitchFamily="34" charset="0"/>
              </a:rPr>
              <a:t>SUPPORTING AMERICA’S LOW-INCOME WORKING FAMILIES THROUGH UNIVERSAL PAID FAMILY LEAVE</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r="21328" b="11342"/>
          <a:stretch/>
        </p:blipFill>
        <p:spPr>
          <a:xfrm>
            <a:off x="8534400" y="5889279"/>
            <a:ext cx="1981200" cy="926404"/>
          </a:xfrm>
          <a:prstGeom prst="rect">
            <a:avLst/>
          </a:prstGeom>
        </p:spPr>
      </p:pic>
    </p:spTree>
    <p:extLst>
      <p:ext uri="{BB962C8B-B14F-4D97-AF65-F5344CB8AC3E}">
        <p14:creationId xmlns:p14="http://schemas.microsoft.com/office/powerpoint/2010/main" val="186663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E3BCD1-2E21-9544-A5D2-410F369C7BC6}"/>
              </a:ext>
            </a:extLst>
          </p:cNvPr>
          <p:cNvSpPr>
            <a:spLocks noGrp="1"/>
          </p:cNvSpPr>
          <p:nvPr>
            <p:ph type="title"/>
          </p:nvPr>
        </p:nvSpPr>
        <p:spPr>
          <a:xfrm>
            <a:off x="838200" y="963877"/>
            <a:ext cx="3494362" cy="4930246"/>
          </a:xfrm>
        </p:spPr>
        <p:txBody>
          <a:bodyPr>
            <a:normAutofit/>
          </a:bodyPr>
          <a:lstStyle/>
          <a:p>
            <a:pPr algn="r"/>
            <a:r>
              <a:rPr lang="en-US" b="1" dirty="0">
                <a:solidFill>
                  <a:srgbClr val="082544"/>
                </a:solidFill>
                <a:latin typeface="Garamond" panose="02020404030301010803" pitchFamily="18" charset="0"/>
              </a:rPr>
              <a:t>CPAG MEMBERS</a:t>
            </a:r>
          </a:p>
        </p:txBody>
      </p:sp>
      <p:sp>
        <p:nvSpPr>
          <p:cNvPr id="3" name="Content Placeholder 2">
            <a:extLst>
              <a:ext uri="{FF2B5EF4-FFF2-40B4-BE49-F238E27FC236}">
                <a16:creationId xmlns:a16="http://schemas.microsoft.com/office/drawing/2014/main" xmlns="" id="{EE94A65F-444A-204A-B480-1C385B4111BD}"/>
              </a:ext>
            </a:extLst>
          </p:cNvPr>
          <p:cNvSpPr>
            <a:spLocks noGrp="1"/>
          </p:cNvSpPr>
          <p:nvPr>
            <p:ph idx="1"/>
          </p:nvPr>
        </p:nvSpPr>
        <p:spPr>
          <a:xfrm>
            <a:off x="4910667" y="321733"/>
            <a:ext cx="6664299" cy="5572390"/>
          </a:xfrm>
        </p:spPr>
        <p:txBody>
          <a:bodyPr numCol="2" anchor="ctr">
            <a:normAutofit/>
          </a:bodyPr>
          <a:lstStyle/>
          <a:p>
            <a:pPr>
              <a:buFont typeface="Courier New" panose="02070309020205020404" pitchFamily="49" charset="0"/>
              <a:buChar char="o"/>
            </a:pPr>
            <a:r>
              <a:rPr lang="en-US" sz="1500" b="1" dirty="0">
                <a:solidFill>
                  <a:srgbClr val="082544"/>
                </a:solidFill>
                <a:latin typeface="Garamond" panose="02020404030301010803" pitchFamily="18" charset="0"/>
              </a:rPr>
              <a:t>First Focus</a:t>
            </a:r>
          </a:p>
          <a:p>
            <a:pPr>
              <a:buFont typeface="Courier New" panose="02070309020205020404" pitchFamily="49" charset="0"/>
              <a:buChar char="o"/>
            </a:pPr>
            <a:r>
              <a:rPr lang="en-US" sz="1500" b="1" dirty="0">
                <a:solidFill>
                  <a:srgbClr val="082544"/>
                </a:solidFill>
                <a:latin typeface="Garamond" panose="02020404030301010803" pitchFamily="18" charset="0"/>
              </a:rPr>
              <a:t>UnidosUS</a:t>
            </a:r>
          </a:p>
          <a:p>
            <a:pPr>
              <a:buFont typeface="Courier New" panose="02070309020205020404" pitchFamily="49" charset="0"/>
              <a:buChar char="o"/>
            </a:pPr>
            <a:r>
              <a:rPr lang="en-US" sz="1500" b="1" dirty="0">
                <a:solidFill>
                  <a:srgbClr val="082544"/>
                </a:solidFill>
                <a:latin typeface="Garamond" panose="02020404030301010803" pitchFamily="18" charset="0"/>
              </a:rPr>
              <a:t>Save the Children Action Network</a:t>
            </a:r>
          </a:p>
          <a:p>
            <a:pPr>
              <a:buFont typeface="Courier New" panose="02070309020205020404" pitchFamily="49" charset="0"/>
              <a:buChar char="o"/>
            </a:pPr>
            <a:r>
              <a:rPr lang="en-US" sz="1500" b="1" dirty="0">
                <a:solidFill>
                  <a:srgbClr val="082544"/>
                </a:solidFill>
                <a:latin typeface="Garamond" panose="02020404030301010803" pitchFamily="18" charset="0"/>
              </a:rPr>
              <a:t>Center for Native American Youth</a:t>
            </a:r>
          </a:p>
          <a:p>
            <a:pPr>
              <a:buFont typeface="Courier New" panose="02070309020205020404" pitchFamily="49" charset="0"/>
              <a:buChar char="o"/>
            </a:pPr>
            <a:r>
              <a:rPr lang="en-US" sz="1500" b="1" dirty="0">
                <a:solidFill>
                  <a:srgbClr val="082544"/>
                </a:solidFill>
                <a:latin typeface="Garamond" panose="02020404030301010803" pitchFamily="18" charset="0"/>
              </a:rPr>
              <a:t>The Century Foundation </a:t>
            </a:r>
          </a:p>
          <a:p>
            <a:pPr>
              <a:buFont typeface="Courier New" panose="02070309020205020404" pitchFamily="49" charset="0"/>
              <a:buChar char="o"/>
            </a:pPr>
            <a:r>
              <a:rPr lang="en-US" sz="1500" b="1" dirty="0">
                <a:solidFill>
                  <a:srgbClr val="082544"/>
                </a:solidFill>
                <a:latin typeface="Garamond" panose="02020404030301010803" pitchFamily="18" charset="0"/>
              </a:rPr>
              <a:t>Sargent Shriver National Center on Poverty Law</a:t>
            </a:r>
          </a:p>
          <a:p>
            <a:pPr>
              <a:buFont typeface="Courier New" panose="02070309020205020404" pitchFamily="49" charset="0"/>
              <a:buChar char="o"/>
            </a:pPr>
            <a:r>
              <a:rPr lang="en-US" sz="1500" b="1" dirty="0">
                <a:solidFill>
                  <a:srgbClr val="082544"/>
                </a:solidFill>
                <a:latin typeface="Garamond" panose="02020404030301010803" pitchFamily="18" charset="0"/>
              </a:rPr>
              <a:t>PICO National Network </a:t>
            </a:r>
          </a:p>
          <a:p>
            <a:pPr>
              <a:buFont typeface="Courier New" panose="02070309020205020404" pitchFamily="49" charset="0"/>
              <a:buChar char="o"/>
            </a:pPr>
            <a:r>
              <a:rPr lang="en-US" sz="1500" b="1" dirty="0" err="1">
                <a:solidFill>
                  <a:srgbClr val="082544"/>
                </a:solidFill>
                <a:latin typeface="Garamond" panose="02020404030301010803" pitchFamily="18" charset="0"/>
              </a:rPr>
              <a:t>MomsRising</a:t>
            </a:r>
            <a:endParaRPr lang="en-US" sz="1500" b="1" dirty="0">
              <a:solidFill>
                <a:srgbClr val="082544"/>
              </a:solidFill>
              <a:latin typeface="Garamond" panose="02020404030301010803" pitchFamily="18" charset="0"/>
            </a:endParaRPr>
          </a:p>
          <a:p>
            <a:pPr>
              <a:buFont typeface="Courier New" panose="02070309020205020404" pitchFamily="49" charset="0"/>
              <a:buChar char="o"/>
            </a:pPr>
            <a:r>
              <a:rPr lang="en-US" sz="1500" b="1" dirty="0">
                <a:solidFill>
                  <a:srgbClr val="082544"/>
                </a:solidFill>
                <a:latin typeface="Garamond" panose="02020404030301010803" pitchFamily="18" charset="0"/>
              </a:rPr>
              <a:t>Child Welfare League of America </a:t>
            </a:r>
          </a:p>
          <a:p>
            <a:pPr>
              <a:buFont typeface="Courier New" panose="02070309020205020404" pitchFamily="49" charset="0"/>
              <a:buChar char="o"/>
            </a:pPr>
            <a:r>
              <a:rPr lang="en-US" sz="1500" b="1" dirty="0">
                <a:solidFill>
                  <a:srgbClr val="082544"/>
                </a:solidFill>
                <a:latin typeface="Garamond" panose="02020404030301010803" pitchFamily="18" charset="0"/>
              </a:rPr>
              <a:t>American Federation of Teachers</a:t>
            </a:r>
          </a:p>
          <a:p>
            <a:pPr>
              <a:buFont typeface="Courier New" panose="02070309020205020404" pitchFamily="49" charset="0"/>
              <a:buChar char="o"/>
            </a:pPr>
            <a:r>
              <a:rPr lang="en-US" sz="1500" b="1" dirty="0">
                <a:solidFill>
                  <a:srgbClr val="082544"/>
                </a:solidFill>
                <a:latin typeface="Garamond" panose="02020404030301010803" pitchFamily="18" charset="0"/>
              </a:rPr>
              <a:t>Prosperity Now</a:t>
            </a:r>
          </a:p>
          <a:p>
            <a:pPr>
              <a:buFont typeface="Courier New" panose="02070309020205020404" pitchFamily="49" charset="0"/>
              <a:buChar char="o"/>
            </a:pPr>
            <a:r>
              <a:rPr lang="en-US" sz="1500" b="1" dirty="0">
                <a:solidFill>
                  <a:srgbClr val="082544"/>
                </a:solidFill>
                <a:latin typeface="Garamond" panose="02020404030301010803" pitchFamily="18" charset="0"/>
              </a:rPr>
              <a:t>National Center for Children in Poverty </a:t>
            </a:r>
          </a:p>
          <a:p>
            <a:pPr>
              <a:buFont typeface="Courier New" panose="02070309020205020404" pitchFamily="49" charset="0"/>
              <a:buChar char="o"/>
            </a:pPr>
            <a:r>
              <a:rPr lang="en-US" sz="1500" b="1" dirty="0">
                <a:solidFill>
                  <a:srgbClr val="082544"/>
                </a:solidFill>
                <a:latin typeface="Garamond" panose="02020404030301010803" pitchFamily="18" charset="0"/>
              </a:rPr>
              <a:t>Partnership for America’s Children </a:t>
            </a:r>
          </a:p>
          <a:p>
            <a:pPr>
              <a:buFont typeface="Courier New" panose="02070309020205020404" pitchFamily="49" charset="0"/>
              <a:buChar char="o"/>
            </a:pPr>
            <a:r>
              <a:rPr lang="en-US" sz="1500" b="1" dirty="0">
                <a:solidFill>
                  <a:srgbClr val="082544"/>
                </a:solidFill>
                <a:latin typeface="Garamond" panose="02020404030301010803" pitchFamily="18" charset="0"/>
              </a:rPr>
              <a:t>National Latino Children’s Institute </a:t>
            </a:r>
          </a:p>
          <a:p>
            <a:pPr>
              <a:buFont typeface="Courier New" panose="02070309020205020404" pitchFamily="49" charset="0"/>
              <a:buChar char="o"/>
            </a:pPr>
            <a:r>
              <a:rPr lang="en-US" sz="1500" b="1" dirty="0">
                <a:solidFill>
                  <a:srgbClr val="082544"/>
                </a:solidFill>
                <a:latin typeface="Garamond" panose="02020404030301010803" pitchFamily="18" charset="0"/>
              </a:rPr>
              <a:t>Share our Strength</a:t>
            </a:r>
          </a:p>
          <a:p>
            <a:pPr>
              <a:buFont typeface="Courier New" panose="02070309020205020404" pitchFamily="49" charset="0"/>
              <a:buChar char="o"/>
            </a:pPr>
            <a:r>
              <a:rPr lang="en-US" sz="1500" b="1" dirty="0">
                <a:solidFill>
                  <a:srgbClr val="082544"/>
                </a:solidFill>
                <a:latin typeface="Garamond" panose="02020404030301010803" pitchFamily="18" charset="0"/>
              </a:rPr>
              <a:t>National Association of Counties (</a:t>
            </a:r>
            <a:r>
              <a:rPr lang="en-US" sz="1500" b="1" dirty="0" err="1">
                <a:solidFill>
                  <a:srgbClr val="082544"/>
                </a:solidFill>
                <a:latin typeface="Garamond" panose="02020404030301010803" pitchFamily="18" charset="0"/>
              </a:rPr>
              <a:t>NACo</a:t>
            </a:r>
            <a:r>
              <a:rPr lang="en-US" sz="1500" b="1" dirty="0">
                <a:solidFill>
                  <a:srgbClr val="082544"/>
                </a:solidFill>
                <a:latin typeface="Garamond" panose="02020404030301010803" pitchFamily="18" charset="0"/>
              </a:rPr>
              <a:t>)</a:t>
            </a:r>
          </a:p>
          <a:p>
            <a:pPr>
              <a:buFont typeface="Courier New" panose="02070309020205020404" pitchFamily="49" charset="0"/>
              <a:buChar char="o"/>
            </a:pPr>
            <a:r>
              <a:rPr lang="en-US" sz="1500" b="1" dirty="0">
                <a:solidFill>
                  <a:srgbClr val="082544"/>
                </a:solidFill>
                <a:latin typeface="Garamond" panose="02020404030301010803" pitchFamily="18" charset="0"/>
              </a:rPr>
              <a:t>Alliance for Strong Families and Communities</a:t>
            </a:r>
          </a:p>
          <a:p>
            <a:pPr>
              <a:buFont typeface="Courier New" panose="02070309020205020404" pitchFamily="49" charset="0"/>
              <a:buChar char="o"/>
            </a:pPr>
            <a:r>
              <a:rPr lang="en-US" sz="1500" b="1" dirty="0">
                <a:solidFill>
                  <a:srgbClr val="082544"/>
                </a:solidFill>
                <a:latin typeface="Garamond" panose="02020404030301010803" pitchFamily="18" charset="0"/>
              </a:rPr>
              <a:t>National Association for the Education of Young Children (NAEYC)</a:t>
            </a:r>
          </a:p>
          <a:p>
            <a:pPr>
              <a:buFont typeface="Courier New" panose="02070309020205020404" pitchFamily="49" charset="0"/>
              <a:buChar char="o"/>
            </a:pPr>
            <a:r>
              <a:rPr lang="en-US" sz="1500" b="1" dirty="0">
                <a:solidFill>
                  <a:srgbClr val="082544"/>
                </a:solidFill>
                <a:latin typeface="Garamond" panose="02020404030301010803" pitchFamily="18" charset="0"/>
              </a:rPr>
              <a:t>Catholic Charities USA</a:t>
            </a:r>
          </a:p>
          <a:p>
            <a:pPr>
              <a:buFont typeface="Courier New" panose="02070309020205020404" pitchFamily="49" charset="0"/>
              <a:buChar char="o"/>
            </a:pPr>
            <a:r>
              <a:rPr lang="en-US" sz="1500" b="1" dirty="0">
                <a:solidFill>
                  <a:srgbClr val="082544"/>
                </a:solidFill>
                <a:latin typeface="Garamond" panose="02020404030301010803" pitchFamily="18" charset="0"/>
              </a:rPr>
              <a:t>Center for the Study of Social Policy (CSSP)</a:t>
            </a:r>
          </a:p>
          <a:p>
            <a:pPr>
              <a:buFont typeface="Courier New" panose="02070309020205020404" pitchFamily="49" charset="0"/>
              <a:buChar char="o"/>
            </a:pPr>
            <a:r>
              <a:rPr lang="en-US" sz="1500" b="1" dirty="0">
                <a:solidFill>
                  <a:srgbClr val="082544"/>
                </a:solidFill>
                <a:latin typeface="Garamond" panose="02020404030301010803" pitchFamily="18" charset="0"/>
              </a:rPr>
              <a:t>National Black Child Development Institute (NBCDI)</a:t>
            </a:r>
          </a:p>
          <a:p>
            <a:pPr>
              <a:buFont typeface="Courier New" panose="02070309020205020404" pitchFamily="49" charset="0"/>
              <a:buChar char="o"/>
            </a:pPr>
            <a:r>
              <a:rPr lang="en-US" sz="1500" b="1" dirty="0">
                <a:solidFill>
                  <a:srgbClr val="082544"/>
                </a:solidFill>
                <a:latin typeface="Garamond" panose="02020404030301010803" pitchFamily="18" charset="0"/>
              </a:rPr>
              <a:t>The National Prevention Science Coalition </a:t>
            </a:r>
            <a:r>
              <a:rPr lang="en-US" sz="1500" b="1" dirty="0" smtClean="0">
                <a:solidFill>
                  <a:srgbClr val="082544"/>
                </a:solidFill>
                <a:latin typeface="Garamond" panose="02020404030301010803" pitchFamily="18" charset="0"/>
              </a:rPr>
              <a:t>to </a:t>
            </a:r>
            <a:r>
              <a:rPr lang="en-US" sz="1500" b="1" dirty="0">
                <a:solidFill>
                  <a:srgbClr val="082544"/>
                </a:solidFill>
                <a:latin typeface="Garamond" panose="02020404030301010803" pitchFamily="18" charset="0"/>
              </a:rPr>
              <a:t>Improve </a:t>
            </a:r>
            <a:r>
              <a:rPr lang="en-US" sz="1500" b="1" dirty="0" smtClean="0">
                <a:solidFill>
                  <a:srgbClr val="082544"/>
                </a:solidFill>
                <a:latin typeface="Garamond" panose="02020404030301010803" pitchFamily="18" charset="0"/>
              </a:rPr>
              <a:t>Lives</a:t>
            </a:r>
          </a:p>
          <a:p>
            <a:pPr>
              <a:buFont typeface="Courier New" panose="02070309020205020404" pitchFamily="49" charset="0"/>
              <a:buChar char="o"/>
            </a:pPr>
            <a:r>
              <a:rPr lang="en-US" sz="1500" b="1" dirty="0" smtClean="0">
                <a:solidFill>
                  <a:srgbClr val="082544"/>
                </a:solidFill>
                <a:latin typeface="Garamond" panose="02020404030301010803" pitchFamily="18" charset="0"/>
              </a:rPr>
              <a:t>National WIC Association</a:t>
            </a:r>
          </a:p>
          <a:p>
            <a:pPr>
              <a:buFont typeface="Courier New" panose="02070309020205020404" pitchFamily="49" charset="0"/>
              <a:buChar char="o"/>
            </a:pPr>
            <a:r>
              <a:rPr lang="en-US" sz="1500" b="1" dirty="0" smtClean="0">
                <a:solidFill>
                  <a:srgbClr val="082544"/>
                </a:solidFill>
                <a:latin typeface="Garamond" panose="02020404030301010803" pitchFamily="18" charset="0"/>
              </a:rPr>
              <a:t>National Diaper Bank Network </a:t>
            </a:r>
            <a:endParaRPr lang="en-US" sz="1500" b="1" dirty="0">
              <a:solidFill>
                <a:srgbClr val="082544"/>
              </a:solidFill>
              <a:latin typeface="Garamond" panose="02020404030301010803" pitchFamily="18" charset="0"/>
            </a:endParaRPr>
          </a:p>
        </p:txBody>
      </p:sp>
      <p:sp>
        <p:nvSpPr>
          <p:cNvPr id="11" name="Rectangle 10">
            <a:extLst>
              <a:ext uri="{FF2B5EF4-FFF2-40B4-BE49-F238E27FC236}">
                <a16:creationId xmlns:a16="http://schemas.microsoft.com/office/drawing/2014/main" xmlns="" id="{BDD49DBF-63B3-B94D-989A-BE947FBC74D8}"/>
              </a:ext>
            </a:extLst>
          </p:cNvPr>
          <p:cNvSpPr/>
          <p:nvPr/>
        </p:nvSpPr>
        <p:spPr>
          <a:xfrm>
            <a:off x="746336" y="5979050"/>
            <a:ext cx="3450175" cy="477054"/>
          </a:xfrm>
          <a:prstGeom prst="rect">
            <a:avLst/>
          </a:prstGeom>
        </p:spPr>
        <p:txBody>
          <a:bodyPr wrap="none">
            <a:spAutoFit/>
          </a:bodyPr>
          <a:lstStyle/>
          <a:p>
            <a:r>
              <a:rPr lang="en-US" sz="2500" dirty="0">
                <a:solidFill>
                  <a:srgbClr val="082544"/>
                </a:solidFill>
                <a:latin typeface="Garamond" panose="02020404030301010803" pitchFamily="18" charset="0"/>
              </a:rPr>
              <a:t>Follow us: </a:t>
            </a:r>
            <a:r>
              <a:rPr lang="en-US" sz="2500" b="1" dirty="0">
                <a:solidFill>
                  <a:srgbClr val="082544"/>
                </a:solidFill>
                <a:latin typeface="Garamond" panose="02020404030301010803" pitchFamily="18" charset="0"/>
              </a:rPr>
              <a:t>@CPAG_USA</a:t>
            </a:r>
            <a:endParaRPr lang="en-US" sz="2500" b="1" dirty="0">
              <a:solidFill>
                <a:srgbClr val="082544"/>
              </a:solidFill>
            </a:endParaRPr>
          </a:p>
        </p:txBody>
      </p:sp>
      <p:sp>
        <p:nvSpPr>
          <p:cNvPr id="13" name="Rectangle 12">
            <a:extLst>
              <a:ext uri="{FF2B5EF4-FFF2-40B4-BE49-F238E27FC236}">
                <a16:creationId xmlns:a16="http://schemas.microsoft.com/office/drawing/2014/main" xmlns="" id="{04409C2D-5D55-6A47-ADE4-EF0CA5CAC893}"/>
              </a:ext>
            </a:extLst>
          </p:cNvPr>
          <p:cNvSpPr/>
          <p:nvPr/>
        </p:nvSpPr>
        <p:spPr>
          <a:xfrm>
            <a:off x="8581779" y="6007481"/>
            <a:ext cx="3288657" cy="477054"/>
          </a:xfrm>
          <a:prstGeom prst="rect">
            <a:avLst/>
          </a:prstGeom>
        </p:spPr>
        <p:txBody>
          <a:bodyPr wrap="none">
            <a:spAutoFit/>
          </a:bodyPr>
          <a:lstStyle/>
          <a:p>
            <a:r>
              <a:rPr lang="en-US" sz="2500" dirty="0" err="1">
                <a:solidFill>
                  <a:srgbClr val="082544"/>
                </a:solidFill>
                <a:latin typeface="Garamond" panose="02020404030301010803" pitchFamily="18" charset="0"/>
              </a:rPr>
              <a:t>www.childpovertyusa.org</a:t>
            </a:r>
            <a:endParaRPr lang="en-US" sz="2500" dirty="0">
              <a:solidFill>
                <a:srgbClr val="082544"/>
              </a:solidFill>
            </a:endParaRPr>
          </a:p>
        </p:txBody>
      </p:sp>
      <p:pic>
        <p:nvPicPr>
          <p:cNvPr id="19" name="Picture 18">
            <a:extLst>
              <a:ext uri="{FF2B5EF4-FFF2-40B4-BE49-F238E27FC236}">
                <a16:creationId xmlns:a16="http://schemas.microsoft.com/office/drawing/2014/main" xmlns="" id="{7F8E5278-4854-3943-9F7E-C9A5D290C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52" y="6007481"/>
            <a:ext cx="493648" cy="493648"/>
          </a:xfrm>
          <a:prstGeom prst="rect">
            <a:avLst/>
          </a:prstGeom>
        </p:spPr>
      </p:pic>
    </p:spTree>
    <p:extLst>
      <p:ext uri="{BB962C8B-B14F-4D97-AF65-F5344CB8AC3E}">
        <p14:creationId xmlns:p14="http://schemas.microsoft.com/office/powerpoint/2010/main" val="78805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txBox="1">
            <a:spLocks noChangeArrowheads="1"/>
          </p:cNvSpPr>
          <p:nvPr/>
        </p:nvSpPr>
        <p:spPr bwMode="auto">
          <a:xfrm>
            <a:off x="1949545" y="1295401"/>
            <a:ext cx="8262938"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buClr>
                <a:srgbClr val="FFCC00"/>
              </a:buClr>
            </a:pPr>
            <a:r>
              <a:rPr lang="en-US" altLang="en-US" sz="2000" dirty="0">
                <a:latin typeface="Lato Medium" panose="020F0602020204030203" pitchFamily="34" charset="0"/>
                <a:cs typeface="Lato Medium" panose="020F0602020204030203" pitchFamily="34" charset="0"/>
              </a:rPr>
              <a:t>The National Center for Children in Poverty is a non-partisan public policy research center dedicated to promoting healthy child development and strong, nurturing families that are economically secure.  </a:t>
            </a:r>
          </a:p>
          <a:p>
            <a:pPr algn="ctr">
              <a:spcBef>
                <a:spcPct val="20000"/>
              </a:spcBef>
              <a:buClr>
                <a:srgbClr val="FFCC00"/>
              </a:buClr>
            </a:pPr>
            <a:endParaRPr lang="en-US" altLang="en-US" sz="2000" dirty="0">
              <a:latin typeface="Lato Medium" panose="020F0602020204030203" pitchFamily="34" charset="0"/>
              <a:cs typeface="Lato Medium" panose="020F0602020204030203" pitchFamily="34" charset="0"/>
            </a:endParaRPr>
          </a:p>
          <a:p>
            <a:pPr algn="ctr">
              <a:spcBef>
                <a:spcPct val="20000"/>
              </a:spcBef>
              <a:buClr>
                <a:srgbClr val="FFCC00"/>
              </a:buClr>
            </a:pPr>
            <a:r>
              <a:rPr lang="en-US" altLang="en-US" sz="2000" dirty="0">
                <a:latin typeface="Lato Medium" panose="020F0602020204030203" pitchFamily="34" charset="0"/>
                <a:cs typeface="Lato Medium" panose="020F0602020204030203" pitchFamily="34" charset="0"/>
              </a:rPr>
              <a:t>Our research helps </a:t>
            </a:r>
            <a:r>
              <a:rPr lang="en-US" altLang="en-US" sz="2000" dirty="0" err="1">
                <a:latin typeface="Lato Medium" panose="020F0602020204030203" pitchFamily="34" charset="0"/>
                <a:cs typeface="Lato Medium" panose="020F0602020204030203" pitchFamily="34" charset="0"/>
              </a:rPr>
              <a:t>decisionmakers</a:t>
            </a:r>
            <a:r>
              <a:rPr lang="en-US" altLang="en-US" sz="2000" dirty="0">
                <a:latin typeface="Lato Medium" panose="020F0602020204030203" pitchFamily="34" charset="0"/>
                <a:cs typeface="Lato Medium" panose="020F0602020204030203" pitchFamily="34" charset="0"/>
              </a:rPr>
              <a:t> craft effective policies in their cities and states as well as at the federal level.</a:t>
            </a:r>
          </a:p>
        </p:txBody>
      </p:sp>
      <p:pic>
        <p:nvPicPr>
          <p:cNvPr id="8196" name="Picture 14" descr="102374774, 4 Eyes Photography /The Image 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6200"/>
            <a:ext cx="459130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ctl12_ctlComp_imgThumb" descr="200257728-002"/>
          <p:cNvPicPr>
            <a:picLocks noChangeAspect="1" noChangeArrowheads="1"/>
          </p:cNvPicPr>
          <p:nvPr/>
        </p:nvPicPr>
        <p:blipFill>
          <a:blip r:embed="rId4">
            <a:extLst>
              <a:ext uri="{28A0092B-C50C-407E-A947-70E740481C1C}">
                <a14:useLocalDpi xmlns:a14="http://schemas.microsoft.com/office/drawing/2010/main" val="0"/>
              </a:ext>
            </a:extLst>
          </a:blip>
          <a:srcRect t="2940"/>
          <a:stretch>
            <a:fillRect/>
          </a:stretch>
        </p:blipFill>
        <p:spPr bwMode="auto">
          <a:xfrm>
            <a:off x="6081015" y="3886200"/>
            <a:ext cx="459129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National Center for Children in Poverty, Columbia University Mailman School of Public Heal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3063" y="181451"/>
            <a:ext cx="7229475"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6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latin typeface="Lato Medium" panose="020F0602020204030203" pitchFamily="34" charset="0"/>
                <a:cs typeface="Lato Medium" panose="020F0602020204030203" pitchFamily="34" charset="0"/>
              </a:rPr>
              <a:t>What Do We Mean By Paid/Unpaid Leave?</a:t>
            </a:r>
            <a:endParaRPr lang="en-US" sz="3200" dirty="0">
              <a:solidFill>
                <a:schemeClr val="tx2"/>
              </a:solidFill>
            </a:endParaRPr>
          </a:p>
        </p:txBody>
      </p:sp>
      <p:sp>
        <p:nvSpPr>
          <p:cNvPr id="3" name="Content Placeholder 2"/>
          <p:cNvSpPr>
            <a:spLocks noGrp="1"/>
          </p:cNvSpPr>
          <p:nvPr>
            <p:ph sz="quarter" idx="1"/>
          </p:nvPr>
        </p:nvSpPr>
        <p:spPr>
          <a:xfrm>
            <a:off x="2209800" y="1752600"/>
            <a:ext cx="7772400" cy="3735352"/>
          </a:xfrm>
        </p:spPr>
        <p:txBody>
          <a:bodyPr>
            <a:noAutofit/>
          </a:bodyPr>
          <a:lstStyle/>
          <a:p>
            <a:pPr>
              <a:buClr>
                <a:schemeClr val="accent2"/>
              </a:buClr>
            </a:pPr>
            <a:r>
              <a:rPr lang="en-US" sz="2500" dirty="0">
                <a:latin typeface="Lato Medium" panose="020F0602020204030203" pitchFamily="34" charset="0"/>
                <a:cs typeface="Lato Medium" panose="020F0602020204030203" pitchFamily="34" charset="0"/>
              </a:rPr>
              <a:t>Medical leave</a:t>
            </a:r>
          </a:p>
          <a:p>
            <a:pPr marL="662940" lvl="1" indent="-342900">
              <a:buFontTx/>
              <a:buChar char="-"/>
            </a:pPr>
            <a:r>
              <a:rPr lang="en-US" sz="2500" dirty="0">
                <a:latin typeface="Lato Medium" panose="020F0602020204030203" pitchFamily="34" charset="0"/>
                <a:cs typeface="Lato Medium" panose="020F0602020204030203" pitchFamily="34" charset="0"/>
              </a:rPr>
              <a:t>To recover from one’s own illness or injury</a:t>
            </a:r>
          </a:p>
          <a:p>
            <a:pPr marL="0" indent="0">
              <a:buClr>
                <a:schemeClr val="accent2"/>
              </a:buClr>
              <a:buNone/>
            </a:pPr>
            <a:endParaRPr lang="en-US" sz="1400" dirty="0">
              <a:latin typeface="Lato Medium" panose="020F0602020204030203" pitchFamily="34" charset="0"/>
              <a:cs typeface="Lato Medium" panose="020F0602020204030203" pitchFamily="34" charset="0"/>
            </a:endParaRPr>
          </a:p>
          <a:p>
            <a:pPr>
              <a:buClr>
                <a:schemeClr val="accent2"/>
              </a:buClr>
            </a:pPr>
            <a:r>
              <a:rPr lang="en-US" sz="2500" dirty="0">
                <a:latin typeface="Lato Medium" panose="020F0602020204030203" pitchFamily="34" charset="0"/>
                <a:cs typeface="Lato Medium" panose="020F0602020204030203" pitchFamily="34" charset="0"/>
              </a:rPr>
              <a:t>Parental leave</a:t>
            </a:r>
          </a:p>
          <a:p>
            <a:pPr marL="662940" lvl="1" indent="-342900">
              <a:buFontTx/>
              <a:buChar char="-"/>
            </a:pPr>
            <a:r>
              <a:rPr lang="en-US" sz="2500" dirty="0">
                <a:latin typeface="Lato Medium" panose="020F0602020204030203" pitchFamily="34" charset="0"/>
                <a:cs typeface="Lato Medium" panose="020F0602020204030203" pitchFamily="34" charset="0"/>
              </a:rPr>
              <a:t>To bond with a new child </a:t>
            </a:r>
          </a:p>
          <a:p>
            <a:pPr marL="320040" lvl="1" indent="0">
              <a:buNone/>
            </a:pPr>
            <a:endParaRPr lang="en-US" sz="1400" dirty="0">
              <a:latin typeface="Lato Medium" panose="020F0602020204030203" pitchFamily="34" charset="0"/>
              <a:cs typeface="Lato Medium" panose="020F0602020204030203" pitchFamily="34" charset="0"/>
            </a:endParaRPr>
          </a:p>
          <a:p>
            <a:pPr>
              <a:buClr>
                <a:schemeClr val="accent2"/>
              </a:buClr>
            </a:pPr>
            <a:r>
              <a:rPr lang="en-US" sz="2500" dirty="0">
                <a:latin typeface="Lato Medium" panose="020F0602020204030203" pitchFamily="34" charset="0"/>
                <a:cs typeface="Lato Medium" panose="020F0602020204030203" pitchFamily="34" charset="0"/>
              </a:rPr>
              <a:t>Family leave</a:t>
            </a:r>
          </a:p>
          <a:p>
            <a:pPr marL="320040" lvl="1" indent="0">
              <a:buNone/>
            </a:pPr>
            <a:r>
              <a:rPr lang="en-US" sz="2500" dirty="0">
                <a:latin typeface="Lato Medium" panose="020F0602020204030203" pitchFamily="34" charset="0"/>
                <a:cs typeface="Lato Medium" panose="020F0602020204030203" pitchFamily="34" charset="0"/>
              </a:rPr>
              <a:t>- Parental leave + caregiving leave</a:t>
            </a:r>
          </a:p>
          <a:p>
            <a:pPr marL="320040" lvl="1" indent="0">
              <a:buNone/>
            </a:pPr>
            <a:endParaRPr lang="en-US" sz="1400" dirty="0">
              <a:latin typeface="Lato Medium" panose="020F0602020204030203" pitchFamily="34" charset="0"/>
              <a:cs typeface="Lato Medium" panose="020F0602020204030203" pitchFamily="34" charset="0"/>
            </a:endParaRPr>
          </a:p>
          <a:p>
            <a:pPr marL="0" indent="0" algn="ctr">
              <a:buNone/>
            </a:pPr>
            <a:endParaRPr lang="en-US" sz="2500" i="1" dirty="0">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135419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Lato Medium" panose="020F0602020204030203" pitchFamily="34" charset="0"/>
                <a:cs typeface="Lato Medium" panose="020F0602020204030203" pitchFamily="34" charset="0"/>
              </a:rPr>
              <a:t>Key Takeaways</a:t>
            </a:r>
          </a:p>
        </p:txBody>
      </p:sp>
      <p:sp>
        <p:nvSpPr>
          <p:cNvPr id="3" name="Content Placeholder 2"/>
          <p:cNvSpPr>
            <a:spLocks noGrp="1"/>
          </p:cNvSpPr>
          <p:nvPr>
            <p:ph idx="1"/>
          </p:nvPr>
        </p:nvSpPr>
        <p:spPr/>
        <p:txBody>
          <a:bodyPr/>
          <a:lstStyle/>
          <a:p>
            <a:pPr marL="514350" indent="-514350">
              <a:buFont typeface="+mj-lt"/>
              <a:buAutoNum type="arabicPeriod"/>
            </a:pPr>
            <a:r>
              <a:rPr lang="en-US" dirty="0">
                <a:latin typeface="Lato Medium" panose="020F0602020204030203" pitchFamily="34" charset="0"/>
                <a:cs typeface="Lato Medium" panose="020F0602020204030203" pitchFamily="34" charset="0"/>
              </a:rPr>
              <a:t>PFML can interrupt intergenerational poverty.</a:t>
            </a:r>
          </a:p>
          <a:p>
            <a:pPr marL="514350" indent="-514350">
              <a:buFont typeface="+mj-lt"/>
              <a:buAutoNum type="arabicPeriod"/>
            </a:pPr>
            <a:r>
              <a:rPr lang="en-US" dirty="0">
                <a:latin typeface="Lato Medium" panose="020F0602020204030203" pitchFamily="34" charset="0"/>
                <a:cs typeface="Lato Medium" panose="020F0602020204030203" pitchFamily="34" charset="0"/>
              </a:rPr>
              <a:t>A well-designed PFML program must consider the needs of working, low-income families.</a:t>
            </a:r>
          </a:p>
          <a:p>
            <a:pPr marL="514350" indent="-514350">
              <a:buFont typeface="+mj-lt"/>
              <a:buAutoNum type="arabicPeriod"/>
            </a:pPr>
            <a:r>
              <a:rPr lang="en-US" dirty="0">
                <a:latin typeface="Lato Medium" panose="020F0602020204030203" pitchFamily="34" charset="0"/>
                <a:cs typeface="Lato Medium" panose="020F0602020204030203" pitchFamily="34" charset="0"/>
              </a:rPr>
              <a:t>We have a large body of evidence to build a universal national leave program. </a:t>
            </a:r>
          </a:p>
          <a:p>
            <a:pPr marL="514350" indent="-514350">
              <a:buFont typeface="+mj-lt"/>
              <a:buAutoNum type="arabicPeriod"/>
            </a:pPr>
            <a:endParaRPr lang="en-US" dirty="0">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1669367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828801"/>
            <a:ext cx="8229600" cy="3535363"/>
          </a:xfrm>
        </p:spPr>
        <p:txBody>
          <a:bodyPr/>
          <a:lstStyle/>
          <a:p>
            <a:endParaRPr lang="en-US" dirty="0">
              <a:latin typeface="Lato Medium" panose="020F0602020204030203" pitchFamily="34" charset="0"/>
              <a:cs typeface="Lato Medium" panose="020F0602020204030203" pitchFamily="34" charset="0"/>
            </a:endParaRPr>
          </a:p>
          <a:p>
            <a:pPr marL="0" indent="0" algn="ctr">
              <a:buNone/>
            </a:pPr>
            <a:r>
              <a:rPr lang="en-US" dirty="0">
                <a:latin typeface="Lato Medium" panose="020F0602020204030203" pitchFamily="34" charset="0"/>
                <a:cs typeface="Lato Medium" panose="020F0602020204030203" pitchFamily="34" charset="0"/>
              </a:rPr>
              <a:t>Universal paid family leave is an income supplement during a time of transition, stress, and/or joy so working individuals can take time off work.</a:t>
            </a:r>
          </a:p>
          <a:p>
            <a:pPr marL="0" indent="0" algn="ctr">
              <a:buNone/>
            </a:pPr>
            <a:endParaRPr lang="en-US" dirty="0">
              <a:latin typeface="Lato Medium" panose="020F0602020204030203" pitchFamily="34" charset="0"/>
              <a:cs typeface="Lato Medium" panose="020F0602020204030203" pitchFamily="34" charset="0"/>
            </a:endParaRPr>
          </a:p>
        </p:txBody>
      </p:sp>
      <p:sp>
        <p:nvSpPr>
          <p:cNvPr id="4" name="Title 1"/>
          <p:cNvSpPr txBox="1">
            <a:spLocks/>
          </p:cNvSpPr>
          <p:nvPr/>
        </p:nvSpPr>
        <p:spPr>
          <a:xfrm>
            <a:off x="2057400" y="2667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2"/>
                </a:solidFill>
                <a:latin typeface="Lato Medium" panose="020F0602020204030203" pitchFamily="34" charset="0"/>
                <a:cs typeface="Lato Medium" panose="020F0602020204030203" pitchFamily="34" charset="0"/>
              </a:rPr>
              <a:t>Alleviating Child Poverty Through Paid Family Leave</a:t>
            </a:r>
          </a:p>
        </p:txBody>
      </p:sp>
    </p:spTree>
    <p:extLst>
      <p:ext uri="{BB962C8B-B14F-4D97-AF65-F5344CB8AC3E}">
        <p14:creationId xmlns:p14="http://schemas.microsoft.com/office/powerpoint/2010/main" val="812443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64959" y="1185828"/>
            <a:ext cx="1828800" cy="1255728"/>
          </a:xfrm>
          <a:prstGeom prst="rect">
            <a:avLst/>
          </a:prstGeom>
          <a:noFill/>
          <a:ln>
            <a:solidFill>
              <a:schemeClr val="tx1"/>
            </a:solidFill>
          </a:ln>
        </p:spPr>
        <p:txBody>
          <a:bodyPr wrap="square" rtlCol="0">
            <a:spAutoFit/>
          </a:bodyPr>
          <a:lstStyle/>
          <a:p>
            <a:pPr algn="ctr" defTabSz="400050">
              <a:lnSpc>
                <a:spcPct val="90000"/>
              </a:lnSpc>
              <a:spcBef>
                <a:spcPct val="0"/>
              </a:spcBef>
            </a:pPr>
            <a:r>
              <a:rPr lang="en-US" sz="2000" dirty="0">
                <a:latin typeface="Arial" panose="020B0604020202020204" pitchFamily="34" charset="0"/>
                <a:cs typeface="Arial" panose="020B0604020202020204" pitchFamily="34" charset="0"/>
              </a:rPr>
              <a:t>Increased workforce attachment</a:t>
            </a:r>
          </a:p>
          <a:p>
            <a:pPr algn="ctr" defTabSz="400050">
              <a:lnSpc>
                <a:spcPct val="90000"/>
              </a:lnSpc>
              <a:spcBef>
                <a:spcPct val="0"/>
              </a:spcBef>
            </a:pPr>
            <a:r>
              <a:rPr lang="en-US" sz="1200" dirty="0">
                <a:latin typeface="Arial" panose="020B0604020202020204" pitchFamily="34" charset="0"/>
                <a:cs typeface="Arial" panose="020B0604020202020204" pitchFamily="34" charset="0"/>
              </a:rPr>
              <a:t>Houser &amp; </a:t>
            </a:r>
            <a:r>
              <a:rPr lang="en-US" sz="1200" dirty="0" err="1">
                <a:latin typeface="Arial" panose="020B0604020202020204" pitchFamily="34" charset="0"/>
                <a:cs typeface="Arial" panose="020B0604020202020204" pitchFamily="34" charset="0"/>
              </a:rPr>
              <a:t>Vartanian</a:t>
            </a:r>
            <a:r>
              <a:rPr lang="en-US" sz="1200" dirty="0">
                <a:latin typeface="Arial" panose="020B0604020202020204" pitchFamily="34" charset="0"/>
                <a:cs typeface="Arial" panose="020B0604020202020204" pitchFamily="34" charset="0"/>
              </a:rPr>
              <a:t>, 2012</a:t>
            </a:r>
          </a:p>
        </p:txBody>
      </p:sp>
      <p:sp>
        <p:nvSpPr>
          <p:cNvPr id="9" name="TextBox 8"/>
          <p:cNvSpPr txBox="1"/>
          <p:nvPr/>
        </p:nvSpPr>
        <p:spPr>
          <a:xfrm>
            <a:off x="4208343" y="3152521"/>
            <a:ext cx="1828800" cy="1532727"/>
          </a:xfrm>
          <a:prstGeom prst="rect">
            <a:avLst/>
          </a:prstGeom>
          <a:noFill/>
          <a:ln>
            <a:solidFill>
              <a:schemeClr val="tx1"/>
            </a:solidFill>
          </a:ln>
        </p:spPr>
        <p:txBody>
          <a:bodyPr wrap="square" rtlCol="0">
            <a:spAutoFit/>
          </a:bodyPr>
          <a:lstStyle/>
          <a:p>
            <a:pPr algn="ctr" defTabSz="400050">
              <a:lnSpc>
                <a:spcPct val="90000"/>
              </a:lnSpc>
              <a:spcBef>
                <a:spcPct val="0"/>
              </a:spcBef>
            </a:pPr>
            <a:r>
              <a:rPr lang="en-US" sz="2000" dirty="0">
                <a:latin typeface="Arial" panose="020B0604020202020204" pitchFamily="34" charset="0"/>
                <a:cs typeface="Arial" panose="020B0604020202020204" pitchFamily="34" charset="0"/>
              </a:rPr>
              <a:t>Less dependence on public assistance</a:t>
            </a:r>
          </a:p>
          <a:p>
            <a:pPr algn="ctr" defTabSz="400050">
              <a:lnSpc>
                <a:spcPct val="90000"/>
              </a:lnSpc>
              <a:spcBef>
                <a:spcPct val="0"/>
              </a:spcBef>
            </a:pPr>
            <a:r>
              <a:rPr lang="en-US" sz="1200" dirty="0">
                <a:latin typeface="Arial" panose="020B0604020202020204" pitchFamily="34" charset="0"/>
                <a:cs typeface="Arial" panose="020B0604020202020204" pitchFamily="34" charset="0"/>
              </a:rPr>
              <a:t>Houser &amp; </a:t>
            </a:r>
            <a:r>
              <a:rPr lang="en-US" sz="1200" dirty="0" err="1">
                <a:latin typeface="Arial" panose="020B0604020202020204" pitchFamily="34" charset="0"/>
                <a:cs typeface="Arial" panose="020B0604020202020204" pitchFamily="34" charset="0"/>
              </a:rPr>
              <a:t>Vartanian</a:t>
            </a:r>
            <a:r>
              <a:rPr lang="en-US" sz="1200" dirty="0">
                <a:latin typeface="Arial" panose="020B0604020202020204" pitchFamily="34" charset="0"/>
                <a:cs typeface="Arial" panose="020B0604020202020204" pitchFamily="34" charset="0"/>
              </a:rPr>
              <a:t>, 2012</a:t>
            </a:r>
            <a:endParaRPr lang="en-US" sz="2000" dirty="0">
              <a:latin typeface="Arial" panose="020B0604020202020204" pitchFamily="34" charset="0"/>
              <a:cs typeface="Arial" panose="020B0604020202020204" pitchFamily="34" charset="0"/>
            </a:endParaRPr>
          </a:p>
        </p:txBody>
      </p:sp>
      <p:sp>
        <p:nvSpPr>
          <p:cNvPr id="10" name="TextBox 9"/>
          <p:cNvSpPr txBox="1"/>
          <p:nvPr/>
        </p:nvSpPr>
        <p:spPr>
          <a:xfrm>
            <a:off x="6483438" y="2430930"/>
            <a:ext cx="1828800" cy="1477328"/>
          </a:xfrm>
          <a:prstGeom prst="rect">
            <a:avLst/>
          </a:prstGeom>
          <a:noFill/>
          <a:ln>
            <a:solidFill>
              <a:schemeClr val="tx1"/>
            </a:solidFill>
          </a:ln>
        </p:spPr>
        <p:txBody>
          <a:bodyPr wrap="square" rtlCol="0">
            <a:spAutoFit/>
          </a:bodyPr>
          <a:lstStyle/>
          <a:p>
            <a:pPr algn="ctr" defTabSz="400050">
              <a:lnSpc>
                <a:spcPct val="90000"/>
              </a:lnSpc>
              <a:spcBef>
                <a:spcPct val="0"/>
              </a:spcBef>
              <a:spcAft>
                <a:spcPct val="35000"/>
              </a:spcAft>
            </a:pPr>
            <a:r>
              <a:rPr lang="en-US" sz="2000" dirty="0">
                <a:latin typeface="Arial" panose="020B0604020202020204" pitchFamily="34" charset="0"/>
                <a:cs typeface="Arial" panose="020B0604020202020204" pitchFamily="34" charset="0"/>
              </a:rPr>
              <a:t>More family income and greater economic security</a:t>
            </a:r>
          </a:p>
        </p:txBody>
      </p:sp>
      <p:sp>
        <p:nvSpPr>
          <p:cNvPr id="11" name="TextBox 10"/>
          <p:cNvSpPr txBox="1"/>
          <p:nvPr/>
        </p:nvSpPr>
        <p:spPr>
          <a:xfrm>
            <a:off x="8701757" y="2492487"/>
            <a:ext cx="1828800" cy="1692771"/>
          </a:xfrm>
          <a:prstGeom prst="rect">
            <a:avLst/>
          </a:prstGeom>
          <a:solidFill>
            <a:schemeClr val="tx2">
              <a:lumMod val="60000"/>
              <a:lumOff val="40000"/>
            </a:schemeClr>
          </a:solidFill>
          <a:ln>
            <a:solidFill>
              <a:schemeClr val="tx1"/>
            </a:solidFill>
          </a:ln>
        </p:spPr>
        <p:txBody>
          <a:bodyPr wrap="square" rtlCol="0">
            <a:spAutoFit/>
          </a:bodyPr>
          <a:lstStyle/>
          <a:p>
            <a:pPr algn="ctr" defTabSz="400050">
              <a:lnSpc>
                <a:spcPct val="90000"/>
              </a:lnSpc>
              <a:spcBef>
                <a:spcPct val="0"/>
              </a:spcBef>
              <a:spcAft>
                <a:spcPct val="35000"/>
              </a:spcAft>
            </a:pPr>
            <a:endParaRPr lang="en-US" sz="2000" b="1" dirty="0">
              <a:solidFill>
                <a:schemeClr val="bg1"/>
              </a:solidFill>
              <a:latin typeface="Arial" panose="020B0604020202020204" pitchFamily="34" charset="0"/>
              <a:cs typeface="Arial" panose="020B0604020202020204" pitchFamily="34" charset="0"/>
            </a:endParaRPr>
          </a:p>
          <a:p>
            <a:pPr algn="ctr" defTabSz="400050">
              <a:lnSpc>
                <a:spcPct val="90000"/>
              </a:lnSpc>
              <a:spcBef>
                <a:spcPct val="0"/>
              </a:spcBef>
              <a:spcAft>
                <a:spcPct val="35000"/>
              </a:spcAft>
            </a:pPr>
            <a:r>
              <a:rPr lang="en-US" sz="2000" b="1" dirty="0">
                <a:solidFill>
                  <a:schemeClr val="bg1"/>
                </a:solidFill>
                <a:latin typeface="Arial" panose="020B0604020202020204" pitchFamily="34" charset="0"/>
                <a:cs typeface="Arial" panose="020B0604020202020204" pitchFamily="34" charset="0"/>
              </a:rPr>
              <a:t>Fewer children in poverty</a:t>
            </a:r>
          </a:p>
          <a:p>
            <a:pPr algn="ctr" defTabSz="400050">
              <a:lnSpc>
                <a:spcPct val="90000"/>
              </a:lnSpc>
              <a:spcBef>
                <a:spcPct val="0"/>
              </a:spcBef>
              <a:spcAft>
                <a:spcPct val="35000"/>
              </a:spcAft>
            </a:pPr>
            <a:endParaRPr lang="en-US" sz="2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1904884" y="399605"/>
            <a:ext cx="1899758" cy="5878532"/>
          </a:xfrm>
          <a:prstGeom prst="rect">
            <a:avLst/>
          </a:prstGeom>
          <a:solidFill>
            <a:schemeClr val="tx2">
              <a:lumMod val="60000"/>
              <a:lumOff val="40000"/>
            </a:schemeClr>
          </a:solidFill>
          <a:ln>
            <a:solidFill>
              <a:schemeClr val="tx1"/>
            </a:solidFill>
          </a:ln>
        </p:spPr>
        <p:txBody>
          <a:bodyPr wrap="square" rtlCol="0">
            <a:spAutoFit/>
          </a:bodyPr>
          <a:lstStyle/>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en-US" sz="2800" b="1" dirty="0">
                <a:solidFill>
                  <a:schemeClr val="bg1"/>
                </a:solidFill>
                <a:latin typeface="Arial" panose="020B0604020202020204" pitchFamily="34" charset="0"/>
                <a:cs typeface="Arial" panose="020B0604020202020204" pitchFamily="34" charset="0"/>
              </a:rPr>
              <a:t>Well-designed program</a:t>
            </a: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cxnSp>
        <p:nvCxnSpPr>
          <p:cNvPr id="16" name="Straight Arrow Connector 15"/>
          <p:cNvCxnSpPr/>
          <p:nvPr/>
        </p:nvCxnSpPr>
        <p:spPr>
          <a:xfrm flipV="1">
            <a:off x="3792519" y="2441557"/>
            <a:ext cx="1274717" cy="89731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17" idx="3"/>
            <a:endCxn id="10" idx="2"/>
          </p:cNvCxnSpPr>
          <p:nvPr/>
        </p:nvCxnSpPr>
        <p:spPr>
          <a:xfrm flipV="1">
            <a:off x="5993760" y="3908258"/>
            <a:ext cx="1404079" cy="16001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0" idx="3"/>
          </p:cNvCxnSpPr>
          <p:nvPr/>
        </p:nvCxnSpPr>
        <p:spPr>
          <a:xfrm>
            <a:off x="8312239" y="3169594"/>
            <a:ext cx="389519" cy="308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a:stCxn id="14" idx="3"/>
            <a:endCxn id="9" idx="1"/>
          </p:cNvCxnSpPr>
          <p:nvPr/>
        </p:nvCxnSpPr>
        <p:spPr>
          <a:xfrm>
            <a:off x="3804643" y="3338872"/>
            <a:ext cx="403701" cy="5800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a:stCxn id="8" idx="3"/>
            <a:endCxn id="10" idx="0"/>
          </p:cNvCxnSpPr>
          <p:nvPr/>
        </p:nvCxnSpPr>
        <p:spPr>
          <a:xfrm>
            <a:off x="5993760" y="1813692"/>
            <a:ext cx="1404079" cy="6172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3962401" y="192505"/>
            <a:ext cx="6568156" cy="1077218"/>
          </a:xfrm>
          <a:prstGeom prst="rect">
            <a:avLst/>
          </a:prstGeom>
          <a:noFill/>
        </p:spPr>
        <p:txBody>
          <a:bodyPr wrap="square" rtlCol="0">
            <a:spAutoFit/>
          </a:bodyPr>
          <a:lstStyle/>
          <a:p>
            <a:pPr algn="ctr"/>
            <a:r>
              <a:rPr lang="en-US" sz="3200" dirty="0">
                <a:latin typeface="Lato Medium" panose="020F0602020204030203" pitchFamily="34" charset="0"/>
                <a:cs typeface="Lato Medium" panose="020F0602020204030203" pitchFamily="34" charset="0"/>
              </a:rPr>
              <a:t>PFML Enhances </a:t>
            </a:r>
            <a:r>
              <a:rPr lang="en-US" sz="3200" dirty="0">
                <a:solidFill>
                  <a:schemeClr val="tx2"/>
                </a:solidFill>
                <a:latin typeface="Lato Medium" panose="020F0602020204030203" pitchFamily="34" charset="0"/>
                <a:cs typeface="Lato Medium" panose="020F0602020204030203" pitchFamily="34" charset="0"/>
              </a:rPr>
              <a:t>Family Economic Security</a:t>
            </a:r>
          </a:p>
        </p:txBody>
      </p:sp>
      <p:sp>
        <p:nvSpPr>
          <p:cNvPr id="17" name="TextBox 16"/>
          <p:cNvSpPr txBox="1"/>
          <p:nvPr/>
        </p:nvSpPr>
        <p:spPr>
          <a:xfrm>
            <a:off x="4164959" y="5019074"/>
            <a:ext cx="1828800" cy="978729"/>
          </a:xfrm>
          <a:prstGeom prst="rect">
            <a:avLst/>
          </a:prstGeom>
          <a:noFill/>
          <a:ln>
            <a:solidFill>
              <a:schemeClr val="tx1"/>
            </a:solidFill>
          </a:ln>
        </p:spPr>
        <p:txBody>
          <a:bodyPr wrap="square" rtlCol="0">
            <a:spAutoFit/>
          </a:bodyPr>
          <a:lstStyle/>
          <a:p>
            <a:pPr algn="ctr" defTabSz="400050">
              <a:lnSpc>
                <a:spcPct val="90000"/>
              </a:lnSpc>
              <a:spcBef>
                <a:spcPct val="0"/>
              </a:spcBef>
            </a:pPr>
            <a:r>
              <a:rPr lang="en-US" sz="2000" dirty="0">
                <a:latin typeface="Arial" panose="020B0604020202020204" pitchFamily="34" charset="0"/>
                <a:cs typeface="Arial" panose="020B0604020202020204" pitchFamily="34" charset="0"/>
              </a:rPr>
              <a:t>Higher wages for new moms</a:t>
            </a:r>
          </a:p>
          <a:p>
            <a:pPr algn="ctr" defTabSz="400050">
              <a:lnSpc>
                <a:spcPct val="90000"/>
              </a:lnSpc>
              <a:spcBef>
                <a:spcPct val="0"/>
              </a:spcBef>
            </a:pPr>
            <a:r>
              <a:rPr lang="en-US" sz="1200" dirty="0">
                <a:latin typeface="Arial" panose="020B0604020202020204" pitchFamily="34" charset="0"/>
                <a:cs typeface="Arial" panose="020B0604020202020204" pitchFamily="34" charset="0"/>
              </a:rPr>
              <a:t>Bana, </a:t>
            </a:r>
            <a:r>
              <a:rPr lang="en-US" sz="1200" dirty="0" err="1">
                <a:latin typeface="Arial" panose="020B0604020202020204" pitchFamily="34" charset="0"/>
                <a:cs typeface="Arial" panose="020B0604020202020204" pitchFamily="34" charset="0"/>
              </a:rPr>
              <a:t>Bedard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Rossin</a:t>
            </a:r>
            <a:r>
              <a:rPr lang="en-US" sz="1200" dirty="0">
                <a:latin typeface="Arial" panose="020B0604020202020204" pitchFamily="34" charset="0"/>
                <a:cs typeface="Arial" panose="020B0604020202020204" pitchFamily="34" charset="0"/>
              </a:rPr>
              <a:t>-Slater, 2018</a:t>
            </a:r>
          </a:p>
        </p:txBody>
      </p:sp>
      <p:cxnSp>
        <p:nvCxnSpPr>
          <p:cNvPr id="23" name="Straight Arrow Connector 22"/>
          <p:cNvCxnSpPr>
            <a:stCxn id="14" idx="3"/>
            <a:endCxn id="17" idx="1"/>
          </p:cNvCxnSpPr>
          <p:nvPr/>
        </p:nvCxnSpPr>
        <p:spPr>
          <a:xfrm>
            <a:off x="3804643" y="3338872"/>
            <a:ext cx="360317" cy="216956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6022962" y="3453644"/>
            <a:ext cx="460477" cy="190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237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a:stCxn id="9" idx="3"/>
            <a:endCxn id="10" idx="1"/>
          </p:cNvCxnSpPr>
          <p:nvPr/>
        </p:nvCxnSpPr>
        <p:spPr>
          <a:xfrm flipV="1">
            <a:off x="5888204" y="2079392"/>
            <a:ext cx="304800" cy="11861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3868180" y="2362200"/>
            <a:ext cx="2020025" cy="1806648"/>
          </a:xfrm>
          <a:prstGeom prst="rect">
            <a:avLst/>
          </a:prstGeom>
          <a:noFill/>
          <a:ln>
            <a:solidFill>
              <a:schemeClr val="tx1"/>
            </a:solidFill>
          </a:ln>
        </p:spPr>
        <p:txBody>
          <a:bodyPr wrap="square" rtlCol="0">
            <a:spAutoFit/>
          </a:bodyPr>
          <a:lstStyle/>
          <a:p>
            <a:pPr algn="ctr" defTabSz="400050">
              <a:lnSpc>
                <a:spcPct val="90000"/>
              </a:lnSpc>
              <a:spcBef>
                <a:spcPct val="0"/>
              </a:spcBef>
              <a:spcAft>
                <a:spcPct val="35000"/>
              </a:spcAft>
            </a:pPr>
            <a:r>
              <a:rPr lang="en-US" sz="2000" dirty="0">
                <a:latin typeface="Arial" panose="020B0604020202020204" pitchFamily="34" charset="0"/>
                <a:cs typeface="Arial" panose="020B0604020202020204" pitchFamily="34" charset="0"/>
              </a:rPr>
              <a:t>Disadvantaged parents more likely to afford longer leaves </a:t>
            </a:r>
          </a:p>
          <a:p>
            <a:pPr algn="ctr" defTabSz="400050">
              <a:lnSpc>
                <a:spcPct val="90000"/>
              </a:lnSpc>
              <a:spcBef>
                <a:spcPct val="0"/>
              </a:spcBef>
              <a:spcAft>
                <a:spcPct val="35000"/>
              </a:spcAft>
            </a:pPr>
            <a:r>
              <a:rPr lang="en-US" sz="1200" dirty="0" err="1">
                <a:latin typeface="Arial" panose="020B0604020202020204" pitchFamily="34" charset="0"/>
                <a:cs typeface="Arial" panose="020B0604020202020204" pitchFamily="34" charset="0"/>
              </a:rPr>
              <a:t>Bartel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Rossin</a:t>
            </a:r>
            <a:r>
              <a:rPr lang="en-US" sz="1200" dirty="0">
                <a:latin typeface="Arial" panose="020B0604020202020204" pitchFamily="34" charset="0"/>
                <a:cs typeface="Arial" panose="020B0604020202020204" pitchFamily="34" charset="0"/>
              </a:rPr>
              <a:t>-Slater, </a:t>
            </a:r>
            <a:r>
              <a:rPr lang="en-US" sz="1200" dirty="0" err="1">
                <a:latin typeface="Arial" panose="020B0604020202020204" pitchFamily="34" charset="0"/>
                <a:cs typeface="Arial" panose="020B0604020202020204" pitchFamily="34" charset="0"/>
              </a:rPr>
              <a:t>Ruhm</a:t>
            </a:r>
            <a:r>
              <a:rPr lang="en-US" sz="1200" dirty="0">
                <a:latin typeface="Arial" panose="020B0604020202020204" pitchFamily="34" charset="0"/>
                <a:cs typeface="Arial" panose="020B0604020202020204" pitchFamily="34" charset="0"/>
              </a:rPr>
              <a:t>, Stearns, &amp; </a:t>
            </a:r>
            <a:r>
              <a:rPr lang="en-US" sz="1200" dirty="0" err="1">
                <a:latin typeface="Arial" panose="020B0604020202020204" pitchFamily="34" charset="0"/>
                <a:cs typeface="Arial" panose="020B0604020202020204" pitchFamily="34" charset="0"/>
              </a:rPr>
              <a:t>Waldfogel</a:t>
            </a:r>
            <a:r>
              <a:rPr lang="en-US" sz="1200" dirty="0">
                <a:latin typeface="Arial" panose="020B0604020202020204" pitchFamily="34" charset="0"/>
                <a:cs typeface="Arial" panose="020B0604020202020204" pitchFamily="34" charset="0"/>
              </a:rPr>
              <a:t>, 2015 </a:t>
            </a:r>
          </a:p>
        </p:txBody>
      </p:sp>
      <p:sp>
        <p:nvSpPr>
          <p:cNvPr id="10" name="TextBox 9"/>
          <p:cNvSpPr txBox="1"/>
          <p:nvPr/>
        </p:nvSpPr>
        <p:spPr>
          <a:xfrm>
            <a:off x="6193004" y="1451528"/>
            <a:ext cx="1828800" cy="1255728"/>
          </a:xfrm>
          <a:prstGeom prst="rect">
            <a:avLst/>
          </a:prstGeom>
          <a:noFill/>
          <a:ln>
            <a:solidFill>
              <a:schemeClr val="tx1"/>
            </a:solidFill>
          </a:ln>
        </p:spPr>
        <p:txBody>
          <a:bodyPr wrap="square" rtlCol="0">
            <a:spAutoFit/>
          </a:bodyPr>
          <a:lstStyle/>
          <a:p>
            <a:pPr algn="ctr" defTabSz="400050">
              <a:lnSpc>
                <a:spcPct val="90000"/>
              </a:lnSpc>
              <a:spcBef>
                <a:spcPct val="0"/>
              </a:spcBef>
              <a:spcAft>
                <a:spcPct val="35000"/>
              </a:spcAft>
            </a:pPr>
            <a:r>
              <a:rPr lang="en-US" sz="2000" dirty="0">
                <a:latin typeface="Arial" panose="020B0604020202020204" pitchFamily="34" charset="0"/>
                <a:cs typeface="Arial" panose="020B0604020202020204" pitchFamily="34" charset="0"/>
              </a:rPr>
              <a:t>Longer breastfeeding duration </a:t>
            </a:r>
            <a:r>
              <a:rPr lang="en-US" sz="1200" dirty="0" err="1">
                <a:latin typeface="Arial" panose="020B0604020202020204" pitchFamily="34" charset="0"/>
                <a:cs typeface="Arial" panose="020B0604020202020204" pitchFamily="34" charset="0"/>
              </a:rPr>
              <a:t>Appelbaum</a:t>
            </a:r>
            <a:r>
              <a:rPr lang="en-US" sz="1200" dirty="0">
                <a:latin typeface="Arial" panose="020B0604020202020204" pitchFamily="34" charset="0"/>
                <a:cs typeface="Arial" panose="020B0604020202020204" pitchFamily="34" charset="0"/>
              </a:rPr>
              <a:t> &amp; Milkman, 2011</a:t>
            </a:r>
          </a:p>
        </p:txBody>
      </p:sp>
      <p:sp>
        <p:nvSpPr>
          <p:cNvPr id="11" name="TextBox 10"/>
          <p:cNvSpPr txBox="1"/>
          <p:nvPr/>
        </p:nvSpPr>
        <p:spPr>
          <a:xfrm>
            <a:off x="8534400" y="2536180"/>
            <a:ext cx="1981200" cy="923330"/>
          </a:xfrm>
          <a:prstGeom prst="rect">
            <a:avLst/>
          </a:prstGeom>
          <a:solidFill>
            <a:schemeClr val="tx2">
              <a:lumMod val="60000"/>
              <a:lumOff val="40000"/>
            </a:schemeClr>
          </a:solidFill>
          <a:ln>
            <a:solidFill>
              <a:schemeClr val="tx1"/>
            </a:solidFill>
          </a:ln>
        </p:spPr>
        <p:txBody>
          <a:bodyPr wrap="square" rtlCol="0">
            <a:spAutoFit/>
          </a:bodyPr>
          <a:lstStyle/>
          <a:p>
            <a:pPr algn="ctr" defTabSz="400050">
              <a:lnSpc>
                <a:spcPct val="90000"/>
              </a:lnSpc>
              <a:spcBef>
                <a:spcPct val="0"/>
              </a:spcBef>
              <a:spcAft>
                <a:spcPct val="35000"/>
              </a:spcAft>
            </a:pPr>
            <a:r>
              <a:rPr lang="en-US" sz="2000" b="1" dirty="0">
                <a:solidFill>
                  <a:schemeClr val="bg1"/>
                </a:solidFill>
                <a:latin typeface="Arial" panose="020B0604020202020204" pitchFamily="34" charset="0"/>
                <a:cs typeface="Arial" panose="020B0604020202020204" pitchFamily="34" charset="0"/>
              </a:rPr>
              <a:t>Better health and cognitive outcomes</a:t>
            </a:r>
          </a:p>
        </p:txBody>
      </p:sp>
      <p:sp>
        <p:nvSpPr>
          <p:cNvPr id="7" name="TextBox 6"/>
          <p:cNvSpPr txBox="1"/>
          <p:nvPr/>
        </p:nvSpPr>
        <p:spPr>
          <a:xfrm>
            <a:off x="6193004" y="2854298"/>
            <a:ext cx="1828800" cy="1692771"/>
          </a:xfrm>
          <a:prstGeom prst="rect">
            <a:avLst/>
          </a:prstGeom>
          <a:noFill/>
          <a:ln>
            <a:solidFill>
              <a:schemeClr val="tx1"/>
            </a:solidFill>
          </a:ln>
        </p:spPr>
        <p:txBody>
          <a:bodyPr wrap="square" rtlCol="0">
            <a:spAutoFit/>
          </a:bodyPr>
          <a:lstStyle/>
          <a:p>
            <a:pPr algn="ctr" defTabSz="400050">
              <a:lnSpc>
                <a:spcPct val="90000"/>
              </a:lnSpc>
              <a:spcBef>
                <a:spcPct val="0"/>
              </a:spcBef>
            </a:pPr>
            <a:r>
              <a:rPr lang="en-US" sz="2000" dirty="0">
                <a:latin typeface="Arial" panose="020B0604020202020204" pitchFamily="34" charset="0"/>
                <a:cs typeface="Arial" panose="020B0604020202020204" pitchFamily="34" charset="0"/>
              </a:rPr>
              <a:t>Higher likelihood of children being immunized </a:t>
            </a:r>
          </a:p>
          <a:p>
            <a:pPr algn="ctr" defTabSz="400050">
              <a:spcBef>
                <a:spcPct val="0"/>
              </a:spcBef>
            </a:pPr>
            <a:r>
              <a:rPr lang="en-US" sz="1200" dirty="0">
                <a:latin typeface="Arial" panose="020B0604020202020204" pitchFamily="34" charset="0"/>
                <a:cs typeface="Arial" panose="020B0604020202020204" pitchFamily="34" charset="0"/>
              </a:rPr>
              <a:t>Berger, Hill, &amp; </a:t>
            </a:r>
            <a:r>
              <a:rPr lang="en-US" sz="1200" dirty="0" err="1">
                <a:latin typeface="Arial" panose="020B0604020202020204" pitchFamily="34" charset="0"/>
                <a:cs typeface="Arial" panose="020B0604020202020204" pitchFamily="34" charset="0"/>
              </a:rPr>
              <a:t>Waldfogel</a:t>
            </a:r>
            <a:r>
              <a:rPr lang="en-US" sz="1200" dirty="0">
                <a:latin typeface="Arial" panose="020B0604020202020204" pitchFamily="34" charset="0"/>
                <a:cs typeface="Arial" panose="020B0604020202020204" pitchFamily="34" charset="0"/>
              </a:rPr>
              <a:t>, 2005</a:t>
            </a:r>
            <a:r>
              <a:rPr lang="en-US" sz="2000" dirty="0">
                <a:latin typeface="Arial" panose="020B0604020202020204" pitchFamily="34" charset="0"/>
                <a:cs typeface="Arial" panose="020B0604020202020204" pitchFamily="34" charset="0"/>
              </a:rPr>
              <a:t> </a:t>
            </a:r>
          </a:p>
        </p:txBody>
      </p:sp>
      <p:sp>
        <p:nvSpPr>
          <p:cNvPr id="12" name="TextBox 11"/>
          <p:cNvSpPr txBox="1"/>
          <p:nvPr/>
        </p:nvSpPr>
        <p:spPr>
          <a:xfrm>
            <a:off x="6193004" y="4799833"/>
            <a:ext cx="1828800" cy="1809726"/>
          </a:xfrm>
          <a:prstGeom prst="rect">
            <a:avLst/>
          </a:prstGeom>
          <a:noFill/>
          <a:ln>
            <a:solidFill>
              <a:schemeClr val="tx1"/>
            </a:solidFill>
          </a:ln>
        </p:spPr>
        <p:txBody>
          <a:bodyPr wrap="square" rtlCol="0">
            <a:spAutoFit/>
          </a:bodyPr>
          <a:lstStyle/>
          <a:p>
            <a:pPr algn="ctr" defTabSz="400050">
              <a:lnSpc>
                <a:spcPct val="90000"/>
              </a:lnSpc>
              <a:spcBef>
                <a:spcPct val="0"/>
              </a:spcBef>
              <a:spcAft>
                <a:spcPct val="35000"/>
              </a:spcAft>
            </a:pPr>
            <a:r>
              <a:rPr lang="en-US" sz="2000" dirty="0">
                <a:latin typeface="Arial" panose="020B0604020202020204" pitchFamily="34" charset="0"/>
                <a:cs typeface="Arial" panose="020B0604020202020204" pitchFamily="34" charset="0"/>
              </a:rPr>
              <a:t>Higher likelihood of attending well-baby appointments </a:t>
            </a:r>
            <a:r>
              <a:rPr lang="en-US" sz="1200" dirty="0">
                <a:latin typeface="Arial" panose="020B0604020202020204" pitchFamily="34" charset="0"/>
                <a:cs typeface="Arial" panose="020B0604020202020204" pitchFamily="34" charset="0"/>
              </a:rPr>
              <a:t>Berger, Hill, &amp; </a:t>
            </a:r>
            <a:r>
              <a:rPr lang="en-US" sz="1200" dirty="0" err="1">
                <a:latin typeface="Arial" panose="020B0604020202020204" pitchFamily="34" charset="0"/>
                <a:cs typeface="Arial" panose="020B0604020202020204" pitchFamily="34" charset="0"/>
              </a:rPr>
              <a:t>Waldfogel</a:t>
            </a:r>
            <a:r>
              <a:rPr lang="en-US" sz="1200" dirty="0">
                <a:latin typeface="Arial" panose="020B0604020202020204" pitchFamily="34" charset="0"/>
                <a:cs typeface="Arial" panose="020B0604020202020204" pitchFamily="34" charset="0"/>
              </a:rPr>
              <a:t>, 2005</a:t>
            </a:r>
          </a:p>
        </p:txBody>
      </p:sp>
      <p:sp>
        <p:nvSpPr>
          <p:cNvPr id="13" name="TextBox 12"/>
          <p:cNvSpPr txBox="1"/>
          <p:nvPr/>
        </p:nvSpPr>
        <p:spPr>
          <a:xfrm>
            <a:off x="1752600" y="381001"/>
            <a:ext cx="1828800" cy="6186309"/>
          </a:xfrm>
          <a:prstGeom prst="rect">
            <a:avLst/>
          </a:prstGeom>
          <a:solidFill>
            <a:schemeClr val="tx2">
              <a:lumMod val="60000"/>
              <a:lumOff val="40000"/>
            </a:schemeClr>
          </a:solidFill>
          <a:ln>
            <a:solidFill>
              <a:schemeClr val="tx1"/>
            </a:solidFill>
          </a:ln>
        </p:spPr>
        <p:txBody>
          <a:bodyPr wrap="square" rtlCol="0">
            <a:spAutoFit/>
          </a:bodyPr>
          <a:lstStyle/>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en-US" sz="2800" b="1" dirty="0">
                <a:solidFill>
                  <a:schemeClr val="bg1"/>
                </a:solidFill>
                <a:latin typeface="Arial" panose="020B0604020202020204" pitchFamily="34" charset="0"/>
                <a:cs typeface="Arial" panose="020B0604020202020204" pitchFamily="34" charset="0"/>
              </a:rPr>
              <a:t>Well-designed program</a:t>
            </a:r>
          </a:p>
          <a:p>
            <a:pPr algn="ctr"/>
            <a:endParaRPr lang="en-US" sz="2800" b="1" dirty="0">
              <a:solidFill>
                <a:schemeClr val="bg1"/>
              </a:solidFill>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cxnSp>
        <p:nvCxnSpPr>
          <p:cNvPr id="5" name="Straight Arrow Connector 4"/>
          <p:cNvCxnSpPr/>
          <p:nvPr/>
        </p:nvCxnSpPr>
        <p:spPr>
          <a:xfrm>
            <a:off x="3581400" y="3104064"/>
            <a:ext cx="304800" cy="201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a:stCxn id="12" idx="3"/>
            <a:endCxn id="11" idx="1"/>
          </p:cNvCxnSpPr>
          <p:nvPr/>
        </p:nvCxnSpPr>
        <p:spPr>
          <a:xfrm flipV="1">
            <a:off x="8021804" y="2997846"/>
            <a:ext cx="512596" cy="27068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9" idx="3"/>
            <a:endCxn id="7" idx="1"/>
          </p:cNvCxnSpPr>
          <p:nvPr/>
        </p:nvCxnSpPr>
        <p:spPr>
          <a:xfrm>
            <a:off x="5888204" y="3265525"/>
            <a:ext cx="304800" cy="43515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9" idx="3"/>
            <a:endCxn id="12" idx="1"/>
          </p:cNvCxnSpPr>
          <p:nvPr/>
        </p:nvCxnSpPr>
        <p:spPr>
          <a:xfrm>
            <a:off x="5888204" y="3265524"/>
            <a:ext cx="304800" cy="24391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7" idx="3"/>
            <a:endCxn id="11" idx="1"/>
          </p:cNvCxnSpPr>
          <p:nvPr/>
        </p:nvCxnSpPr>
        <p:spPr>
          <a:xfrm flipV="1">
            <a:off x="8021804" y="2997845"/>
            <a:ext cx="512596" cy="7028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10" idx="3"/>
            <a:endCxn id="11" idx="1"/>
          </p:cNvCxnSpPr>
          <p:nvPr/>
        </p:nvCxnSpPr>
        <p:spPr>
          <a:xfrm>
            <a:off x="8021804" y="2079393"/>
            <a:ext cx="512596" cy="91845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3" name="Rectangle 52"/>
          <p:cNvSpPr/>
          <p:nvPr/>
        </p:nvSpPr>
        <p:spPr>
          <a:xfrm>
            <a:off x="3868179" y="304801"/>
            <a:ext cx="6478450" cy="584775"/>
          </a:xfrm>
          <a:prstGeom prst="rect">
            <a:avLst/>
          </a:prstGeom>
        </p:spPr>
        <p:txBody>
          <a:bodyPr wrap="square">
            <a:spAutoFit/>
          </a:bodyPr>
          <a:lstStyle/>
          <a:p>
            <a:pPr algn="ctr"/>
            <a:r>
              <a:rPr lang="en-US" sz="3200" dirty="0">
                <a:latin typeface="Lato Medium" panose="020F0602020204030203" pitchFamily="34" charset="0"/>
                <a:cs typeface="Lato Medium" panose="020F0602020204030203" pitchFamily="34" charset="0"/>
              </a:rPr>
              <a:t>PFML Improves </a:t>
            </a:r>
            <a:r>
              <a:rPr lang="en-US" sz="3200" dirty="0">
                <a:solidFill>
                  <a:schemeClr val="tx2"/>
                </a:solidFill>
                <a:latin typeface="Lato Medium" panose="020F0602020204030203" pitchFamily="34" charset="0"/>
                <a:cs typeface="Lato Medium" panose="020F0602020204030203" pitchFamily="34" charset="0"/>
              </a:rPr>
              <a:t>Health Outcomes</a:t>
            </a:r>
            <a:endParaRPr lang="en-US" sz="3200" dirty="0">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134837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000" y="533400"/>
            <a:ext cx="1828800" cy="5878532"/>
          </a:xfrm>
          <a:prstGeom prst="rect">
            <a:avLst/>
          </a:prstGeom>
          <a:solidFill>
            <a:schemeClr val="tx2">
              <a:lumMod val="60000"/>
              <a:lumOff val="40000"/>
            </a:schemeClr>
          </a:solidFill>
          <a:ln>
            <a:solidFill>
              <a:schemeClr val="tx1"/>
            </a:solidFill>
          </a:ln>
        </p:spPr>
        <p:txBody>
          <a:bodyPr wrap="square" rtlCol="0">
            <a:spAutoFit/>
          </a:bodyPr>
          <a:lstStyle/>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endParaRPr lang="en-US" sz="2800" b="1" dirty="0">
              <a:latin typeface="Arial" panose="020B0604020202020204" pitchFamily="34" charset="0"/>
              <a:cs typeface="Arial" panose="020B0604020202020204" pitchFamily="34" charset="0"/>
            </a:endParaRPr>
          </a:p>
          <a:p>
            <a:pPr algn="ctr"/>
            <a:r>
              <a:rPr lang="en-US" sz="2800" b="1" dirty="0">
                <a:solidFill>
                  <a:schemeClr val="bg1"/>
                </a:solidFill>
                <a:latin typeface="Arial" panose="020B0604020202020204" pitchFamily="34" charset="0"/>
                <a:cs typeface="Arial" panose="020B0604020202020204" pitchFamily="34" charset="0"/>
              </a:rPr>
              <a:t>Well-designed program</a:t>
            </a: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4252138" y="1842747"/>
            <a:ext cx="1828800" cy="1363450"/>
          </a:xfrm>
          <a:prstGeom prst="rect">
            <a:avLst/>
          </a:prstGeom>
          <a:noFill/>
          <a:ln>
            <a:solidFill>
              <a:schemeClr val="tx1"/>
            </a:solidFill>
          </a:ln>
        </p:spPr>
        <p:txBody>
          <a:bodyPr wrap="square" rtlCol="0">
            <a:spAutoFit/>
          </a:bodyPr>
          <a:lstStyle/>
          <a:p>
            <a:pPr algn="ctr" defTabSz="400050">
              <a:lnSpc>
                <a:spcPct val="90000"/>
              </a:lnSpc>
              <a:spcBef>
                <a:spcPct val="0"/>
              </a:spcBef>
              <a:spcAft>
                <a:spcPct val="35000"/>
              </a:spcAft>
            </a:pPr>
            <a:r>
              <a:rPr lang="en-US" sz="2000" dirty="0">
                <a:latin typeface="Arial" panose="020B0604020202020204" pitchFamily="34" charset="0"/>
                <a:cs typeface="Arial" panose="020B0604020202020204" pitchFamily="34" charset="0"/>
              </a:rPr>
              <a:t>Fathers more likely to take leave</a:t>
            </a:r>
          </a:p>
          <a:p>
            <a:pPr algn="ctr" defTabSz="400050">
              <a:lnSpc>
                <a:spcPct val="90000"/>
              </a:lnSpc>
              <a:spcBef>
                <a:spcPct val="0"/>
              </a:spcBef>
              <a:spcAft>
                <a:spcPct val="35000"/>
              </a:spcAft>
            </a:pPr>
            <a:r>
              <a:rPr lang="en-US" sz="1200" dirty="0" err="1">
                <a:latin typeface="Arial" panose="020B0604020202020204" pitchFamily="34" charset="0"/>
                <a:cs typeface="Arial" panose="020B0604020202020204" pitchFamily="34" charset="0"/>
              </a:rPr>
              <a:t>Rossin</a:t>
            </a:r>
            <a:r>
              <a:rPr lang="en-US" sz="1200" dirty="0">
                <a:latin typeface="Arial" panose="020B0604020202020204" pitchFamily="34" charset="0"/>
                <a:cs typeface="Arial" panose="020B0604020202020204" pitchFamily="34" charset="0"/>
              </a:rPr>
              <a:t>-Slater, </a:t>
            </a:r>
            <a:r>
              <a:rPr lang="en-US" sz="1200" dirty="0" err="1">
                <a:latin typeface="Arial" panose="020B0604020202020204" pitchFamily="34" charset="0"/>
                <a:cs typeface="Arial" panose="020B0604020202020204" pitchFamily="34" charset="0"/>
              </a:rPr>
              <a:t>Ruhm</a:t>
            </a:r>
            <a:r>
              <a:rPr lang="en-US" sz="1200" dirty="0">
                <a:latin typeface="Arial" panose="020B0604020202020204" pitchFamily="34" charset="0"/>
                <a:cs typeface="Arial" panose="020B0604020202020204" pitchFamily="34" charset="0"/>
              </a:rPr>
              <a:t>, &amp; </a:t>
            </a:r>
            <a:r>
              <a:rPr lang="en-US" sz="1200" dirty="0" err="1">
                <a:latin typeface="Arial" panose="020B0604020202020204" pitchFamily="34" charset="0"/>
                <a:cs typeface="Arial" panose="020B0604020202020204" pitchFamily="34" charset="0"/>
              </a:rPr>
              <a:t>Waldfogel</a:t>
            </a:r>
            <a:r>
              <a:rPr lang="en-US" sz="1200" dirty="0">
                <a:latin typeface="Arial" panose="020B0604020202020204" pitchFamily="34" charset="0"/>
                <a:cs typeface="Arial" panose="020B0604020202020204" pitchFamily="34" charset="0"/>
              </a:rPr>
              <a:t>, 2013</a:t>
            </a:r>
          </a:p>
        </p:txBody>
      </p:sp>
      <p:sp>
        <p:nvSpPr>
          <p:cNvPr id="10" name="TextBox 9"/>
          <p:cNvSpPr txBox="1"/>
          <p:nvPr/>
        </p:nvSpPr>
        <p:spPr>
          <a:xfrm>
            <a:off x="4243711" y="4106226"/>
            <a:ext cx="1828800" cy="1751249"/>
          </a:xfrm>
          <a:prstGeom prst="rect">
            <a:avLst/>
          </a:prstGeom>
          <a:noFill/>
          <a:ln>
            <a:solidFill>
              <a:schemeClr val="tx1"/>
            </a:solidFill>
          </a:ln>
        </p:spPr>
        <p:txBody>
          <a:bodyPr wrap="square" rtlCol="0">
            <a:spAutoFit/>
          </a:bodyPr>
          <a:lstStyle/>
          <a:p>
            <a:pPr algn="ctr" defTabSz="400050">
              <a:lnSpc>
                <a:spcPct val="90000"/>
              </a:lnSpc>
              <a:spcBef>
                <a:spcPct val="0"/>
              </a:spcBef>
              <a:spcAft>
                <a:spcPct val="35000"/>
              </a:spcAft>
            </a:pPr>
            <a:r>
              <a:rPr lang="en-US" sz="2000" dirty="0">
                <a:latin typeface="Arial" panose="020B0604020202020204" pitchFamily="34" charset="0"/>
                <a:cs typeface="Arial" panose="020B0604020202020204" pitchFamily="34" charset="0"/>
              </a:rPr>
              <a:t>Fathers more likely to be involved in the child’s life later on</a:t>
            </a:r>
          </a:p>
          <a:p>
            <a:pPr algn="ctr" defTabSz="400050">
              <a:lnSpc>
                <a:spcPct val="90000"/>
              </a:lnSpc>
              <a:spcBef>
                <a:spcPct val="0"/>
              </a:spcBef>
              <a:spcAft>
                <a:spcPct val="35000"/>
              </a:spcAft>
            </a:pPr>
            <a:r>
              <a:rPr lang="en-US" sz="1200" dirty="0" err="1">
                <a:latin typeface="Arial" panose="020B0604020202020204" pitchFamily="34" charset="0"/>
                <a:cs typeface="Arial" panose="020B0604020202020204" pitchFamily="34" charset="0"/>
              </a:rPr>
              <a:t>Pragg</a:t>
            </a:r>
            <a:r>
              <a:rPr lang="en-US" sz="1200" dirty="0">
                <a:latin typeface="Arial" panose="020B0604020202020204" pitchFamily="34" charset="0"/>
                <a:cs typeface="Arial" panose="020B0604020202020204" pitchFamily="34" charset="0"/>
              </a:rPr>
              <a:t> &amp; </a:t>
            </a:r>
            <a:r>
              <a:rPr lang="en-US" sz="1200" dirty="0" err="1">
                <a:latin typeface="Arial" panose="020B0604020202020204" pitchFamily="34" charset="0"/>
                <a:cs typeface="Arial" panose="020B0604020202020204" pitchFamily="34" charset="0"/>
              </a:rPr>
              <a:t>Knoester</a:t>
            </a:r>
            <a:r>
              <a:rPr lang="en-US" sz="1200" dirty="0">
                <a:latin typeface="Arial" panose="020B0604020202020204" pitchFamily="34" charset="0"/>
                <a:cs typeface="Arial" panose="020B0604020202020204" pitchFamily="34" charset="0"/>
              </a:rPr>
              <a:t>, 2017</a:t>
            </a:r>
          </a:p>
        </p:txBody>
      </p:sp>
      <p:sp>
        <p:nvSpPr>
          <p:cNvPr id="11" name="TextBox 10"/>
          <p:cNvSpPr txBox="1"/>
          <p:nvPr/>
        </p:nvSpPr>
        <p:spPr>
          <a:xfrm>
            <a:off x="6422942" y="2630654"/>
            <a:ext cx="1828800" cy="1474250"/>
          </a:xfrm>
          <a:prstGeom prst="rect">
            <a:avLst/>
          </a:prstGeom>
          <a:noFill/>
          <a:ln>
            <a:solidFill>
              <a:schemeClr val="tx1"/>
            </a:solidFill>
          </a:ln>
        </p:spPr>
        <p:txBody>
          <a:bodyPr wrap="square" rtlCol="0">
            <a:spAutoFit/>
          </a:bodyPr>
          <a:lstStyle/>
          <a:p>
            <a:pPr algn="ctr" defTabSz="400050">
              <a:lnSpc>
                <a:spcPct val="90000"/>
              </a:lnSpc>
              <a:spcBef>
                <a:spcPct val="0"/>
              </a:spcBef>
              <a:spcAft>
                <a:spcPct val="35000"/>
              </a:spcAft>
            </a:pPr>
            <a:r>
              <a:rPr lang="en-US" sz="2000" dirty="0">
                <a:latin typeface="Arial" panose="020B0604020202020204" pitchFamily="34" charset="0"/>
                <a:cs typeface="Arial" panose="020B0604020202020204" pitchFamily="34" charset="0"/>
              </a:rPr>
              <a:t>Better cognitive and behavioral outcomes </a:t>
            </a:r>
          </a:p>
          <a:p>
            <a:pPr algn="ctr" defTabSz="400050">
              <a:lnSpc>
                <a:spcPct val="90000"/>
              </a:lnSpc>
              <a:spcBef>
                <a:spcPct val="0"/>
              </a:spcBef>
              <a:spcAft>
                <a:spcPct val="35000"/>
              </a:spcAft>
            </a:pPr>
            <a:r>
              <a:rPr lang="en-US" sz="1200" dirty="0">
                <a:latin typeface="Arial" panose="020B0604020202020204" pitchFamily="34" charset="0"/>
                <a:cs typeface="Arial" panose="020B0604020202020204" pitchFamily="34" charset="0"/>
              </a:rPr>
              <a:t>Huerta et al 2014</a:t>
            </a:r>
            <a:endParaRPr lang="en-US" sz="2000" dirty="0">
              <a:latin typeface="Arial" panose="020B0604020202020204" pitchFamily="34" charset="0"/>
              <a:cs typeface="Arial" panose="020B0604020202020204" pitchFamily="34" charset="0"/>
            </a:endParaRPr>
          </a:p>
        </p:txBody>
      </p:sp>
      <p:sp>
        <p:nvSpPr>
          <p:cNvPr id="2" name="TextBox 1"/>
          <p:cNvSpPr txBox="1"/>
          <p:nvPr/>
        </p:nvSpPr>
        <p:spPr>
          <a:xfrm>
            <a:off x="8610600" y="2245934"/>
            <a:ext cx="1752600" cy="2308324"/>
          </a:xfrm>
          <a:prstGeom prst="rect">
            <a:avLst/>
          </a:prstGeom>
          <a:solidFill>
            <a:schemeClr val="tx2">
              <a:lumMod val="60000"/>
              <a:lumOff val="40000"/>
            </a:schemeClr>
          </a:solidFill>
          <a:ln>
            <a:solidFill>
              <a:schemeClr val="tx1"/>
            </a:solidFill>
          </a:ln>
        </p:spPr>
        <p:txBody>
          <a:bodyPr wrap="square" rtlCol="0">
            <a:spAutoFit/>
          </a:bodyPr>
          <a:lstStyle/>
          <a:p>
            <a:pPr algn="ctr"/>
            <a:endParaRPr lang="en-US" b="1"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cs typeface="Arial" panose="020B0604020202020204" pitchFamily="34" charset="0"/>
              </a:rPr>
              <a:t>Better educational and economic outcomes for these children as adults</a:t>
            </a:r>
          </a:p>
          <a:p>
            <a:pPr algn="ctr"/>
            <a:endParaRPr lang="en-US" b="1" dirty="0">
              <a:solidFill>
                <a:schemeClr val="bg1"/>
              </a:solidFill>
              <a:latin typeface="Arial" panose="020B0604020202020204" pitchFamily="34" charset="0"/>
              <a:cs typeface="Arial" panose="020B0604020202020204" pitchFamily="34" charset="0"/>
            </a:endParaRPr>
          </a:p>
        </p:txBody>
      </p:sp>
      <p:cxnSp>
        <p:nvCxnSpPr>
          <p:cNvPr id="13" name="Straight Arrow Connector 12"/>
          <p:cNvCxnSpPr>
            <a:stCxn id="9" idx="2"/>
            <a:endCxn id="10" idx="0"/>
          </p:cNvCxnSpPr>
          <p:nvPr/>
        </p:nvCxnSpPr>
        <p:spPr>
          <a:xfrm flipH="1">
            <a:off x="5158112" y="3206197"/>
            <a:ext cx="8427" cy="9000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9" idx="1"/>
          </p:cNvCxnSpPr>
          <p:nvPr/>
        </p:nvCxnSpPr>
        <p:spPr>
          <a:xfrm>
            <a:off x="3742226" y="2524472"/>
            <a:ext cx="5099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10" idx="3"/>
            <a:endCxn id="11" idx="1"/>
          </p:cNvCxnSpPr>
          <p:nvPr/>
        </p:nvCxnSpPr>
        <p:spPr>
          <a:xfrm flipV="1">
            <a:off x="6072512" y="3367780"/>
            <a:ext cx="350431" cy="16140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a:stCxn id="11" idx="3"/>
            <a:endCxn id="2" idx="1"/>
          </p:cNvCxnSpPr>
          <p:nvPr/>
        </p:nvCxnSpPr>
        <p:spPr>
          <a:xfrm>
            <a:off x="8251742" y="3367780"/>
            <a:ext cx="358858" cy="323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5" name="Rectangle 54"/>
          <p:cNvSpPr/>
          <p:nvPr/>
        </p:nvSpPr>
        <p:spPr>
          <a:xfrm>
            <a:off x="3868179" y="304800"/>
            <a:ext cx="6478450" cy="1077218"/>
          </a:xfrm>
          <a:prstGeom prst="rect">
            <a:avLst/>
          </a:prstGeom>
        </p:spPr>
        <p:txBody>
          <a:bodyPr wrap="square">
            <a:spAutoFit/>
          </a:bodyPr>
          <a:lstStyle/>
          <a:p>
            <a:pPr algn="ctr"/>
            <a:r>
              <a:rPr lang="en-US" sz="3200" dirty="0">
                <a:latin typeface="Lato Medium" panose="020F0602020204030203" pitchFamily="34" charset="0"/>
                <a:cs typeface="Lato Medium" panose="020F0602020204030203" pitchFamily="34" charset="0"/>
              </a:rPr>
              <a:t>PFML Improves </a:t>
            </a:r>
            <a:r>
              <a:rPr lang="en-US" sz="3200" dirty="0">
                <a:solidFill>
                  <a:schemeClr val="tx2"/>
                </a:solidFill>
                <a:latin typeface="Lato Medium" panose="020F0602020204030203" pitchFamily="34" charset="0"/>
                <a:cs typeface="Lato Medium" panose="020F0602020204030203" pitchFamily="34" charset="0"/>
              </a:rPr>
              <a:t>Educational and Economic Outcomes</a:t>
            </a:r>
          </a:p>
        </p:txBody>
      </p:sp>
    </p:spTree>
    <p:extLst>
      <p:ext uri="{BB962C8B-B14F-4D97-AF65-F5344CB8AC3E}">
        <p14:creationId xmlns:p14="http://schemas.microsoft.com/office/powerpoint/2010/main" val="2051185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2"/>
                </a:solidFill>
                <a:latin typeface="Lato Medium" panose="020F0602020204030203" pitchFamily="34" charset="0"/>
                <a:cs typeface="Lato Medium" panose="020F0602020204030203" pitchFamily="34" charset="0"/>
              </a:rPr>
              <a:t>What is a well-designed paid leave policy?</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latin typeface="Lato Medium" panose="020F0602020204030203" pitchFamily="34" charset="0"/>
                <a:cs typeface="Lato Medium" panose="020F0602020204030203" pitchFamily="34" charset="0"/>
              </a:rPr>
              <a:t>Job-protected</a:t>
            </a:r>
          </a:p>
          <a:p>
            <a:pPr marL="514350" indent="-514350">
              <a:buFont typeface="+mj-lt"/>
              <a:buAutoNum type="arabicPeriod"/>
            </a:pPr>
            <a:r>
              <a:rPr lang="en-US" dirty="0">
                <a:latin typeface="Lato Medium" panose="020F0602020204030203" pitchFamily="34" charset="0"/>
                <a:cs typeface="Lato Medium" panose="020F0602020204030203" pitchFamily="34" charset="0"/>
              </a:rPr>
              <a:t>Provides sufficient wage replacement</a:t>
            </a:r>
          </a:p>
          <a:p>
            <a:pPr marL="514350" indent="-514350">
              <a:buFont typeface="+mj-lt"/>
              <a:buAutoNum type="arabicPeriod"/>
            </a:pPr>
            <a:r>
              <a:rPr lang="en-US" dirty="0">
                <a:latin typeface="Lato Medium" panose="020F0602020204030203" pitchFamily="34" charset="0"/>
                <a:cs typeface="Lato Medium" panose="020F0602020204030203" pitchFamily="34" charset="0"/>
              </a:rPr>
              <a:t>Encourages both spouses to take leave</a:t>
            </a:r>
          </a:p>
          <a:p>
            <a:pPr marL="514350" indent="-514350">
              <a:buFont typeface="+mj-lt"/>
              <a:buAutoNum type="arabicPeriod"/>
            </a:pPr>
            <a:r>
              <a:rPr lang="en-US" dirty="0">
                <a:latin typeface="Lato Medium" panose="020F0602020204030203" pitchFamily="34" charset="0"/>
                <a:cs typeface="Lato Medium" panose="020F0602020204030203" pitchFamily="34" charset="0"/>
              </a:rPr>
              <a:t>Offers reasonable leave time</a:t>
            </a:r>
          </a:p>
          <a:p>
            <a:pPr marL="514350" indent="-514350">
              <a:buFont typeface="+mj-lt"/>
              <a:buAutoNum type="arabicPeriod"/>
            </a:pPr>
            <a:r>
              <a:rPr lang="en-US" dirty="0">
                <a:latin typeface="Lato Medium" panose="020F0602020204030203" pitchFamily="34" charset="0"/>
                <a:cs typeface="Lato Medium" panose="020F0602020204030203" pitchFamily="34" charset="0"/>
              </a:rPr>
              <a:t>Easily understandable</a:t>
            </a:r>
          </a:p>
          <a:p>
            <a:pPr marL="514350" indent="-514350">
              <a:buFont typeface="+mj-lt"/>
              <a:buAutoNum type="arabicPeriod"/>
            </a:pPr>
            <a:r>
              <a:rPr lang="en-US" dirty="0">
                <a:latin typeface="Lato Medium" panose="020F0602020204030203" pitchFamily="34" charset="0"/>
                <a:cs typeface="Lato Medium" panose="020F0602020204030203" pitchFamily="34" charset="0"/>
              </a:rPr>
              <a:t>Efficiently administered</a:t>
            </a:r>
          </a:p>
          <a:p>
            <a:pPr marL="514350" indent="-514350">
              <a:buFont typeface="+mj-lt"/>
              <a:buAutoNum type="arabicPeriod"/>
            </a:pPr>
            <a:endParaRPr lang="en-US" dirty="0">
              <a:latin typeface="Lato Medium" panose="020F0602020204030203" pitchFamily="34" charset="0"/>
              <a:cs typeface="Lato Medium" panose="020F0602020204030203" pitchFamily="34" charset="0"/>
            </a:endParaRPr>
          </a:p>
          <a:p>
            <a:pPr marL="514350" indent="-514350">
              <a:buFont typeface="+mj-lt"/>
              <a:buAutoNum type="arabicPeriod"/>
            </a:pPr>
            <a:endParaRPr lang="en-US" dirty="0">
              <a:latin typeface="Lato Medium" panose="020F0602020204030203" pitchFamily="34" charset="0"/>
              <a:cs typeface="Lato Medium" panose="020F0602020204030203" pitchFamily="34" charset="0"/>
            </a:endParaRPr>
          </a:p>
          <a:p>
            <a:pPr marL="514350" indent="-514350">
              <a:buFont typeface="+mj-lt"/>
              <a:buAutoNum type="arabicPeriod"/>
            </a:pPr>
            <a:endParaRPr lang="en-US" dirty="0">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1905447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817" t="14169"/>
          <a:stretch/>
        </p:blipFill>
        <p:spPr>
          <a:xfrm>
            <a:off x="1524000" y="870468"/>
            <a:ext cx="9251524" cy="4615933"/>
          </a:xfrm>
        </p:spPr>
      </p:pic>
      <p:sp>
        <p:nvSpPr>
          <p:cNvPr id="4" name="Title 1"/>
          <p:cNvSpPr>
            <a:spLocks noGrp="1"/>
          </p:cNvSpPr>
          <p:nvPr>
            <p:ph type="title"/>
          </p:nvPr>
        </p:nvSpPr>
        <p:spPr>
          <a:xfrm>
            <a:off x="1981200" y="76200"/>
            <a:ext cx="8229600" cy="1143000"/>
          </a:xfrm>
        </p:spPr>
        <p:txBody>
          <a:bodyPr>
            <a:normAutofit/>
          </a:bodyPr>
          <a:lstStyle/>
          <a:p>
            <a:r>
              <a:rPr lang="en-US" sz="3800" dirty="0">
                <a:solidFill>
                  <a:schemeClr val="tx2"/>
                </a:solidFill>
                <a:latin typeface="Lato Medium" panose="020F0602020204030203" pitchFamily="34" charset="0"/>
                <a:cs typeface="Lato Medium" panose="020F0602020204030203" pitchFamily="34" charset="0"/>
              </a:rPr>
              <a:t>Is paid leave available for both parents?</a:t>
            </a:r>
          </a:p>
        </p:txBody>
      </p:sp>
    </p:spTree>
    <p:extLst>
      <p:ext uri="{BB962C8B-B14F-4D97-AF65-F5344CB8AC3E}">
        <p14:creationId xmlns:p14="http://schemas.microsoft.com/office/powerpoint/2010/main" val="392999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28600"/>
            <a:ext cx="9144000" cy="1143000"/>
          </a:xfrm>
        </p:spPr>
        <p:txBody>
          <a:bodyPr/>
          <a:lstStyle/>
          <a:p>
            <a:r>
              <a:rPr lang="en-US" dirty="0">
                <a:solidFill>
                  <a:schemeClr val="tx2"/>
                </a:solidFill>
                <a:latin typeface="Lato Medium" panose="020F0602020204030203" pitchFamily="34" charset="0"/>
                <a:cs typeface="Lato Medium" panose="020F0602020204030203" pitchFamily="34" charset="0"/>
              </a:rPr>
              <a:t>Policy options </a:t>
            </a:r>
          </a:p>
        </p:txBody>
      </p:sp>
      <p:graphicFrame>
        <p:nvGraphicFramePr>
          <p:cNvPr id="5" name="Table 4"/>
          <p:cNvGraphicFramePr>
            <a:graphicFrameLocks noGrp="1"/>
          </p:cNvGraphicFramePr>
          <p:nvPr>
            <p:extLst/>
          </p:nvPr>
        </p:nvGraphicFramePr>
        <p:xfrm>
          <a:off x="1875186" y="895709"/>
          <a:ext cx="8441629" cy="5775960"/>
        </p:xfrm>
        <a:graphic>
          <a:graphicData uri="http://schemas.openxmlformats.org/drawingml/2006/table">
            <a:tbl>
              <a:tblPr>
                <a:tableStyleId>{BC89EF96-8CEA-46FF-86C4-4CE0E7609802}</a:tableStyleId>
              </a:tblPr>
              <a:tblGrid>
                <a:gridCol w="2666909">
                  <a:extLst>
                    <a:ext uri="{9D8B030D-6E8A-4147-A177-3AD203B41FA5}">
                      <a16:colId xmlns="" xmlns:a16="http://schemas.microsoft.com/office/drawing/2014/main" val="20000"/>
                    </a:ext>
                  </a:extLst>
                </a:gridCol>
                <a:gridCol w="2887360">
                  <a:extLst>
                    <a:ext uri="{9D8B030D-6E8A-4147-A177-3AD203B41FA5}">
                      <a16:colId xmlns="" xmlns:a16="http://schemas.microsoft.com/office/drawing/2014/main" val="20001"/>
                    </a:ext>
                  </a:extLst>
                </a:gridCol>
                <a:gridCol w="2887360">
                  <a:extLst>
                    <a:ext uri="{9D8B030D-6E8A-4147-A177-3AD203B41FA5}">
                      <a16:colId xmlns="" xmlns:a16="http://schemas.microsoft.com/office/drawing/2014/main" val="20002"/>
                    </a:ext>
                  </a:extLst>
                </a:gridCol>
              </a:tblGrid>
              <a:tr h="302234">
                <a:tc>
                  <a:txBody>
                    <a:bodyPr/>
                    <a:lstStyle/>
                    <a:p>
                      <a:pPr algn="ctr" fontAlgn="b"/>
                      <a:r>
                        <a:rPr lang="en-US" sz="1800" b="1" u="none" strike="noStrike" dirty="0">
                          <a:effectLst/>
                          <a:latin typeface="Lato Medium" panose="020F0602020204030203" pitchFamily="34" charset="0"/>
                          <a:cs typeface="Lato Medium" panose="020F0602020204030203" pitchFamily="34" charset="0"/>
                        </a:rPr>
                        <a:t>Policy option</a:t>
                      </a:r>
                      <a:endParaRPr lang="en-US" sz="1800" b="1"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b"/>
                </a:tc>
                <a:tc>
                  <a:txBody>
                    <a:bodyPr/>
                    <a:lstStyle/>
                    <a:p>
                      <a:pPr algn="ctr" fontAlgn="b"/>
                      <a:r>
                        <a:rPr lang="en-US" sz="1800" b="1" u="none" strike="noStrike" dirty="0">
                          <a:effectLst/>
                          <a:latin typeface="Lato Medium" panose="020F0602020204030203" pitchFamily="34" charset="0"/>
                          <a:cs typeface="Lato Medium" panose="020F0602020204030203" pitchFamily="34" charset="0"/>
                        </a:rPr>
                        <a:t>Strengths</a:t>
                      </a:r>
                      <a:endParaRPr lang="en-US" sz="1800" b="1"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b"/>
                </a:tc>
                <a:tc>
                  <a:txBody>
                    <a:bodyPr/>
                    <a:lstStyle/>
                    <a:p>
                      <a:pPr algn="ctr" fontAlgn="b"/>
                      <a:r>
                        <a:rPr lang="en-US" sz="1800" b="1" u="none" strike="noStrike" dirty="0">
                          <a:effectLst/>
                          <a:latin typeface="Lato Medium" panose="020F0602020204030203" pitchFamily="34" charset="0"/>
                          <a:cs typeface="Lato Medium" panose="020F0602020204030203" pitchFamily="34" charset="0"/>
                        </a:rPr>
                        <a:t>Weaknesses</a:t>
                      </a:r>
                      <a:endParaRPr lang="en-US" sz="1800" b="1"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b"/>
                </a:tc>
                <a:extLst>
                  <a:ext uri="{0D108BD9-81ED-4DB2-BD59-A6C34878D82A}">
                    <a16:rowId xmlns="" xmlns:a16="http://schemas.microsoft.com/office/drawing/2014/main" val="10000"/>
                  </a:ext>
                </a:extLst>
              </a:tr>
              <a:tr h="1412396">
                <a:tc>
                  <a:txBody>
                    <a:bodyPr/>
                    <a:lstStyle/>
                    <a:p>
                      <a:pPr algn="ctr" fontAlgn="b"/>
                      <a:r>
                        <a:rPr lang="en-US" sz="1600" u="none" strike="noStrike" dirty="0">
                          <a:effectLst/>
                          <a:latin typeface="Lato Medium" panose="020F0602020204030203" pitchFamily="34" charset="0"/>
                          <a:cs typeface="Lato Medium" panose="020F0602020204030203" pitchFamily="34" charset="0"/>
                        </a:rPr>
                        <a:t>Federal mandate</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tc>
                  <a:txBody>
                    <a:bodyPr/>
                    <a:lstStyle/>
                    <a:p>
                      <a:pPr marL="285750" indent="-285750" algn="ctr" fontAlgn="b">
                        <a:buFont typeface="Arial" panose="020B0604020202020204" pitchFamily="34" charset="0"/>
                        <a:buChar char="•"/>
                      </a:pPr>
                      <a:r>
                        <a:rPr lang="en-US" sz="1600" u="none" strike="noStrike" dirty="0">
                          <a:effectLst/>
                          <a:latin typeface="Lato Medium" panose="020F0602020204030203" pitchFamily="34" charset="0"/>
                          <a:cs typeface="Lato Medium" panose="020F0602020204030203" pitchFamily="34" charset="0"/>
                        </a:rPr>
                        <a:t>Near-universal coverage</a:t>
                      </a:r>
                    </a:p>
                    <a:p>
                      <a:pPr marL="0" indent="0" algn="ctr" fontAlgn="b">
                        <a:buFont typeface="Arial" panose="020B0604020202020204" pitchFamily="34" charset="0"/>
                        <a:buNone/>
                      </a:pP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tc>
                  <a:txBody>
                    <a:bodyPr/>
                    <a:lstStyle/>
                    <a:p>
                      <a:pPr marL="285750" indent="-285750" algn="ctr" fontAlgn="b">
                        <a:buFont typeface="Arial" panose="020B0604020202020204" pitchFamily="34" charset="0"/>
                        <a:buChar char="•"/>
                      </a:pPr>
                      <a:r>
                        <a:rPr lang="en-US" sz="1600" u="none" strike="noStrike" dirty="0">
                          <a:effectLst/>
                          <a:latin typeface="Lato Medium" panose="020F0602020204030203" pitchFamily="34" charset="0"/>
                          <a:cs typeface="Lato Medium" panose="020F0602020204030203" pitchFamily="34" charset="0"/>
                        </a:rPr>
                        <a:t>High cost to businesses, disproportionately impacting small businesses </a:t>
                      </a:r>
                    </a:p>
                  </a:txBody>
                  <a:tcPr marL="7300" marR="7300" marT="7300" marB="0" anchor="ctr"/>
                </a:tc>
                <a:extLst>
                  <a:ext uri="{0D108BD9-81ED-4DB2-BD59-A6C34878D82A}">
                    <a16:rowId xmlns="" xmlns:a16="http://schemas.microsoft.com/office/drawing/2014/main" val="10001"/>
                  </a:ext>
                </a:extLst>
              </a:tr>
              <a:tr h="943934">
                <a:tc>
                  <a:txBody>
                    <a:bodyPr/>
                    <a:lstStyle/>
                    <a:p>
                      <a:pPr algn="ctr" fontAlgn="b"/>
                      <a:r>
                        <a:rPr lang="en-US" sz="1600" u="none" strike="noStrike" dirty="0">
                          <a:effectLst/>
                          <a:latin typeface="Lato Medium" panose="020F0602020204030203" pitchFamily="34" charset="0"/>
                          <a:cs typeface="Lato Medium" panose="020F0602020204030203" pitchFamily="34" charset="0"/>
                        </a:rPr>
                        <a:t>Tax incentive</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tc>
                  <a:txBody>
                    <a:bodyPr/>
                    <a:lstStyle/>
                    <a:p>
                      <a:pPr marL="285750" indent="-285750" algn="ctr" fontAlgn="b">
                        <a:buFont typeface="Arial" panose="020B0604020202020204" pitchFamily="34" charset="0"/>
                        <a:buChar char="•"/>
                      </a:pPr>
                      <a:r>
                        <a:rPr lang="en-US" sz="1600" u="none" strike="noStrike" dirty="0">
                          <a:effectLst/>
                          <a:latin typeface="Lato Medium" panose="020F0602020204030203" pitchFamily="34" charset="0"/>
                          <a:cs typeface="Lato Medium" panose="020F0602020204030203" pitchFamily="34" charset="0"/>
                        </a:rPr>
                        <a:t>Businesses wouldn’t shoulder 100 percent of employee's wages on leave</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tc>
                  <a:txBody>
                    <a:bodyPr/>
                    <a:lstStyle/>
                    <a:p>
                      <a:pPr marL="285750" indent="-285750" algn="ctr" fontAlgn="b">
                        <a:buFont typeface="Arial" panose="020B0604020202020204" pitchFamily="34" charset="0"/>
                        <a:buChar char="•"/>
                      </a:pPr>
                      <a:r>
                        <a:rPr lang="en-US" sz="1600" u="none" strike="noStrike" dirty="0">
                          <a:effectLst/>
                          <a:latin typeface="Lato Medium" panose="020F0602020204030203" pitchFamily="34" charset="0"/>
                          <a:cs typeface="Lato Medium" panose="020F0602020204030203" pitchFamily="34" charset="0"/>
                        </a:rPr>
                        <a:t>Still</a:t>
                      </a:r>
                      <a:r>
                        <a:rPr lang="en-US" sz="1600" u="none" strike="noStrike" baseline="0" dirty="0">
                          <a:effectLst/>
                          <a:latin typeface="Lato Medium" panose="020F0602020204030203" pitchFamily="34" charset="0"/>
                          <a:cs typeface="Lato Medium" panose="020F0602020204030203" pitchFamily="34" charset="0"/>
                        </a:rPr>
                        <a:t> funded by employers</a:t>
                      </a:r>
                    </a:p>
                    <a:p>
                      <a:pPr marL="285750" indent="-285750" algn="ctr" fontAlgn="b">
                        <a:buFont typeface="Arial" panose="020B0604020202020204" pitchFamily="34" charset="0"/>
                        <a:buChar char="•"/>
                      </a:pPr>
                      <a:r>
                        <a:rPr lang="en-US" sz="1600" u="none" strike="noStrike" dirty="0">
                          <a:effectLst/>
                          <a:latin typeface="Lato Medium" panose="020F0602020204030203" pitchFamily="34" charset="0"/>
                          <a:cs typeface="Lato Medium" panose="020F0602020204030203" pitchFamily="34" charset="0"/>
                        </a:rPr>
                        <a:t>Does not incentivize employers with less initial capital to provide leave</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extLst>
                  <a:ext uri="{0D108BD9-81ED-4DB2-BD59-A6C34878D82A}">
                    <a16:rowId xmlns="" xmlns:a16="http://schemas.microsoft.com/office/drawing/2014/main" val="10002"/>
                  </a:ext>
                </a:extLst>
              </a:tr>
              <a:tr h="475473">
                <a:tc>
                  <a:txBody>
                    <a:bodyPr/>
                    <a:lstStyle/>
                    <a:p>
                      <a:pPr algn="ctr" fontAlgn="b"/>
                      <a:r>
                        <a:rPr lang="en-US" sz="1600" u="none" strike="noStrike" dirty="0">
                          <a:effectLst/>
                          <a:latin typeface="Lato Medium" panose="020F0602020204030203" pitchFamily="34" charset="0"/>
                          <a:cs typeface="Lato Medium" panose="020F0602020204030203" pitchFamily="34" charset="0"/>
                        </a:rPr>
                        <a:t>Savings accounts</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tc>
                  <a:txBody>
                    <a:bodyPr/>
                    <a:lstStyle/>
                    <a:p>
                      <a:pPr marL="285750" indent="-285750" algn="ctr" fontAlgn="b">
                        <a:buFont typeface="Arial" panose="020B0604020202020204" pitchFamily="34" charset="0"/>
                        <a:buChar char="•"/>
                      </a:pPr>
                      <a:r>
                        <a:rPr lang="en-US" sz="1600" u="none" strike="noStrike" dirty="0">
                          <a:effectLst/>
                          <a:latin typeface="Lato Medium" panose="020F0602020204030203" pitchFamily="34" charset="0"/>
                          <a:cs typeface="Lato Medium" panose="020F0602020204030203" pitchFamily="34" charset="0"/>
                        </a:rPr>
                        <a:t>Less federal administrative oversight needed</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tc>
                  <a:txBody>
                    <a:bodyPr/>
                    <a:lstStyle/>
                    <a:p>
                      <a:pPr marL="285750" indent="-285750" algn="ctr" fontAlgn="b">
                        <a:buFont typeface="Arial" panose="020B0604020202020204" pitchFamily="34" charset="0"/>
                        <a:buChar char="•"/>
                      </a:pPr>
                      <a:r>
                        <a:rPr lang="en-US" sz="1600" u="none" strike="noStrike" dirty="0">
                          <a:effectLst/>
                          <a:latin typeface="Lato Medium" panose="020F0602020204030203" pitchFamily="34" charset="0"/>
                          <a:cs typeface="Lato Medium" panose="020F0602020204030203" pitchFamily="34" charset="0"/>
                        </a:rPr>
                        <a:t>May not be realistic option for low-wage workers</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extLst>
                  <a:ext uri="{0D108BD9-81ED-4DB2-BD59-A6C34878D82A}">
                    <a16:rowId xmlns="" xmlns:a16="http://schemas.microsoft.com/office/drawing/2014/main" val="10003"/>
                  </a:ext>
                </a:extLst>
              </a:tr>
              <a:tr h="1208932">
                <a:tc>
                  <a:txBody>
                    <a:bodyPr/>
                    <a:lstStyle/>
                    <a:p>
                      <a:pPr algn="ctr" fontAlgn="b"/>
                      <a:r>
                        <a:rPr lang="en-US" sz="1600" u="none" strike="noStrike" dirty="0">
                          <a:effectLst/>
                          <a:latin typeface="Lato Medium" panose="020F0602020204030203" pitchFamily="34" charset="0"/>
                          <a:cs typeface="Lato Medium" panose="020F0602020204030203" pitchFamily="34" charset="0"/>
                        </a:rPr>
                        <a:t>Early withdrawal of social security</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tc>
                  <a:txBody>
                    <a:bodyPr/>
                    <a:lstStyle/>
                    <a:p>
                      <a:pPr marL="285750" indent="-285750" algn="ctr" fontAlgn="b">
                        <a:buFont typeface="Arial" panose="020B0604020202020204" pitchFamily="34" charset="0"/>
                        <a:buChar char="•"/>
                      </a:pPr>
                      <a:r>
                        <a:rPr lang="en-US" sz="1600" u="none" strike="noStrike" dirty="0">
                          <a:effectLst/>
                          <a:latin typeface="Lato Medium" panose="020F0602020204030203" pitchFamily="34" charset="0"/>
                          <a:cs typeface="Lato Medium" panose="020F0602020204030203" pitchFamily="34" charset="0"/>
                        </a:rPr>
                        <a:t>Makes use of existing infrastructure and</a:t>
                      </a:r>
                      <a:r>
                        <a:rPr lang="en-US" sz="1600" u="none" strike="noStrike" baseline="0" dirty="0">
                          <a:effectLst/>
                          <a:latin typeface="Lato Medium" panose="020F0602020204030203" pitchFamily="34" charset="0"/>
                          <a:cs typeface="Lato Medium" panose="020F0602020204030203" pitchFamily="34" charset="0"/>
                        </a:rPr>
                        <a:t> funds</a:t>
                      </a:r>
                      <a:r>
                        <a:rPr lang="en-US" sz="1600" u="none" strike="noStrike" dirty="0">
                          <a:effectLst/>
                          <a:latin typeface="Lato Medium" panose="020F0602020204030203" pitchFamily="34" charset="0"/>
                          <a:cs typeface="Lato Medium" panose="020F0602020204030203" pitchFamily="34" charset="0"/>
                        </a:rPr>
                        <a:t>                                     </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tc>
                  <a:txBody>
                    <a:bodyPr/>
                    <a:lstStyle/>
                    <a:p>
                      <a:pPr marL="285750" indent="-285750" algn="ctr" fontAlgn="b">
                        <a:buFont typeface="Arial" panose="020B0604020202020204" pitchFamily="34" charset="0"/>
                        <a:buChar char="•"/>
                      </a:pPr>
                      <a:r>
                        <a:rPr lang="en-US" sz="1600" u="none" strike="noStrike" dirty="0">
                          <a:effectLst/>
                          <a:latin typeface="Lato Medium" panose="020F0602020204030203" pitchFamily="34" charset="0"/>
                          <a:cs typeface="Lato Medium" panose="020F0602020204030203" pitchFamily="34" charset="0"/>
                        </a:rPr>
                        <a:t>Child bearing population may be too young to qualify                </a:t>
                      </a:r>
                    </a:p>
                    <a:p>
                      <a:pPr marL="285750" marR="0" lvl="0" indent="-285750" algn="ctr"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u="none" strike="noStrike" dirty="0">
                          <a:effectLst/>
                          <a:latin typeface="Lato Medium" panose="020F0602020204030203" pitchFamily="34" charset="0"/>
                          <a:cs typeface="Lato Medium" panose="020F0602020204030203" pitchFamily="34" charset="0"/>
                        </a:rPr>
                        <a:t>High potential for reducing solvency of </a:t>
                      </a:r>
                      <a:r>
                        <a:rPr lang="en-US" sz="1600" u="none" strike="noStrike" dirty="0" err="1">
                          <a:effectLst/>
                          <a:latin typeface="Lato Medium" panose="020F0602020204030203" pitchFamily="34" charset="0"/>
                          <a:cs typeface="Lato Medium" panose="020F0602020204030203" pitchFamily="34" charset="0"/>
                        </a:rPr>
                        <a:t>ss</a:t>
                      </a:r>
                      <a:r>
                        <a:rPr lang="en-US" sz="1600" u="none" strike="noStrike" dirty="0">
                          <a:effectLst/>
                          <a:latin typeface="Lato Medium" panose="020F0602020204030203" pitchFamily="34" charset="0"/>
                          <a:cs typeface="Lato Medium" panose="020F0602020204030203" pitchFamily="34" charset="0"/>
                        </a:rPr>
                        <a:t> fund</a:t>
                      </a:r>
                    </a:p>
                    <a:p>
                      <a:pPr marL="285750" marR="0" lvl="0" indent="-285750" algn="ctr"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u="none" strike="noStrike" dirty="0">
                          <a:effectLst/>
                          <a:latin typeface="Lato Medium" panose="020F0602020204030203" pitchFamily="34" charset="0"/>
                          <a:cs typeface="Lato Medium" panose="020F0602020204030203" pitchFamily="34" charset="0"/>
                        </a:rPr>
                        <a:t>Requires investment.</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extLst>
                  <a:ext uri="{0D108BD9-81ED-4DB2-BD59-A6C34878D82A}">
                    <a16:rowId xmlns="" xmlns:a16="http://schemas.microsoft.com/office/drawing/2014/main" val="10004"/>
                  </a:ext>
                </a:extLst>
              </a:tr>
              <a:tr h="1357190">
                <a:tc>
                  <a:txBody>
                    <a:bodyPr/>
                    <a:lstStyle/>
                    <a:p>
                      <a:pPr algn="ctr" fontAlgn="b"/>
                      <a:r>
                        <a:rPr lang="en-US" sz="1600" u="none" strike="noStrike" dirty="0">
                          <a:effectLst/>
                          <a:latin typeface="Lato Medium" panose="020F0602020204030203" pitchFamily="34" charset="0"/>
                          <a:cs typeface="Lato Medium" panose="020F0602020204030203" pitchFamily="34" charset="0"/>
                        </a:rPr>
                        <a:t>National insurance program</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tc>
                  <a:txBody>
                    <a:bodyPr/>
                    <a:lstStyle/>
                    <a:p>
                      <a:pPr marL="285750" indent="-285750" algn="ctr" fontAlgn="b">
                        <a:buFont typeface="Arial" panose="020B0604020202020204" pitchFamily="34" charset="0"/>
                        <a:buChar char="•"/>
                      </a:pPr>
                      <a:r>
                        <a:rPr lang="en-US" sz="1600" u="none" strike="noStrike" dirty="0">
                          <a:effectLst/>
                          <a:latin typeface="Lato Medium" panose="020F0602020204030203" pitchFamily="34" charset="0"/>
                          <a:cs typeface="Lato Medium" panose="020F0602020204030203" pitchFamily="34" charset="0"/>
                        </a:rPr>
                        <a:t>Makes use of existing infrastructure                                   </a:t>
                      </a:r>
                    </a:p>
                    <a:p>
                      <a:pPr marL="285750" indent="-285750" algn="ctr" fontAlgn="b">
                        <a:buFont typeface="Arial" panose="020B0604020202020204" pitchFamily="34" charset="0"/>
                        <a:buChar char="•"/>
                      </a:pPr>
                      <a:r>
                        <a:rPr lang="en-US" sz="1600" u="none" strike="noStrike" dirty="0">
                          <a:effectLst/>
                          <a:latin typeface="Lato Medium" panose="020F0602020204030203" pitchFamily="34" charset="0"/>
                          <a:cs typeface="Lato Medium" panose="020F0602020204030203" pitchFamily="34" charset="0"/>
                        </a:rPr>
                        <a:t>Applies</a:t>
                      </a:r>
                      <a:r>
                        <a:rPr lang="en-US" sz="1600" u="none" strike="noStrike" baseline="0" dirty="0">
                          <a:effectLst/>
                          <a:latin typeface="Lato Medium" panose="020F0602020204030203" pitchFamily="34" charset="0"/>
                          <a:cs typeface="Lato Medium" panose="020F0602020204030203" pitchFamily="34" charset="0"/>
                        </a:rPr>
                        <a:t> to a wider set of people</a:t>
                      </a:r>
                      <a:r>
                        <a:rPr lang="en-US" sz="1600" u="none" strike="noStrike" dirty="0">
                          <a:effectLst/>
                          <a:latin typeface="Lato Medium" panose="020F0602020204030203" pitchFamily="34" charset="0"/>
                          <a:cs typeface="Lato Medium" panose="020F0602020204030203" pitchFamily="34" charset="0"/>
                        </a:rPr>
                        <a:t>                </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nchor="ctr"/>
                </a:tc>
                <a:tc>
                  <a:txBody>
                    <a:bodyPr/>
                    <a:lstStyle/>
                    <a:p>
                      <a:pPr marL="285750" indent="-285750" algn="ctr" fontAlgn="b">
                        <a:buFont typeface="Arial" panose="020B0604020202020204" pitchFamily="34" charset="0"/>
                        <a:buChar char="•"/>
                      </a:pPr>
                      <a:r>
                        <a:rPr lang="en-US" sz="1600" u="none" strike="noStrike" dirty="0">
                          <a:effectLst/>
                          <a:latin typeface="Lato Medium" panose="020F0602020204030203" pitchFamily="34" charset="0"/>
                          <a:cs typeface="Lato Medium" panose="020F0602020204030203" pitchFamily="34" charset="0"/>
                        </a:rPr>
                        <a:t>Requires investment</a:t>
                      </a:r>
                      <a:endParaRPr lang="en-US" sz="1600" b="0" i="0" u="none" strike="noStrike" dirty="0">
                        <a:solidFill>
                          <a:srgbClr val="000000"/>
                        </a:solidFill>
                        <a:effectLst/>
                        <a:latin typeface="Lato Medium" panose="020F0602020204030203" pitchFamily="34" charset="0"/>
                        <a:cs typeface="Lato Medium" panose="020F0602020204030203" pitchFamily="34" charset="0"/>
                      </a:endParaRPr>
                    </a:p>
                  </a:txBody>
                  <a:tcPr marL="7300" marR="7300" marT="730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25872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467" y="54224"/>
            <a:ext cx="10515600" cy="1325563"/>
          </a:xfrm>
        </p:spPr>
        <p:txBody>
          <a:bodyPr>
            <a:normAutofit/>
          </a:bodyPr>
          <a:lstStyle/>
          <a:p>
            <a:r>
              <a:rPr lang="en-US" sz="4000" b="1" dirty="0" smtClean="0">
                <a:solidFill>
                  <a:srgbClr val="082544"/>
                </a:solidFill>
                <a:latin typeface="Garamond" panose="02020404030301010803" pitchFamily="18" charset="0"/>
              </a:rPr>
              <a:t>Webinar: Solutions to Addressing Early Childhood Poverty in the U.S.</a:t>
            </a:r>
            <a:endParaRPr lang="en-US" sz="4000" dirty="0"/>
          </a:p>
        </p:txBody>
      </p:sp>
      <p:sp>
        <p:nvSpPr>
          <p:cNvPr id="3" name="Content Placeholder 2"/>
          <p:cNvSpPr>
            <a:spLocks noGrp="1"/>
          </p:cNvSpPr>
          <p:nvPr>
            <p:ph idx="1"/>
          </p:nvPr>
        </p:nvSpPr>
        <p:spPr>
          <a:xfrm>
            <a:off x="270933" y="1615547"/>
            <a:ext cx="11683999" cy="5022319"/>
          </a:xfrm>
        </p:spPr>
        <p:txBody>
          <a:bodyPr>
            <a:normAutofit fontScale="92500" lnSpcReduction="20000"/>
          </a:bodyPr>
          <a:lstStyle/>
          <a:p>
            <a:r>
              <a:rPr lang="en-US" b="1" i="1" dirty="0" smtClean="0">
                <a:solidFill>
                  <a:schemeClr val="tx2">
                    <a:lumMod val="75000"/>
                  </a:schemeClr>
                </a:solidFill>
                <a:latin typeface="Garamond" charset="0"/>
                <a:ea typeface="Garamond" charset="0"/>
                <a:cs typeface="Garamond" charset="0"/>
              </a:rPr>
              <a:t>Moderator</a:t>
            </a:r>
          </a:p>
          <a:p>
            <a:r>
              <a:rPr lang="en-US" b="1" dirty="0" smtClean="0">
                <a:solidFill>
                  <a:schemeClr val="tx2">
                    <a:lumMod val="75000"/>
                  </a:schemeClr>
                </a:solidFill>
                <a:latin typeface="Garamond" charset="0"/>
                <a:ea typeface="Garamond" charset="0"/>
                <a:cs typeface="Garamond" charset="0"/>
              </a:rPr>
              <a:t>Cara Baldari, Senior Policy Director, Family Economics, First Focus </a:t>
            </a:r>
          </a:p>
          <a:p>
            <a:endParaRPr lang="en-US" b="1" dirty="0" smtClean="0">
              <a:solidFill>
                <a:schemeClr val="tx2">
                  <a:lumMod val="75000"/>
                </a:schemeClr>
              </a:solidFill>
              <a:latin typeface="Garamond" charset="0"/>
              <a:ea typeface="Garamond" charset="0"/>
              <a:cs typeface="Garamond" charset="0"/>
            </a:endParaRPr>
          </a:p>
          <a:p>
            <a:r>
              <a:rPr lang="en-US" b="1" i="1" dirty="0" smtClean="0">
                <a:solidFill>
                  <a:schemeClr val="tx2">
                    <a:lumMod val="75000"/>
                  </a:schemeClr>
                </a:solidFill>
                <a:latin typeface="Garamond" charset="0"/>
                <a:ea typeface="Garamond" charset="0"/>
                <a:cs typeface="Garamond" charset="0"/>
              </a:rPr>
              <a:t>Presenters </a:t>
            </a:r>
            <a:endParaRPr lang="en-US" b="1" i="1" dirty="0">
              <a:solidFill>
                <a:schemeClr val="tx2">
                  <a:lumMod val="75000"/>
                </a:schemeClr>
              </a:solidFill>
              <a:latin typeface="Garamond" charset="0"/>
              <a:ea typeface="Garamond" charset="0"/>
              <a:cs typeface="Garamond" charset="0"/>
            </a:endParaRPr>
          </a:p>
          <a:p>
            <a:r>
              <a:rPr lang="en-US" b="1" dirty="0">
                <a:solidFill>
                  <a:schemeClr val="tx2">
                    <a:lumMod val="75000"/>
                  </a:schemeClr>
                </a:solidFill>
                <a:latin typeface="Garamond" charset="0"/>
                <a:ea typeface="Garamond" charset="0"/>
                <a:cs typeface="Garamond" charset="0"/>
              </a:rPr>
              <a:t>Lauren Hogan, Senior Director, Public Policy &amp; Advocacy, National Association for the Education of Young Children and coauthor </a:t>
            </a:r>
            <a:r>
              <a:rPr lang="en-US" b="1" dirty="0" smtClean="0">
                <a:solidFill>
                  <a:schemeClr val="tx2">
                    <a:lumMod val="75000"/>
                  </a:schemeClr>
                </a:solidFill>
                <a:latin typeface="Garamond" charset="0"/>
                <a:ea typeface="Garamond" charset="0"/>
                <a:cs typeface="Garamond" charset="0"/>
              </a:rPr>
              <a:t>of </a:t>
            </a:r>
            <a:r>
              <a:rPr lang="en-US" b="1" dirty="0" smtClean="0">
                <a:latin typeface="Garamond" charset="0"/>
                <a:ea typeface="Garamond" charset="0"/>
                <a:cs typeface="Garamond" charset="0"/>
                <a:hlinkClick r:id="rId2"/>
              </a:rPr>
              <a:t>Collective </a:t>
            </a:r>
            <a:r>
              <a:rPr lang="en-US" b="1" dirty="0">
                <a:latin typeface="Garamond" charset="0"/>
                <a:ea typeface="Garamond" charset="0"/>
                <a:cs typeface="Garamond" charset="0"/>
                <a:hlinkClick r:id="rId2"/>
              </a:rPr>
              <a:t>Prosperity: To Support Children, Invest in Early Childhood </a:t>
            </a:r>
            <a:r>
              <a:rPr lang="en-US" b="1" dirty="0" smtClean="0">
                <a:latin typeface="Garamond" charset="0"/>
                <a:ea typeface="Garamond" charset="0"/>
                <a:cs typeface="Garamond" charset="0"/>
                <a:hlinkClick r:id="rId2"/>
              </a:rPr>
              <a:t>Educators</a:t>
            </a:r>
            <a:endParaRPr lang="en-US" b="1" dirty="0" smtClean="0">
              <a:latin typeface="Garamond" charset="0"/>
              <a:ea typeface="Garamond" charset="0"/>
              <a:cs typeface="Garamond" charset="0"/>
            </a:endParaRPr>
          </a:p>
          <a:p>
            <a:endParaRPr lang="en-US" b="1" dirty="0">
              <a:latin typeface="Garamond" charset="0"/>
              <a:ea typeface="Garamond" charset="0"/>
              <a:cs typeface="Garamond" charset="0"/>
            </a:endParaRPr>
          </a:p>
          <a:p>
            <a:r>
              <a:rPr lang="en-US" b="1" dirty="0">
                <a:solidFill>
                  <a:schemeClr val="tx2">
                    <a:lumMod val="75000"/>
                  </a:schemeClr>
                </a:solidFill>
                <a:latin typeface="Garamond" charset="0"/>
                <a:ea typeface="Garamond" charset="0"/>
                <a:cs typeface="Garamond" charset="0"/>
              </a:rPr>
              <a:t>Tiffany Smith, Communications Consultant, National Center for Children in Poverty, Columbia University Mailman School of Public Health and coauthor of</a:t>
            </a:r>
            <a:r>
              <a:rPr lang="en-US" b="1" dirty="0">
                <a:latin typeface="Garamond" charset="0"/>
                <a:ea typeface="Garamond" charset="0"/>
                <a:cs typeface="Garamond" charset="0"/>
              </a:rPr>
              <a:t> </a:t>
            </a:r>
            <a:r>
              <a:rPr lang="en-US" b="1" dirty="0">
                <a:latin typeface="Garamond" charset="0"/>
                <a:ea typeface="Garamond" charset="0"/>
                <a:cs typeface="Garamond" charset="0"/>
                <a:hlinkClick r:id="rId3"/>
              </a:rPr>
              <a:t>Supporting America's Low-Income Working Families through Universal Paid Family </a:t>
            </a:r>
            <a:r>
              <a:rPr lang="en-US" b="1" dirty="0" smtClean="0">
                <a:latin typeface="Garamond" charset="0"/>
                <a:ea typeface="Garamond" charset="0"/>
                <a:cs typeface="Garamond" charset="0"/>
                <a:hlinkClick r:id="rId3"/>
              </a:rPr>
              <a:t>Leave</a:t>
            </a:r>
            <a:endParaRPr lang="en-US" b="1" dirty="0" smtClean="0">
              <a:latin typeface="Garamond" charset="0"/>
              <a:ea typeface="Garamond" charset="0"/>
              <a:cs typeface="Garamond" charset="0"/>
            </a:endParaRPr>
          </a:p>
          <a:p>
            <a:endParaRPr lang="en-US" b="1" dirty="0">
              <a:latin typeface="Garamond" charset="0"/>
              <a:ea typeface="Garamond" charset="0"/>
              <a:cs typeface="Garamond" charset="0"/>
            </a:endParaRPr>
          </a:p>
          <a:p>
            <a:r>
              <a:rPr lang="en-US" b="1" dirty="0">
                <a:solidFill>
                  <a:schemeClr val="tx2">
                    <a:lumMod val="75000"/>
                  </a:schemeClr>
                </a:solidFill>
                <a:latin typeface="Garamond" charset="0"/>
                <a:ea typeface="Garamond" charset="0"/>
                <a:cs typeface="Garamond" charset="0"/>
              </a:rPr>
              <a:t>Brian </a:t>
            </a:r>
            <a:r>
              <a:rPr lang="en-US" b="1" dirty="0" err="1">
                <a:solidFill>
                  <a:schemeClr val="tx2">
                    <a:lumMod val="75000"/>
                  </a:schemeClr>
                </a:solidFill>
                <a:latin typeface="Garamond" charset="0"/>
                <a:ea typeface="Garamond" charset="0"/>
                <a:cs typeface="Garamond" charset="0"/>
              </a:rPr>
              <a:t>Dittmeier</a:t>
            </a:r>
            <a:r>
              <a:rPr lang="en-US" b="1" dirty="0">
                <a:solidFill>
                  <a:schemeClr val="tx2">
                    <a:lumMod val="75000"/>
                  </a:schemeClr>
                </a:solidFill>
                <a:latin typeface="Garamond" charset="0"/>
                <a:ea typeface="Garamond" charset="0"/>
                <a:cs typeface="Garamond" charset="0"/>
              </a:rPr>
              <a:t>, State Government Affairs Counsel, National WIC Association</a:t>
            </a:r>
          </a:p>
          <a:p>
            <a:endParaRPr lang="en-US" dirty="0"/>
          </a:p>
        </p:txBody>
      </p:sp>
      <p:pic>
        <p:nvPicPr>
          <p:cNvPr id="5" name="Picture 4">
            <a:extLst>
              <a:ext uri="{FF2B5EF4-FFF2-40B4-BE49-F238E27FC236}">
                <a16:creationId xmlns:a16="http://schemas.microsoft.com/office/drawing/2014/main" xmlns="" id="{59C1D699-753A-7746-89F0-1F16A7EB6F32}"/>
              </a:ext>
            </a:extLst>
          </p:cNvPr>
          <p:cNvPicPr>
            <a:picLocks noChangeAspect="1"/>
          </p:cNvPicPr>
          <p:nvPr/>
        </p:nvPicPr>
        <p:blipFill rotWithShape="1">
          <a:blip r:embed="rId4">
            <a:extLst>
              <a:ext uri="{28A0092B-C50C-407E-A947-70E740481C1C}">
                <a14:useLocalDpi xmlns:a14="http://schemas.microsoft.com/office/drawing/2010/main" val="0"/>
              </a:ext>
            </a:extLst>
          </a:blip>
          <a:srcRect t="7627" r="1" b="35197"/>
          <a:stretch/>
        </p:blipFill>
        <p:spPr>
          <a:xfrm>
            <a:off x="7326" y="0"/>
            <a:ext cx="3557141" cy="1144027"/>
          </a:xfrm>
          <a:prstGeom prst="rect">
            <a:avLst/>
          </a:prstGeom>
        </p:spPr>
      </p:pic>
    </p:spTree>
    <p:extLst>
      <p:ext uri="{BB962C8B-B14F-4D97-AF65-F5344CB8AC3E}">
        <p14:creationId xmlns:p14="http://schemas.microsoft.com/office/powerpoint/2010/main" val="994770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Lato Medium" panose="020F0602020204030203" pitchFamily="34" charset="0"/>
                <a:cs typeface="Lato Medium" panose="020F0602020204030203" pitchFamily="34" charset="0"/>
              </a:rPr>
              <a:t>Other considerations</a:t>
            </a:r>
          </a:p>
        </p:txBody>
      </p:sp>
      <p:sp>
        <p:nvSpPr>
          <p:cNvPr id="3" name="Content Placeholder 2"/>
          <p:cNvSpPr>
            <a:spLocks noGrp="1"/>
          </p:cNvSpPr>
          <p:nvPr>
            <p:ph idx="1"/>
          </p:nvPr>
        </p:nvSpPr>
        <p:spPr/>
        <p:txBody>
          <a:bodyPr/>
          <a:lstStyle/>
          <a:p>
            <a:r>
              <a:rPr lang="en-US" dirty="0">
                <a:latin typeface="Lato Medium" panose="020F0602020204030203" pitchFamily="34" charset="0"/>
                <a:cs typeface="Lato Medium" panose="020F0602020204030203" pitchFamily="34" charset="0"/>
              </a:rPr>
              <a:t>Addressing the issues of the ‘sandwich generation’</a:t>
            </a:r>
          </a:p>
          <a:p>
            <a:r>
              <a:rPr lang="en-US" dirty="0">
                <a:latin typeface="Lato Medium" panose="020F0602020204030203" pitchFamily="34" charset="0"/>
                <a:cs typeface="Lato Medium" panose="020F0602020204030203" pitchFamily="34" charset="0"/>
              </a:rPr>
              <a:t>Including an expansive definition of family</a:t>
            </a:r>
          </a:p>
          <a:p>
            <a:endParaRPr lang="en-US" dirty="0">
              <a:latin typeface="Lato Medium" panose="020F0602020204030203" pitchFamily="34" charset="0"/>
              <a:cs typeface="Lato Medium" panose="020F0602020204030203" pitchFamily="34" charset="0"/>
            </a:endParaRPr>
          </a:p>
        </p:txBody>
      </p:sp>
    </p:spTree>
    <p:extLst>
      <p:ext uri="{BB962C8B-B14F-4D97-AF65-F5344CB8AC3E}">
        <p14:creationId xmlns:p14="http://schemas.microsoft.com/office/powerpoint/2010/main" val="1229797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752600" y="914400"/>
            <a:ext cx="8839200" cy="5047536"/>
          </a:xfrm>
          <a:prstGeom prst="rect">
            <a:avLst/>
          </a:prstGeom>
        </p:spPr>
        <p:txBody>
          <a:bodyPr wrap="square">
            <a:spAutoFit/>
          </a:bodyPr>
          <a:lstStyle/>
          <a:p>
            <a:pPr marL="342900" indent="-342900">
              <a:buFont typeface="+mj-lt"/>
              <a:buAutoNum type="arabicPeriod"/>
            </a:pPr>
            <a:r>
              <a:rPr lang="en-US" sz="1400" dirty="0" err="1">
                <a:latin typeface="Arial" panose="020B0604020202020204" pitchFamily="34" charset="0"/>
                <a:cs typeface="Arial" panose="020B0604020202020204" pitchFamily="34" charset="0"/>
              </a:rPr>
              <a:t>Appelbaum</a:t>
            </a:r>
            <a:r>
              <a:rPr lang="en-US" sz="1400" dirty="0">
                <a:latin typeface="Arial" panose="020B0604020202020204" pitchFamily="34" charset="0"/>
                <a:cs typeface="Arial" panose="020B0604020202020204" pitchFamily="34" charset="0"/>
              </a:rPr>
              <a:t>, E., &amp; Milkman, R. (2011). </a:t>
            </a:r>
            <a:r>
              <a:rPr lang="en-US" sz="1400" i="1" dirty="0">
                <a:latin typeface="Arial" panose="020B0604020202020204" pitchFamily="34" charset="0"/>
                <a:cs typeface="Arial" panose="020B0604020202020204" pitchFamily="34" charset="0"/>
              </a:rPr>
              <a:t>Leaves that pay:</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Employer and worker experiences with Paid Family Leave in California</a:t>
            </a:r>
            <a:r>
              <a:rPr lang="en-US" sz="1400" dirty="0">
                <a:latin typeface="Arial" panose="020B0604020202020204" pitchFamily="34" charset="0"/>
                <a:cs typeface="Arial" panose="020B0604020202020204" pitchFamily="34" charset="0"/>
              </a:rPr>
              <a:t>. Washington, DC: Center for Economic and Policy Research.</a:t>
            </a:r>
          </a:p>
          <a:p>
            <a:pPr marL="342900" indent="-342900">
              <a:buFont typeface="+mj-lt"/>
              <a:buAutoNum type="arabicPeriod"/>
            </a:pPr>
            <a:r>
              <a:rPr lang="en-US" sz="1400" dirty="0">
                <a:latin typeface="Arial" panose="020B0604020202020204" pitchFamily="34" charset="0"/>
                <a:ea typeface="Times New Roman" panose="02020603050405020304" pitchFamily="18" charset="0"/>
                <a:cs typeface="Arial" panose="020B0604020202020204" pitchFamily="34" charset="0"/>
              </a:rPr>
              <a:t>Bana, S., </a:t>
            </a:r>
            <a:r>
              <a:rPr lang="en-US" sz="1400" dirty="0" err="1">
                <a:latin typeface="Arial" panose="020B0604020202020204" pitchFamily="34" charset="0"/>
                <a:ea typeface="Times New Roman" panose="02020603050405020304" pitchFamily="18" charset="0"/>
                <a:cs typeface="Arial" panose="020B0604020202020204" pitchFamily="34" charset="0"/>
              </a:rPr>
              <a:t>Bedard</a:t>
            </a:r>
            <a:r>
              <a:rPr lang="en-US" sz="1400" dirty="0">
                <a:latin typeface="Arial" panose="020B0604020202020204" pitchFamily="34" charset="0"/>
                <a:ea typeface="Times New Roman" panose="02020603050405020304" pitchFamily="18" charset="0"/>
                <a:cs typeface="Arial" panose="020B0604020202020204" pitchFamily="34" charset="0"/>
              </a:rPr>
              <a:t>, K., &amp; </a:t>
            </a:r>
            <a:r>
              <a:rPr lang="en-US" sz="1400" dirty="0" err="1">
                <a:latin typeface="Arial" panose="020B0604020202020204" pitchFamily="34" charset="0"/>
                <a:ea typeface="Times New Roman" panose="02020603050405020304" pitchFamily="18" charset="0"/>
                <a:cs typeface="Arial" panose="020B0604020202020204" pitchFamily="34" charset="0"/>
              </a:rPr>
              <a:t>Rossin</a:t>
            </a:r>
            <a:r>
              <a:rPr lang="en-US" sz="1400" dirty="0">
                <a:latin typeface="Arial" panose="020B0604020202020204" pitchFamily="34" charset="0"/>
                <a:ea typeface="Times New Roman" panose="02020603050405020304" pitchFamily="18" charset="0"/>
                <a:cs typeface="Arial" panose="020B0604020202020204" pitchFamily="34" charset="0"/>
              </a:rPr>
              <a:t>-Slater, M. (2018). The impacts of paid family leave benefits: Regression kind evidence from California administrative data. NBER Working Paper No. 24438.  Cambridge, MA: National Bureau of Economic Research. Retrieved from </a:t>
            </a:r>
            <a:r>
              <a:rPr lang="en-US" sz="1400" dirty="0">
                <a:latin typeface="Arial" panose="020B0604020202020204" pitchFamily="34" charset="0"/>
                <a:ea typeface="Times New Roman" panose="02020603050405020304" pitchFamily="18" charset="0"/>
                <a:cs typeface="Arial" panose="020B0604020202020204" pitchFamily="34" charset="0"/>
                <a:hlinkClick r:id="rId3"/>
              </a:rPr>
              <a:t>http://www.nber.org/papers/w24438</a:t>
            </a:r>
            <a:r>
              <a:rPr lang="en-US" sz="1400" dirty="0">
                <a:latin typeface="Arial" panose="020B0604020202020204" pitchFamily="34" charset="0"/>
                <a:ea typeface="Times New Roman" panose="02020603050405020304" pitchFamily="18" charset="0"/>
                <a:cs typeface="Arial" panose="020B0604020202020204" pitchFamily="34" charset="0"/>
              </a:rPr>
              <a:t>. </a:t>
            </a:r>
          </a:p>
          <a:p>
            <a:pPr marL="342900" indent="-342900">
              <a:buFont typeface="+mj-lt"/>
              <a:buAutoNum type="arabicPeriod"/>
            </a:pPr>
            <a:r>
              <a:rPr lang="en-US" sz="1400" dirty="0" err="1">
                <a:latin typeface="Arial" panose="020B0604020202020204" pitchFamily="34" charset="0"/>
                <a:cs typeface="Arial" panose="020B0604020202020204" pitchFamily="34" charset="0"/>
              </a:rPr>
              <a:t>Bartel</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Rossin</a:t>
            </a:r>
            <a:r>
              <a:rPr lang="en-US" sz="1400" dirty="0">
                <a:latin typeface="Arial" panose="020B0604020202020204" pitchFamily="34" charset="0"/>
                <a:cs typeface="Arial" panose="020B0604020202020204" pitchFamily="34" charset="0"/>
              </a:rPr>
              <a:t>-Slater, M., </a:t>
            </a:r>
            <a:r>
              <a:rPr lang="en-US" sz="1400" dirty="0" err="1">
                <a:latin typeface="Arial" panose="020B0604020202020204" pitchFamily="34" charset="0"/>
                <a:cs typeface="Arial" panose="020B0604020202020204" pitchFamily="34" charset="0"/>
              </a:rPr>
              <a:t>Ruhm</a:t>
            </a:r>
            <a:r>
              <a:rPr lang="en-US" sz="1400" dirty="0">
                <a:latin typeface="Arial" panose="020B0604020202020204" pitchFamily="34" charset="0"/>
                <a:cs typeface="Arial" panose="020B0604020202020204" pitchFamily="34" charset="0"/>
              </a:rPr>
              <a:t>, C., Stearns, J. &amp; </a:t>
            </a:r>
            <a:r>
              <a:rPr lang="en-US" sz="1400" dirty="0" err="1">
                <a:latin typeface="Arial" panose="020B0604020202020204" pitchFamily="34" charset="0"/>
                <a:cs typeface="Arial" panose="020B0604020202020204" pitchFamily="34" charset="0"/>
              </a:rPr>
              <a:t>Waldfogel</a:t>
            </a:r>
            <a:r>
              <a:rPr lang="en-US" sz="1400" dirty="0">
                <a:latin typeface="Arial" panose="020B0604020202020204" pitchFamily="34" charset="0"/>
                <a:cs typeface="Arial" panose="020B0604020202020204" pitchFamily="34" charset="0"/>
              </a:rPr>
              <a:t>, J. (2015). Paid family leave, fathers’ leave-taking, and leave-sharing in dual-earner households. NBER Working Paper. </a:t>
            </a:r>
            <a:r>
              <a:rPr lang="en-US" sz="1400" dirty="0">
                <a:latin typeface="Arial" panose="020B0604020202020204" pitchFamily="34" charset="0"/>
                <a:ea typeface="Times New Roman" panose="02020603050405020304" pitchFamily="18" charset="0"/>
                <a:cs typeface="Arial" panose="020B0604020202020204" pitchFamily="34" charset="0"/>
              </a:rPr>
              <a:t>Cambridge, MA: National Bureau of Economic Research.</a:t>
            </a:r>
          </a:p>
          <a:p>
            <a:pPr marL="342900" indent="-342900">
              <a:buFont typeface="+mj-lt"/>
              <a:buAutoNum type="arabicPeriod"/>
            </a:pPr>
            <a:r>
              <a:rPr lang="en-US" sz="1400" dirty="0">
                <a:latin typeface="Arial" panose="020B0604020202020204" pitchFamily="34" charset="0"/>
                <a:cs typeface="Arial" panose="020B0604020202020204" pitchFamily="34" charset="0"/>
              </a:rPr>
              <a:t>Berger, L. M., Hill, J. &amp; </a:t>
            </a:r>
            <a:r>
              <a:rPr lang="en-US" sz="1400" dirty="0" err="1">
                <a:latin typeface="Arial" panose="020B0604020202020204" pitchFamily="34" charset="0"/>
                <a:cs typeface="Arial" panose="020B0604020202020204" pitchFamily="34" charset="0"/>
              </a:rPr>
              <a:t>Waldfogel</a:t>
            </a:r>
            <a:r>
              <a:rPr lang="en-US" sz="1400" dirty="0">
                <a:latin typeface="Arial" panose="020B0604020202020204" pitchFamily="34" charset="0"/>
                <a:cs typeface="Arial" panose="020B0604020202020204" pitchFamily="34" charset="0"/>
              </a:rPr>
              <a:t>, J.  (2005). Maternity leave, early maternal employment and child health and development in the U.S.  </a:t>
            </a:r>
            <a:r>
              <a:rPr lang="en-US" sz="1400" i="1" dirty="0">
                <a:latin typeface="Arial" panose="020B0604020202020204" pitchFamily="34" charset="0"/>
                <a:cs typeface="Arial" panose="020B0604020202020204" pitchFamily="34" charset="0"/>
              </a:rPr>
              <a:t>The Economic Journal,</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115</a:t>
            </a:r>
            <a:r>
              <a:rPr lang="en-US" sz="1400" dirty="0">
                <a:latin typeface="Arial" panose="020B0604020202020204" pitchFamily="34" charset="0"/>
                <a:cs typeface="Arial" panose="020B0604020202020204" pitchFamily="34" charset="0"/>
              </a:rPr>
              <a:t>, F29-F47.  </a:t>
            </a:r>
          </a:p>
          <a:p>
            <a:pPr marL="342900" indent="-342900">
              <a:buFont typeface="+mj-lt"/>
              <a:buAutoNum type="arabicPeriod"/>
            </a:pPr>
            <a:r>
              <a:rPr lang="en-US" sz="1400" dirty="0">
                <a:latin typeface="Arial" panose="020B0604020202020204" pitchFamily="34" charset="0"/>
                <a:cs typeface="Arial" panose="020B0604020202020204" pitchFamily="34" charset="0"/>
              </a:rPr>
              <a:t>Houser, L. &amp; </a:t>
            </a:r>
            <a:r>
              <a:rPr lang="en-US" sz="1400" dirty="0" err="1">
                <a:latin typeface="Arial" panose="020B0604020202020204" pitchFamily="34" charset="0"/>
                <a:cs typeface="Arial" panose="020B0604020202020204" pitchFamily="34" charset="0"/>
              </a:rPr>
              <a:t>Vartanian</a:t>
            </a:r>
            <a:r>
              <a:rPr lang="en-US" sz="1400" dirty="0">
                <a:latin typeface="Arial" panose="020B0604020202020204" pitchFamily="34" charset="0"/>
                <a:cs typeface="Arial" panose="020B0604020202020204" pitchFamily="34" charset="0"/>
              </a:rPr>
              <a:t> T.P. (2012). </a:t>
            </a:r>
            <a:r>
              <a:rPr lang="en-US" sz="1400" i="1" dirty="0">
                <a:latin typeface="Arial" panose="020B0604020202020204" pitchFamily="34" charset="0"/>
                <a:cs typeface="Arial" panose="020B0604020202020204" pitchFamily="34" charset="0"/>
              </a:rPr>
              <a:t>Pay matters: The positive economic impacts of paid family leave for families, businesses and the public.</a:t>
            </a:r>
            <a:r>
              <a:rPr lang="en-US" sz="1400" dirty="0">
                <a:latin typeface="Arial" panose="020B0604020202020204" pitchFamily="34" charset="0"/>
                <a:cs typeface="Arial" panose="020B0604020202020204" pitchFamily="34" charset="0"/>
              </a:rPr>
              <a:t>  New Brunswick, NJ: Center for Women and Work, Rutgers University.</a:t>
            </a:r>
          </a:p>
          <a:p>
            <a:pPr marL="342900" indent="-342900">
              <a:buFont typeface="+mj-lt"/>
              <a:buAutoNum type="arabicPeriod"/>
            </a:pPr>
            <a:r>
              <a:rPr lang="es-BO" sz="1400" dirty="0">
                <a:latin typeface="Arial" panose="020B0604020202020204" pitchFamily="34" charset="0"/>
                <a:ea typeface="Times New Roman" panose="02020603050405020304" pitchFamily="18" charset="0"/>
                <a:cs typeface="Arial" panose="020B0604020202020204" pitchFamily="34" charset="0"/>
              </a:rPr>
              <a:t>Huerta, M., Adema, W., Baxter, J., Han, W.J., </a:t>
            </a:r>
            <a:r>
              <a:rPr lang="es-BO" sz="1400" dirty="0" err="1">
                <a:latin typeface="Arial" panose="020B0604020202020204" pitchFamily="34" charset="0"/>
                <a:ea typeface="Times New Roman" panose="02020603050405020304" pitchFamily="18" charset="0"/>
                <a:cs typeface="Arial" panose="020B0604020202020204" pitchFamily="34" charset="0"/>
              </a:rPr>
              <a:t>Lausten</a:t>
            </a:r>
            <a:r>
              <a:rPr lang="es-BO" sz="1400" dirty="0">
                <a:latin typeface="Arial" panose="020B0604020202020204" pitchFamily="34" charset="0"/>
                <a:ea typeface="Times New Roman" panose="02020603050405020304" pitchFamily="18" charset="0"/>
                <a:cs typeface="Arial" panose="020B0604020202020204" pitchFamily="34" charset="0"/>
              </a:rPr>
              <a:t>, M., Lee, R., &amp; </a:t>
            </a:r>
            <a:r>
              <a:rPr lang="es-BO" sz="1400" dirty="0" err="1">
                <a:latin typeface="Arial" panose="020B0604020202020204" pitchFamily="34" charset="0"/>
                <a:ea typeface="Times New Roman" panose="02020603050405020304" pitchFamily="18" charset="0"/>
                <a:cs typeface="Arial" panose="020B0604020202020204" pitchFamily="34" charset="0"/>
              </a:rPr>
              <a:t>Waldfogel</a:t>
            </a:r>
            <a:r>
              <a:rPr lang="es-BO" sz="1400" dirty="0">
                <a:latin typeface="Arial" panose="020B0604020202020204" pitchFamily="34" charset="0"/>
                <a:ea typeface="Times New Roman" panose="02020603050405020304" pitchFamily="18" charset="0"/>
                <a:cs typeface="Arial" panose="020B0604020202020204" pitchFamily="34" charset="0"/>
              </a:rPr>
              <a:t>, J. (2014). </a:t>
            </a:r>
            <a:r>
              <a:rPr lang="en-US" sz="1400" dirty="0">
                <a:latin typeface="Arial" panose="020B0604020202020204" pitchFamily="34" charset="0"/>
                <a:ea typeface="Times New Roman" panose="02020603050405020304" pitchFamily="18" charset="0"/>
                <a:cs typeface="Arial" panose="020B0604020202020204" pitchFamily="34" charset="0"/>
              </a:rPr>
              <a:t>Fathers’ leave, fathers’ involvement and child development: Are they related? Evidence from four OECD countries. OECD Social, Employment and Migration Working Papers, No. 140, OECD Publishing. Retrieved from </a:t>
            </a:r>
            <a:r>
              <a:rPr lang="en-US" sz="14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http://dx.doi.org/10.1787/5k4dlw9w6czq-en</a:t>
            </a:r>
            <a:r>
              <a:rPr lang="en-US" sz="1400" dirty="0">
                <a:latin typeface="Arial" panose="020B0604020202020204" pitchFamily="34" charset="0"/>
                <a:ea typeface="Times New Roman" panose="02020603050405020304" pitchFamily="18" charset="0"/>
                <a:cs typeface="Arial" panose="020B0604020202020204" pitchFamily="34" charset="0"/>
              </a:rPr>
              <a:t>. </a:t>
            </a:r>
          </a:p>
          <a:p>
            <a:pPr marL="342900" indent="-342900">
              <a:buFont typeface="+mj-lt"/>
              <a:buAutoNum type="arabicPeriod"/>
            </a:pPr>
            <a:r>
              <a:rPr lang="en-US" sz="1400" dirty="0" err="1">
                <a:latin typeface="Arial" panose="020B0604020202020204" pitchFamily="34" charset="0"/>
                <a:cs typeface="Arial" panose="020B0604020202020204" pitchFamily="34" charset="0"/>
              </a:rPr>
              <a:t>Pragg</a:t>
            </a:r>
            <a:r>
              <a:rPr lang="en-US" sz="1400" dirty="0">
                <a:latin typeface="Arial" panose="020B0604020202020204" pitchFamily="34" charset="0"/>
                <a:cs typeface="Arial" panose="020B0604020202020204" pitchFamily="34" charset="0"/>
              </a:rPr>
              <a:t>, B. &amp; </a:t>
            </a:r>
            <a:r>
              <a:rPr lang="en-US" sz="1400" dirty="0" err="1">
                <a:latin typeface="Arial" panose="020B0604020202020204" pitchFamily="34" charset="0"/>
                <a:cs typeface="Arial" panose="020B0604020202020204" pitchFamily="34" charset="0"/>
              </a:rPr>
              <a:t>Knoester</a:t>
            </a:r>
            <a:r>
              <a:rPr lang="en-US" sz="1400" dirty="0">
                <a:latin typeface="Arial" panose="020B0604020202020204" pitchFamily="34" charset="0"/>
                <a:cs typeface="Arial" panose="020B0604020202020204" pitchFamily="34" charset="0"/>
              </a:rPr>
              <a:t>, C. (2017). Parental leave use among disadvantaged fathers. </a:t>
            </a:r>
            <a:r>
              <a:rPr lang="en-US" sz="1400" i="1" dirty="0">
                <a:latin typeface="Arial" panose="020B0604020202020204" pitchFamily="34" charset="0"/>
                <a:cs typeface="Arial" panose="020B0604020202020204" pitchFamily="34" charset="0"/>
              </a:rPr>
              <a:t>Journal of Family Issues, 38</a:t>
            </a:r>
            <a:r>
              <a:rPr lang="en-US" sz="1400" dirty="0">
                <a:latin typeface="Arial" panose="020B0604020202020204" pitchFamily="34" charset="0"/>
                <a:cs typeface="Arial" panose="020B0604020202020204" pitchFamily="34" charset="0"/>
              </a:rPr>
              <a:t>(8): 1157-1185. Retrieved from </a:t>
            </a:r>
            <a:r>
              <a:rPr lang="en-US" sz="1400" u="sng" dirty="0">
                <a:latin typeface="Arial" panose="020B0604020202020204" pitchFamily="34" charset="0"/>
                <a:cs typeface="Arial" panose="020B0604020202020204" pitchFamily="34" charset="0"/>
                <a:hlinkClick r:id="rId5"/>
              </a:rPr>
              <a:t>http://journals.sagepub.com/doi/pdf/10.1177/0192513X15623585</a:t>
            </a:r>
            <a:r>
              <a:rPr lang="en-US" sz="1400" dirty="0">
                <a:latin typeface="Arial" panose="020B0604020202020204" pitchFamily="34" charset="0"/>
                <a:cs typeface="Arial" panose="020B0604020202020204" pitchFamily="34" charset="0"/>
              </a:rPr>
              <a:t>. </a:t>
            </a:r>
          </a:p>
          <a:p>
            <a:pPr marL="342900" indent="-342900">
              <a:buFont typeface="+mj-lt"/>
              <a:buAutoNum type="arabicPeriod"/>
            </a:pPr>
            <a:r>
              <a:rPr lang="en-US" sz="1400" dirty="0" err="1">
                <a:latin typeface="Arial" panose="020B0604020202020204" pitchFamily="34" charset="0"/>
                <a:cs typeface="Arial" panose="020B0604020202020204" pitchFamily="34" charset="0"/>
              </a:rPr>
              <a:t>Rossin</a:t>
            </a:r>
            <a:r>
              <a:rPr lang="en-US" sz="1400" dirty="0">
                <a:latin typeface="Arial" panose="020B0604020202020204" pitchFamily="34" charset="0"/>
                <a:cs typeface="Arial" panose="020B0604020202020204" pitchFamily="34" charset="0"/>
              </a:rPr>
              <a:t>-Slater, M., </a:t>
            </a:r>
            <a:r>
              <a:rPr lang="en-US" sz="1400" dirty="0" err="1">
                <a:latin typeface="Arial" panose="020B0604020202020204" pitchFamily="34" charset="0"/>
                <a:cs typeface="Arial" panose="020B0604020202020204" pitchFamily="34" charset="0"/>
              </a:rPr>
              <a:t>Ruhm</a:t>
            </a:r>
            <a:r>
              <a:rPr lang="en-US" sz="1400" dirty="0">
                <a:latin typeface="Arial" panose="020B0604020202020204" pitchFamily="34" charset="0"/>
                <a:cs typeface="Arial" panose="020B0604020202020204" pitchFamily="34" charset="0"/>
              </a:rPr>
              <a:t>, C., &amp; </a:t>
            </a:r>
            <a:r>
              <a:rPr lang="en-US" sz="1400" dirty="0" err="1">
                <a:latin typeface="Arial" panose="020B0604020202020204" pitchFamily="34" charset="0"/>
                <a:cs typeface="Arial" panose="020B0604020202020204" pitchFamily="34" charset="0"/>
              </a:rPr>
              <a:t>Waldfogel</a:t>
            </a:r>
            <a:r>
              <a:rPr lang="en-US" sz="1400" dirty="0">
                <a:latin typeface="Arial" panose="020B0604020202020204" pitchFamily="34" charset="0"/>
                <a:cs typeface="Arial" panose="020B0604020202020204" pitchFamily="34" charset="0"/>
              </a:rPr>
              <a:t>, J. (2013). The effects of California’s Paid Family Leave program on mothers’ leave-taking and subsequent labor market outcomes. </a:t>
            </a:r>
            <a:r>
              <a:rPr lang="en-US" sz="1400" i="1" dirty="0">
                <a:latin typeface="Arial" panose="020B0604020202020204" pitchFamily="34" charset="0"/>
                <a:cs typeface="Arial" panose="020B0604020202020204" pitchFamily="34" charset="0"/>
              </a:rPr>
              <a:t>Journal of Policy Analysis and Management,</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(2), 224-245. </a:t>
            </a:r>
          </a:p>
        </p:txBody>
      </p:sp>
      <p:sp>
        <p:nvSpPr>
          <p:cNvPr id="5" name="Title 1"/>
          <p:cNvSpPr>
            <a:spLocks noGrp="1"/>
          </p:cNvSpPr>
          <p:nvPr>
            <p:ph type="title"/>
          </p:nvPr>
        </p:nvSpPr>
        <p:spPr>
          <a:xfrm>
            <a:off x="2286000" y="107868"/>
            <a:ext cx="7772400" cy="806532"/>
          </a:xfrm>
        </p:spPr>
        <p:txBody>
          <a:bodyPr/>
          <a:lstStyle/>
          <a:p>
            <a:pPr algn="ctr"/>
            <a:r>
              <a:rPr lang="en-US" dirty="0">
                <a:solidFill>
                  <a:schemeClr val="tx1"/>
                </a:solidFill>
              </a:rPr>
              <a:t>References</a:t>
            </a:r>
          </a:p>
        </p:txBody>
      </p:sp>
    </p:spTree>
    <p:extLst>
      <p:ext uri="{BB962C8B-B14F-4D97-AF65-F5344CB8AC3E}">
        <p14:creationId xmlns:p14="http://schemas.microsoft.com/office/powerpoint/2010/main" val="360292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84068"/>
            <a:ext cx="7772400" cy="806532"/>
          </a:xfrm>
        </p:spPr>
        <p:txBody>
          <a:bodyPr/>
          <a:lstStyle/>
          <a:p>
            <a:pPr algn="ctr"/>
            <a:r>
              <a:rPr lang="en-US" dirty="0">
                <a:solidFill>
                  <a:schemeClr val="tx1"/>
                </a:solidFill>
              </a:rPr>
              <a:t>Additional Resources</a:t>
            </a:r>
          </a:p>
        </p:txBody>
      </p:sp>
      <p:sp>
        <p:nvSpPr>
          <p:cNvPr id="5" name="TextBox 4"/>
          <p:cNvSpPr txBox="1"/>
          <p:nvPr/>
        </p:nvSpPr>
        <p:spPr>
          <a:xfrm>
            <a:off x="2295526" y="1009651"/>
            <a:ext cx="8060629" cy="4185761"/>
          </a:xfrm>
          <a:prstGeom prst="rect">
            <a:avLst/>
          </a:prstGeom>
          <a:noFill/>
        </p:spPr>
        <p:txBody>
          <a:bodyPr wrap="square" rtlCol="0">
            <a:spAutoFit/>
          </a:bodyPr>
          <a:lstStyle/>
          <a:p>
            <a:pPr marL="342900" indent="-342900">
              <a:buFont typeface="+mj-lt"/>
              <a:buAutoNum type="arabicPeriod"/>
            </a:pPr>
            <a:r>
              <a:rPr lang="en-US" sz="1400" dirty="0">
                <a:latin typeface="Arial" panose="020B0604020202020204" pitchFamily="34" charset="0"/>
                <a:cs typeface="Arial" panose="020B0604020202020204" pitchFamily="34" charset="0"/>
              </a:rPr>
              <a:t>Key Characteristics of parent leave systems (2017). OECD Social Policy Division, Directorate of Employment, </a:t>
            </a:r>
            <a:r>
              <a:rPr lang="en-US" sz="1400" dirty="0" err="1">
                <a:latin typeface="Arial" panose="020B0604020202020204" pitchFamily="34" charset="0"/>
                <a:cs typeface="Arial" panose="020B0604020202020204" pitchFamily="34" charset="0"/>
              </a:rPr>
              <a:t>Labour</a:t>
            </a:r>
            <a:r>
              <a:rPr lang="en-US" sz="1400" dirty="0">
                <a:latin typeface="Arial" panose="020B0604020202020204" pitchFamily="34" charset="0"/>
                <a:cs typeface="Arial" panose="020B0604020202020204" pitchFamily="34" charset="0"/>
              </a:rPr>
              <a:t> and Social Affairs. Retrieved from </a:t>
            </a:r>
            <a:r>
              <a:rPr lang="en-US" sz="1400" dirty="0">
                <a:latin typeface="Arial" panose="020B0604020202020204" pitchFamily="34" charset="0"/>
                <a:cs typeface="Arial" panose="020B0604020202020204" pitchFamily="34" charset="0"/>
                <a:hlinkClick r:id="rId3"/>
              </a:rPr>
              <a:t>https://www.oecd.org/els/soc/PF2_1_Parental_leave_systems.pdf</a:t>
            </a:r>
            <a:r>
              <a:rPr lang="en-US" sz="1400" dirty="0">
                <a:latin typeface="Arial" panose="020B0604020202020204" pitchFamily="34" charset="0"/>
                <a:cs typeface="Arial" panose="020B0604020202020204" pitchFamily="34" charset="0"/>
              </a:rPr>
              <a:t> .</a:t>
            </a:r>
          </a:p>
          <a:p>
            <a:pPr marL="342900" indent="-342900">
              <a:buFont typeface="+mj-lt"/>
              <a:buAutoNum type="arabicPeriod"/>
            </a:pPr>
            <a:r>
              <a:rPr lang="en-US" sz="1400" dirty="0">
                <a:latin typeface="Arial" panose="020B0604020202020204" pitchFamily="34" charset="0"/>
                <a:cs typeface="Arial" panose="020B0604020202020204" pitchFamily="34" charset="0"/>
              </a:rPr>
              <a:t>Paid family and medical leave. (2017). AEI-Brookings Working Group on Paid Family Leave. Retrieved from </a:t>
            </a:r>
            <a:r>
              <a:rPr lang="en-US" sz="1400" dirty="0">
                <a:latin typeface="Arial" panose="020B0604020202020204" pitchFamily="34" charset="0"/>
                <a:cs typeface="Arial" panose="020B0604020202020204" pitchFamily="34" charset="0"/>
                <a:hlinkClick r:id="rId4"/>
              </a:rPr>
              <a:t>https://www.brookings.edu/wp-content/uploads/2017/06/es_20170606_paidfamilyleave.pdf</a:t>
            </a:r>
            <a:r>
              <a:rPr lang="en-US" sz="1400" dirty="0">
                <a:latin typeface="Arial" panose="020B0604020202020204" pitchFamily="34" charset="0"/>
                <a:cs typeface="Arial" panose="020B0604020202020204" pitchFamily="34" charset="0"/>
              </a:rPr>
              <a:t> .</a:t>
            </a:r>
          </a:p>
          <a:p>
            <a:pPr marL="342900" indent="-342900">
              <a:buFont typeface="+mj-lt"/>
              <a:buAutoNum type="arabicPeriod"/>
            </a:pPr>
            <a:r>
              <a:rPr lang="en-US" sz="1400" dirty="0">
                <a:latin typeface="Arial" panose="020B0604020202020204" pitchFamily="34" charset="0"/>
                <a:cs typeface="Arial" panose="020B0604020202020204" pitchFamily="34" charset="0"/>
              </a:rPr>
              <a:t>Paid Parental Leave in the United States. (2014). Institute for Women’s Policy Research, funded by the U.S. Department of Labor Women’s Bureau. Retrieved from https://www.dol.gov/wb/resources/paid_parental_leave_in_the_united_states.pdf . </a:t>
            </a:r>
          </a:p>
          <a:p>
            <a:pPr marL="342900" indent="-342900">
              <a:buFont typeface="+mj-lt"/>
              <a:buAutoNum type="arabicPeriod"/>
            </a:pPr>
            <a:r>
              <a:rPr lang="en-US" sz="1400" dirty="0">
                <a:latin typeface="Arial" panose="020B0604020202020204" pitchFamily="34" charset="0"/>
                <a:cs typeface="Arial" panose="020B0604020202020204" pitchFamily="34" charset="0"/>
              </a:rPr>
              <a:t>A Better Balance. Comparative Chart of Paid Family  and Medical Leave Laws in the United States. Retrieved from </a:t>
            </a:r>
            <a:r>
              <a:rPr lang="en-US" sz="1400" dirty="0">
                <a:latin typeface="Arial" panose="020B0604020202020204" pitchFamily="34" charset="0"/>
                <a:cs typeface="Arial" panose="020B0604020202020204" pitchFamily="34" charset="0"/>
                <a:hlinkClick r:id="rId5"/>
              </a:rPr>
              <a:t>http://www.abetterbalance.org/resources/paid-family-leave-laws-chart/</a:t>
            </a:r>
            <a:endParaRPr lang="en-US" sz="1400" dirty="0">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World Policy Analysis Center, “Is Paid Leave Available for Mothers and Fathers of Infants?,” September 2016, </a:t>
            </a:r>
            <a:r>
              <a:rPr lang="en-US" sz="1400" dirty="0">
                <a:latin typeface="Arial" panose="020B0604020202020204" pitchFamily="34" charset="0"/>
                <a:cs typeface="Arial" panose="020B0604020202020204" pitchFamily="34" charset="0"/>
                <a:hlinkClick r:id="rId6"/>
              </a:rPr>
              <a:t>https://www.worldpolicycenter.org/policies/is-paid-leaveavailable-to-mothers-and-fathers-of-infants/is-paid-leaveavailable-for-mothers-of-infants</a:t>
            </a:r>
            <a:r>
              <a:rPr lang="en-US" sz="1400" dirty="0">
                <a:latin typeface="Arial" panose="020B0604020202020204" pitchFamily="34" charset="0"/>
                <a:cs typeface="Arial" panose="020B0604020202020204" pitchFamily="34" charset="0"/>
              </a:rPr>
              <a:t>. </a:t>
            </a:r>
          </a:p>
          <a:p>
            <a:pPr marL="342900" indent="-342900">
              <a:buFont typeface="+mj-lt"/>
              <a:buAutoNum type="arabicPeriod"/>
            </a:pPr>
            <a:r>
              <a:rPr lang="it-IT" sz="1400" dirty="0">
                <a:latin typeface="Arial" panose="020B0604020202020204" pitchFamily="34" charset="0"/>
                <a:cs typeface="Arial" panose="020B0604020202020204" pitchFamily="34" charset="0"/>
              </a:rPr>
              <a:t>Laura Addari, Naomi Cassirer, and Katherine </a:t>
            </a:r>
            <a:r>
              <a:rPr lang="en-US" sz="1400" dirty="0">
                <a:latin typeface="Arial" panose="020B0604020202020204" pitchFamily="34" charset="0"/>
                <a:cs typeface="Arial" panose="020B0604020202020204" pitchFamily="34" charset="0"/>
              </a:rPr>
              <a:t>Gilchrist, Maternity and Paternity at Work: Law and Practice across the World (Geneva: International </a:t>
            </a:r>
            <a:r>
              <a:rPr lang="en-US" sz="1400" dirty="0" err="1">
                <a:latin typeface="Arial" panose="020B0604020202020204" pitchFamily="34" charset="0"/>
                <a:cs typeface="Arial" panose="020B0604020202020204" pitchFamily="34" charset="0"/>
              </a:rPr>
              <a:t>Labour</a:t>
            </a:r>
            <a:r>
              <a:rPr lang="en-US" sz="1400" dirty="0">
                <a:latin typeface="Arial" panose="020B0604020202020204" pitchFamily="34" charset="0"/>
                <a:cs typeface="Arial" panose="020B0604020202020204" pitchFamily="34" charset="0"/>
              </a:rPr>
              <a:t> Organization, 2004), </a:t>
            </a:r>
            <a:r>
              <a:rPr lang="en-US" sz="1400" dirty="0">
                <a:latin typeface="Arial" panose="020B0604020202020204" pitchFamily="34" charset="0"/>
                <a:cs typeface="Arial" panose="020B0604020202020204" pitchFamily="34" charset="0"/>
                <a:hlinkClick r:id="rId7"/>
              </a:rPr>
              <a:t>http://www.ilo.org/wcmsp5/groups/public/---dgreports/---dcomm/---publ/documents/publication/wcms_242615.pdf</a:t>
            </a:r>
            <a:r>
              <a:rPr lang="en-US" sz="1400" dirty="0">
                <a:latin typeface="Arial" panose="020B0604020202020204" pitchFamily="34" charset="0"/>
                <a:cs typeface="Arial" panose="020B0604020202020204" pitchFamily="34" charset="0"/>
              </a:rPr>
              <a:t>. </a:t>
            </a:r>
          </a:p>
          <a:p>
            <a:pPr marL="342900" indent="-342900">
              <a:buFont typeface="+mj-lt"/>
              <a:buAutoNum type="arabicPeriod"/>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948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05000" y="914400"/>
            <a:ext cx="3962400" cy="3657600"/>
          </a:xfrm>
          <a:prstGeom prst="rect">
            <a:avLst/>
          </a:prstGeom>
        </p:spPr>
        <p:txBody>
          <a:bodyPr>
            <a:normAutofit/>
          </a:bodyPr>
          <a:lstStyle>
            <a:lvl1pPr marL="0" indent="0" algn="l" rtl="0" eaLnBrk="1" latinLnBrk="0" hangingPunct="1">
              <a:spcBef>
                <a:spcPts val="300"/>
              </a:spcBef>
              <a:buClr>
                <a:schemeClr val="accent1"/>
              </a:buClr>
              <a:buSzPct val="85000"/>
              <a:buFont typeface="Wingdings 2"/>
              <a:buNone/>
              <a:defRPr kumimoji="0" sz="2800" i="1" kern="1200">
                <a:solidFill>
                  <a:srgbClr val="FFFFFF"/>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tint val="75000"/>
                  </a:schemeClr>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tint val="75000"/>
                  </a:schemeClr>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tint val="75000"/>
                  </a:schemeClr>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tint val="75000"/>
                  </a:schemeClr>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tint val="75000"/>
                  </a:schemeClr>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tint val="75000"/>
                  </a:schemeClr>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tint val="75000"/>
                  </a:schemeClr>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tint val="75000"/>
                  </a:schemeClr>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Box 6"/>
          <p:cNvSpPr txBox="1"/>
          <p:nvPr/>
        </p:nvSpPr>
        <p:spPr>
          <a:xfrm>
            <a:off x="1791876" y="1066801"/>
            <a:ext cx="4232873" cy="1831271"/>
          </a:xfrm>
          <a:prstGeom prst="rect">
            <a:avLst/>
          </a:prstGeom>
          <a:noFill/>
        </p:spPr>
        <p:txBody>
          <a:bodyPr wrap="square" rtlCol="0">
            <a:spAutoFit/>
          </a:bodyPr>
          <a:lstStyle/>
          <a:p>
            <a:endParaRPr lang="en-US" b="1" u="sng" dirty="0">
              <a:solidFill>
                <a:schemeClr val="bg1"/>
              </a:solidFill>
              <a:latin typeface="Lato Medium" panose="020F0602020204030203" pitchFamily="34" charset="0"/>
              <a:cs typeface="Lato Medium" panose="020F0602020204030203" pitchFamily="34" charset="0"/>
            </a:endParaRPr>
          </a:p>
          <a:p>
            <a:pPr marL="342900" indent="-342900">
              <a:buFont typeface="Arial" panose="020B0604020202020204" pitchFamily="34" charset="0"/>
              <a:buChar char="•"/>
            </a:pPr>
            <a:r>
              <a:rPr lang="en-US" dirty="0">
                <a:solidFill>
                  <a:schemeClr val="bg1"/>
                </a:solidFill>
                <a:latin typeface="Lato Medium" panose="020F0602020204030203" pitchFamily="34" charset="0"/>
                <a:cs typeface="Lato Medium" panose="020F0602020204030203" pitchFamily="34" charset="0"/>
              </a:rPr>
              <a:t>Website: http://nccp.org/</a:t>
            </a:r>
          </a:p>
          <a:p>
            <a:pPr marL="342900" indent="-342900">
              <a:buFont typeface="Arial" panose="020B0604020202020204" pitchFamily="34" charset="0"/>
              <a:buChar char="•"/>
            </a:pPr>
            <a:r>
              <a:rPr lang="en-US" dirty="0">
                <a:solidFill>
                  <a:schemeClr val="bg1"/>
                </a:solidFill>
                <a:latin typeface="Lato Medium" panose="020F0602020204030203" pitchFamily="34" charset="0"/>
                <a:cs typeface="Lato Medium" panose="020F0602020204030203" pitchFamily="34" charset="0"/>
              </a:rPr>
              <a:t>Twitter: @NCCP </a:t>
            </a:r>
          </a:p>
          <a:p>
            <a:pPr marL="342900" indent="-342900">
              <a:buFont typeface="Arial" panose="020B0604020202020204" pitchFamily="34" charset="0"/>
              <a:buChar char="•"/>
            </a:pPr>
            <a:r>
              <a:rPr lang="en-US" dirty="0">
                <a:solidFill>
                  <a:schemeClr val="bg1"/>
                </a:solidFill>
                <a:latin typeface="Lato Medium" panose="020F0602020204030203" pitchFamily="34" charset="0"/>
                <a:cs typeface="Lato Medium" panose="020F0602020204030203" pitchFamily="34" charset="0"/>
              </a:rPr>
              <a:t>Facebook: facebook.com/nccp.org</a:t>
            </a:r>
          </a:p>
          <a:p>
            <a:pPr>
              <a:spcAft>
                <a:spcPts val="600"/>
              </a:spcAft>
            </a:pPr>
            <a:endParaRPr lang="en-US" u="sng" dirty="0">
              <a:solidFill>
                <a:prstClr val="white"/>
              </a:solidFill>
              <a:latin typeface="Lato Medium" panose="020F0602020204030203" pitchFamily="34" charset="0"/>
              <a:cs typeface="Lato Medium" panose="020F0602020204030203" pitchFamily="34" charset="0"/>
            </a:endParaRPr>
          </a:p>
          <a:p>
            <a:endParaRPr lang="en-US" dirty="0">
              <a:solidFill>
                <a:schemeClr val="bg1"/>
              </a:solidFill>
              <a:latin typeface="Lato Medium" panose="020F0602020204030203" pitchFamily="34" charset="0"/>
              <a:cs typeface="Lato Medium" panose="020F0602020204030203" pitchFamily="34" charset="0"/>
            </a:endParaRPr>
          </a:p>
        </p:txBody>
      </p:sp>
      <p:pic>
        <p:nvPicPr>
          <p:cNvPr id="6" name="Picture 5" descr="NCCP-blocks-solid-whitebord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4894884"/>
            <a:ext cx="3225979" cy="8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63128" y="343525"/>
            <a:ext cx="4232873" cy="846386"/>
          </a:xfrm>
          <a:prstGeom prst="rect">
            <a:avLst/>
          </a:prstGeom>
          <a:noFill/>
        </p:spPr>
        <p:txBody>
          <a:bodyPr wrap="square" rtlCol="0">
            <a:spAutoFit/>
          </a:bodyPr>
          <a:lstStyle/>
          <a:p>
            <a:pPr algn="ctr"/>
            <a:r>
              <a:rPr lang="en-US" sz="2800" b="1" u="sng" dirty="0">
                <a:solidFill>
                  <a:schemeClr val="bg1"/>
                </a:solidFill>
                <a:latin typeface="Lato Medium" panose="020F0602020204030203" pitchFamily="34" charset="0"/>
                <a:cs typeface="Lato Medium" panose="020F0602020204030203" pitchFamily="34" charset="0"/>
              </a:rPr>
              <a:t>For More Information</a:t>
            </a:r>
            <a:endParaRPr lang="en-US" sz="2800" dirty="0">
              <a:solidFill>
                <a:prstClr val="white"/>
              </a:solidFill>
              <a:latin typeface="Lato Medium" panose="020F0602020204030203" pitchFamily="34" charset="0"/>
              <a:cs typeface="Lato Medium" panose="020F0602020204030203" pitchFamily="34" charset="0"/>
            </a:endParaRPr>
          </a:p>
          <a:p>
            <a:endParaRPr lang="en-US" sz="2100" dirty="0">
              <a:solidFill>
                <a:schemeClr val="bg1"/>
              </a:solidFill>
              <a:latin typeface="Lato Medium" panose="020F0602020204030203" pitchFamily="34" charset="0"/>
              <a:cs typeface="Lato Medium" panose="020F0602020204030203" pitchFamily="34" charset="0"/>
            </a:endParaRPr>
          </a:p>
        </p:txBody>
      </p:sp>
      <p:sp>
        <p:nvSpPr>
          <p:cNvPr id="2" name="TextBox 1"/>
          <p:cNvSpPr txBox="1"/>
          <p:nvPr/>
        </p:nvSpPr>
        <p:spPr>
          <a:xfrm>
            <a:off x="2057400" y="3352800"/>
            <a:ext cx="3657600" cy="707886"/>
          </a:xfrm>
          <a:prstGeom prst="rect">
            <a:avLst/>
          </a:prstGeom>
          <a:noFill/>
        </p:spPr>
        <p:txBody>
          <a:bodyPr wrap="square" rtlCol="0">
            <a:spAutoFit/>
          </a:bodyPr>
          <a:lstStyle/>
          <a:p>
            <a:pPr algn="ctr"/>
            <a:r>
              <a:rPr lang="en-US" sz="2000" dirty="0">
                <a:solidFill>
                  <a:schemeClr val="bg1"/>
                </a:solidFill>
                <a:latin typeface="Lato Medium" panose="020F0602020204030203" pitchFamily="34" charset="0"/>
                <a:cs typeface="Lato Medium" panose="020F0602020204030203" pitchFamily="34" charset="0"/>
              </a:rPr>
              <a:t>Tiffany Thomas Smith</a:t>
            </a:r>
          </a:p>
          <a:p>
            <a:pPr algn="ctr"/>
            <a:r>
              <a:rPr lang="en-US" sz="2000" dirty="0">
                <a:solidFill>
                  <a:schemeClr val="bg1"/>
                </a:solidFill>
                <a:latin typeface="Lato Medium" panose="020F0602020204030203" pitchFamily="34" charset="0"/>
                <a:cs typeface="Lato Medium" panose="020F0602020204030203" pitchFamily="34" charset="0"/>
              </a:rPr>
              <a:t>TiffanyTSmith@NCCP.org</a:t>
            </a:r>
          </a:p>
        </p:txBody>
      </p:sp>
    </p:spTree>
    <p:extLst>
      <p:ext uri="{BB962C8B-B14F-4D97-AF65-F5344CB8AC3E}">
        <p14:creationId xmlns:p14="http://schemas.microsoft.com/office/powerpoint/2010/main" val="243731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9C1D699-753A-7746-89F0-1F16A7EB6F32}"/>
              </a:ext>
            </a:extLst>
          </p:cNvPr>
          <p:cNvPicPr>
            <a:picLocks noChangeAspect="1"/>
          </p:cNvPicPr>
          <p:nvPr/>
        </p:nvPicPr>
        <p:blipFill rotWithShape="1">
          <a:blip r:embed="rId3">
            <a:extLst>
              <a:ext uri="{28A0092B-C50C-407E-A947-70E740481C1C}">
                <a14:useLocalDpi xmlns:a14="http://schemas.microsoft.com/office/drawing/2010/main" val="0"/>
              </a:ext>
            </a:extLst>
          </a:blip>
          <a:srcRect t="7627" r="1" b="35197"/>
          <a:stretch/>
        </p:blipFill>
        <p:spPr>
          <a:xfrm>
            <a:off x="743052" y="-47428"/>
            <a:ext cx="10520804" cy="3383640"/>
          </a:xfrm>
          <a:prstGeom prst="rect">
            <a:avLst/>
          </a:prstGeom>
        </p:spPr>
      </p:pic>
      <p:sp>
        <p:nvSpPr>
          <p:cNvPr id="2" name="Title 1">
            <a:extLst>
              <a:ext uri="{FF2B5EF4-FFF2-40B4-BE49-F238E27FC236}">
                <a16:creationId xmlns:a16="http://schemas.microsoft.com/office/drawing/2014/main" xmlns="" id="{635BA3E2-66E4-1A4E-80FC-91DA9B2822F0}"/>
              </a:ext>
            </a:extLst>
          </p:cNvPr>
          <p:cNvSpPr>
            <a:spLocks noGrp="1"/>
          </p:cNvSpPr>
          <p:nvPr>
            <p:ph type="ctrTitle"/>
          </p:nvPr>
        </p:nvSpPr>
        <p:spPr>
          <a:xfrm>
            <a:off x="1296896" y="3924032"/>
            <a:ext cx="9966960" cy="1560320"/>
          </a:xfrm>
        </p:spPr>
        <p:txBody>
          <a:bodyPr>
            <a:normAutofit fontScale="90000"/>
          </a:bodyPr>
          <a:lstStyle/>
          <a:p>
            <a:r>
              <a:rPr lang="en-US" sz="4000" b="1" dirty="0" smtClean="0">
                <a:solidFill>
                  <a:srgbClr val="082544"/>
                </a:solidFill>
                <a:latin typeface="Garamond" panose="02020404030301010803" pitchFamily="18" charset="0"/>
              </a:rPr>
              <a:t/>
            </a:r>
            <a:br>
              <a:rPr lang="en-US" sz="4000" b="1" dirty="0" smtClean="0">
                <a:solidFill>
                  <a:srgbClr val="082544"/>
                </a:solidFill>
                <a:latin typeface="Garamond" panose="02020404030301010803" pitchFamily="18" charset="0"/>
              </a:rPr>
            </a:br>
            <a:r>
              <a:rPr lang="en-US" sz="4000" b="1" dirty="0" smtClean="0">
                <a:solidFill>
                  <a:srgbClr val="082544"/>
                </a:solidFill>
                <a:latin typeface="Garamond" panose="02020404030301010803" pitchFamily="18" charset="0"/>
              </a:rPr>
              <a:t/>
            </a:r>
            <a:br>
              <a:rPr lang="en-US" sz="4000" b="1" dirty="0" smtClean="0">
                <a:solidFill>
                  <a:srgbClr val="082544"/>
                </a:solidFill>
                <a:latin typeface="Garamond" panose="02020404030301010803" pitchFamily="18" charset="0"/>
              </a:rPr>
            </a:br>
            <a:r>
              <a:rPr lang="en-US" sz="4000" b="1" dirty="0" smtClean="0">
                <a:solidFill>
                  <a:srgbClr val="082544"/>
                </a:solidFill>
                <a:latin typeface="Garamond" panose="02020404030301010803" pitchFamily="18" charset="0"/>
              </a:rPr>
              <a:t>Webinar: Solutions </a:t>
            </a:r>
            <a:r>
              <a:rPr lang="en-US" sz="4000" b="1" dirty="0">
                <a:solidFill>
                  <a:srgbClr val="082544"/>
                </a:solidFill>
                <a:latin typeface="Garamond" panose="02020404030301010803" pitchFamily="18" charset="0"/>
              </a:rPr>
              <a:t>to </a:t>
            </a:r>
            <a:r>
              <a:rPr lang="en-US" sz="4000" b="1" dirty="0" smtClean="0">
                <a:solidFill>
                  <a:srgbClr val="082544"/>
                </a:solidFill>
                <a:latin typeface="Garamond" panose="02020404030301010803" pitchFamily="18" charset="0"/>
              </a:rPr>
              <a:t>Addressing Early Childhood </a:t>
            </a:r>
            <a:r>
              <a:rPr lang="en-US" sz="4000" b="1" dirty="0">
                <a:solidFill>
                  <a:srgbClr val="082544"/>
                </a:solidFill>
                <a:latin typeface="Garamond" panose="02020404030301010803" pitchFamily="18" charset="0"/>
              </a:rPr>
              <a:t>Poverty in the U.S.</a:t>
            </a:r>
            <a:endParaRPr lang="en-US" sz="4000" b="1" dirty="0">
              <a:solidFill>
                <a:srgbClr val="082544"/>
              </a:solidFill>
            </a:endParaRPr>
          </a:p>
        </p:txBody>
      </p:sp>
      <p:sp>
        <p:nvSpPr>
          <p:cNvPr id="3" name="Subtitle 2">
            <a:extLst>
              <a:ext uri="{FF2B5EF4-FFF2-40B4-BE49-F238E27FC236}">
                <a16:creationId xmlns:a16="http://schemas.microsoft.com/office/drawing/2014/main" xmlns="" id="{A891920D-891C-454F-81EE-6A4E7569049B}"/>
              </a:ext>
            </a:extLst>
          </p:cNvPr>
          <p:cNvSpPr>
            <a:spLocks noGrp="1"/>
          </p:cNvSpPr>
          <p:nvPr>
            <p:ph type="subTitle" idx="1"/>
          </p:nvPr>
        </p:nvSpPr>
        <p:spPr>
          <a:xfrm>
            <a:off x="1899483" y="6072172"/>
            <a:ext cx="8767860" cy="440822"/>
          </a:xfrm>
        </p:spPr>
        <p:txBody>
          <a:bodyPr>
            <a:normAutofit/>
          </a:bodyPr>
          <a:lstStyle/>
          <a:p>
            <a:r>
              <a:rPr lang="en-US" sz="2000" dirty="0" smtClean="0">
                <a:solidFill>
                  <a:srgbClr val="082544"/>
                </a:solidFill>
                <a:latin typeface="Garamond" panose="02020404030301010803" pitchFamily="18" charset="0"/>
              </a:rPr>
              <a:t>June 14, </a:t>
            </a:r>
            <a:r>
              <a:rPr lang="en-US" sz="2000" dirty="0">
                <a:solidFill>
                  <a:srgbClr val="082544"/>
                </a:solidFill>
                <a:latin typeface="Garamond" panose="02020404030301010803" pitchFamily="18" charset="0"/>
              </a:rPr>
              <a:t>2018 </a:t>
            </a:r>
          </a:p>
          <a:p>
            <a:endParaRPr lang="en-US" sz="2000" dirty="0">
              <a:solidFill>
                <a:srgbClr val="3F566F"/>
              </a:solidFill>
            </a:endParaRPr>
          </a:p>
        </p:txBody>
      </p:sp>
      <p:sp>
        <p:nvSpPr>
          <p:cNvPr id="4" name="Rectangle 3">
            <a:extLst>
              <a:ext uri="{FF2B5EF4-FFF2-40B4-BE49-F238E27FC236}">
                <a16:creationId xmlns:a16="http://schemas.microsoft.com/office/drawing/2014/main" xmlns="" id="{D8314B4C-740C-F046-884B-06DDEE41E369}"/>
              </a:ext>
            </a:extLst>
          </p:cNvPr>
          <p:cNvSpPr/>
          <p:nvPr/>
        </p:nvSpPr>
        <p:spPr>
          <a:xfrm>
            <a:off x="673543" y="6019066"/>
            <a:ext cx="3450304" cy="477054"/>
          </a:xfrm>
          <a:prstGeom prst="rect">
            <a:avLst/>
          </a:prstGeom>
        </p:spPr>
        <p:txBody>
          <a:bodyPr wrap="none">
            <a:spAutoFit/>
          </a:bodyPr>
          <a:lstStyle/>
          <a:p>
            <a:r>
              <a:rPr lang="en-US" sz="2500" dirty="0">
                <a:solidFill>
                  <a:srgbClr val="082544"/>
                </a:solidFill>
                <a:latin typeface="Garamond" panose="02020404030301010803" pitchFamily="18" charset="0"/>
              </a:rPr>
              <a:t>Follow us: </a:t>
            </a:r>
            <a:r>
              <a:rPr lang="en-US" sz="2500" b="1" dirty="0">
                <a:solidFill>
                  <a:srgbClr val="082544"/>
                </a:solidFill>
                <a:latin typeface="Garamond" panose="02020404030301010803" pitchFamily="18" charset="0"/>
              </a:rPr>
              <a:t>@CPAG_USA</a:t>
            </a:r>
            <a:endParaRPr lang="en-US" sz="2500" b="1" dirty="0">
              <a:solidFill>
                <a:srgbClr val="082544"/>
              </a:solidFill>
            </a:endParaRPr>
          </a:p>
        </p:txBody>
      </p:sp>
      <p:sp>
        <p:nvSpPr>
          <p:cNvPr id="6" name="Rectangle 5">
            <a:extLst>
              <a:ext uri="{FF2B5EF4-FFF2-40B4-BE49-F238E27FC236}">
                <a16:creationId xmlns:a16="http://schemas.microsoft.com/office/drawing/2014/main" xmlns="" id="{04C14446-059C-2142-BB84-68DAB5C7D9AC}"/>
              </a:ext>
            </a:extLst>
          </p:cNvPr>
          <p:cNvSpPr/>
          <p:nvPr/>
        </p:nvSpPr>
        <p:spPr>
          <a:xfrm>
            <a:off x="8659118" y="6019066"/>
            <a:ext cx="3289042" cy="477054"/>
          </a:xfrm>
          <a:prstGeom prst="rect">
            <a:avLst/>
          </a:prstGeom>
        </p:spPr>
        <p:txBody>
          <a:bodyPr wrap="none">
            <a:spAutoFit/>
          </a:bodyPr>
          <a:lstStyle/>
          <a:p>
            <a:r>
              <a:rPr lang="en-US" sz="2500" dirty="0">
                <a:solidFill>
                  <a:srgbClr val="082544"/>
                </a:solidFill>
                <a:latin typeface="Garamond" panose="02020404030301010803" pitchFamily="18" charset="0"/>
              </a:rPr>
              <a:t>www.childpovertyusa.org</a:t>
            </a:r>
            <a:endParaRPr lang="en-US" sz="2500" dirty="0">
              <a:solidFill>
                <a:srgbClr val="082544"/>
              </a:solidFill>
            </a:endParaRPr>
          </a:p>
        </p:txBody>
      </p:sp>
      <p:pic>
        <p:nvPicPr>
          <p:cNvPr id="12" name="Picture 11">
            <a:extLst>
              <a:ext uri="{FF2B5EF4-FFF2-40B4-BE49-F238E27FC236}">
                <a16:creationId xmlns:a16="http://schemas.microsoft.com/office/drawing/2014/main" xmlns="" id="{4CC8F5B6-259D-CC4E-8F5E-C1098027B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16" y="6104358"/>
            <a:ext cx="408636" cy="408636"/>
          </a:xfrm>
          <a:prstGeom prst="rect">
            <a:avLst/>
          </a:prstGeom>
        </p:spPr>
      </p:pic>
    </p:spTree>
    <p:extLst>
      <p:ext uri="{BB962C8B-B14F-4D97-AF65-F5344CB8AC3E}">
        <p14:creationId xmlns:p14="http://schemas.microsoft.com/office/powerpoint/2010/main" val="133035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9C1D699-753A-7746-89F0-1F16A7EB6F32}"/>
              </a:ext>
            </a:extLst>
          </p:cNvPr>
          <p:cNvPicPr>
            <a:picLocks noChangeAspect="1"/>
          </p:cNvPicPr>
          <p:nvPr/>
        </p:nvPicPr>
        <p:blipFill rotWithShape="1">
          <a:blip r:embed="rId3">
            <a:extLst>
              <a:ext uri="{28A0092B-C50C-407E-A947-70E740481C1C}">
                <a14:useLocalDpi xmlns:a14="http://schemas.microsoft.com/office/drawing/2010/main" val="0"/>
              </a:ext>
            </a:extLst>
          </a:blip>
          <a:srcRect t="7627" r="1" b="35197"/>
          <a:stretch/>
        </p:blipFill>
        <p:spPr>
          <a:xfrm>
            <a:off x="743052" y="-47428"/>
            <a:ext cx="10520804" cy="3383640"/>
          </a:xfrm>
          <a:prstGeom prst="rect">
            <a:avLst/>
          </a:prstGeom>
        </p:spPr>
      </p:pic>
      <p:sp>
        <p:nvSpPr>
          <p:cNvPr id="2" name="Title 1">
            <a:extLst>
              <a:ext uri="{FF2B5EF4-FFF2-40B4-BE49-F238E27FC236}">
                <a16:creationId xmlns:a16="http://schemas.microsoft.com/office/drawing/2014/main" xmlns="" id="{635BA3E2-66E4-1A4E-80FC-91DA9B2822F0}"/>
              </a:ext>
            </a:extLst>
          </p:cNvPr>
          <p:cNvSpPr>
            <a:spLocks noGrp="1"/>
          </p:cNvSpPr>
          <p:nvPr>
            <p:ph type="ctrTitle"/>
          </p:nvPr>
        </p:nvSpPr>
        <p:spPr>
          <a:xfrm>
            <a:off x="1178363" y="3389318"/>
            <a:ext cx="9966960" cy="1560320"/>
          </a:xfrm>
        </p:spPr>
        <p:txBody>
          <a:bodyPr>
            <a:normAutofit fontScale="90000"/>
          </a:bodyPr>
          <a:lstStyle/>
          <a:p>
            <a:r>
              <a:rPr lang="en-US" sz="4000" b="1" dirty="0" smtClean="0">
                <a:solidFill>
                  <a:srgbClr val="082544"/>
                </a:solidFill>
                <a:latin typeface="Garamond" panose="02020404030301010803" pitchFamily="18" charset="0"/>
              </a:rPr>
              <a:t/>
            </a:r>
            <a:br>
              <a:rPr lang="en-US" sz="4000" b="1" dirty="0" smtClean="0">
                <a:solidFill>
                  <a:srgbClr val="082544"/>
                </a:solidFill>
                <a:latin typeface="Garamond" panose="02020404030301010803" pitchFamily="18" charset="0"/>
              </a:rPr>
            </a:br>
            <a:r>
              <a:rPr lang="en-US" sz="4000" b="1" dirty="0" smtClean="0">
                <a:solidFill>
                  <a:srgbClr val="082544"/>
                </a:solidFill>
                <a:latin typeface="Garamond" panose="02020404030301010803" pitchFamily="18" charset="0"/>
              </a:rPr>
              <a:t/>
            </a:r>
            <a:br>
              <a:rPr lang="en-US" sz="4000" b="1" dirty="0" smtClean="0">
                <a:solidFill>
                  <a:srgbClr val="082544"/>
                </a:solidFill>
                <a:latin typeface="Garamond" panose="02020404030301010803" pitchFamily="18" charset="0"/>
              </a:rPr>
            </a:br>
            <a:r>
              <a:rPr lang="en-US" b="1" dirty="0" smtClean="0">
                <a:solidFill>
                  <a:srgbClr val="082544"/>
                </a:solidFill>
                <a:latin typeface="Garamond" panose="02020404030301010803" pitchFamily="18" charset="0"/>
              </a:rPr>
              <a:t>Q&amp;A</a:t>
            </a:r>
            <a:endParaRPr lang="en-US" b="1" dirty="0">
              <a:solidFill>
                <a:srgbClr val="082544"/>
              </a:solidFill>
            </a:endParaRPr>
          </a:p>
        </p:txBody>
      </p:sp>
      <p:sp>
        <p:nvSpPr>
          <p:cNvPr id="3" name="Subtitle 2">
            <a:extLst>
              <a:ext uri="{FF2B5EF4-FFF2-40B4-BE49-F238E27FC236}">
                <a16:creationId xmlns:a16="http://schemas.microsoft.com/office/drawing/2014/main" xmlns="" id="{A891920D-891C-454F-81EE-6A4E7569049B}"/>
              </a:ext>
            </a:extLst>
          </p:cNvPr>
          <p:cNvSpPr>
            <a:spLocks noGrp="1"/>
          </p:cNvSpPr>
          <p:nvPr>
            <p:ph type="subTitle" idx="1"/>
          </p:nvPr>
        </p:nvSpPr>
        <p:spPr>
          <a:xfrm>
            <a:off x="1899483" y="6072172"/>
            <a:ext cx="8767860" cy="440822"/>
          </a:xfrm>
        </p:spPr>
        <p:txBody>
          <a:bodyPr>
            <a:normAutofit/>
          </a:bodyPr>
          <a:lstStyle/>
          <a:p>
            <a:r>
              <a:rPr lang="en-US" sz="2000" dirty="0" smtClean="0">
                <a:solidFill>
                  <a:srgbClr val="082544"/>
                </a:solidFill>
                <a:latin typeface="Garamond" panose="02020404030301010803" pitchFamily="18" charset="0"/>
              </a:rPr>
              <a:t>June 14, </a:t>
            </a:r>
            <a:r>
              <a:rPr lang="en-US" sz="2000" dirty="0">
                <a:solidFill>
                  <a:srgbClr val="082544"/>
                </a:solidFill>
                <a:latin typeface="Garamond" panose="02020404030301010803" pitchFamily="18" charset="0"/>
              </a:rPr>
              <a:t>2018 </a:t>
            </a:r>
          </a:p>
          <a:p>
            <a:endParaRPr lang="en-US" sz="2000" dirty="0">
              <a:solidFill>
                <a:srgbClr val="3F566F"/>
              </a:solidFill>
            </a:endParaRPr>
          </a:p>
        </p:txBody>
      </p:sp>
      <p:sp>
        <p:nvSpPr>
          <p:cNvPr id="4" name="Rectangle 3">
            <a:extLst>
              <a:ext uri="{FF2B5EF4-FFF2-40B4-BE49-F238E27FC236}">
                <a16:creationId xmlns:a16="http://schemas.microsoft.com/office/drawing/2014/main" xmlns="" id="{D8314B4C-740C-F046-884B-06DDEE41E369}"/>
              </a:ext>
            </a:extLst>
          </p:cNvPr>
          <p:cNvSpPr/>
          <p:nvPr/>
        </p:nvSpPr>
        <p:spPr>
          <a:xfrm>
            <a:off x="673543" y="6019066"/>
            <a:ext cx="3450304" cy="477054"/>
          </a:xfrm>
          <a:prstGeom prst="rect">
            <a:avLst/>
          </a:prstGeom>
        </p:spPr>
        <p:txBody>
          <a:bodyPr wrap="none">
            <a:spAutoFit/>
          </a:bodyPr>
          <a:lstStyle/>
          <a:p>
            <a:r>
              <a:rPr lang="en-US" sz="2500" dirty="0">
                <a:solidFill>
                  <a:srgbClr val="082544"/>
                </a:solidFill>
                <a:latin typeface="Garamond" panose="02020404030301010803" pitchFamily="18" charset="0"/>
              </a:rPr>
              <a:t>Follow us: </a:t>
            </a:r>
            <a:r>
              <a:rPr lang="en-US" sz="2500" b="1" dirty="0">
                <a:solidFill>
                  <a:srgbClr val="082544"/>
                </a:solidFill>
                <a:latin typeface="Garamond" panose="02020404030301010803" pitchFamily="18" charset="0"/>
              </a:rPr>
              <a:t>@CPAG_USA</a:t>
            </a:r>
            <a:endParaRPr lang="en-US" sz="2500" b="1" dirty="0">
              <a:solidFill>
                <a:srgbClr val="082544"/>
              </a:solidFill>
            </a:endParaRPr>
          </a:p>
        </p:txBody>
      </p:sp>
      <p:sp>
        <p:nvSpPr>
          <p:cNvPr id="6" name="Rectangle 5">
            <a:extLst>
              <a:ext uri="{FF2B5EF4-FFF2-40B4-BE49-F238E27FC236}">
                <a16:creationId xmlns:a16="http://schemas.microsoft.com/office/drawing/2014/main" xmlns="" id="{04C14446-059C-2142-BB84-68DAB5C7D9AC}"/>
              </a:ext>
            </a:extLst>
          </p:cNvPr>
          <p:cNvSpPr/>
          <p:nvPr/>
        </p:nvSpPr>
        <p:spPr>
          <a:xfrm>
            <a:off x="8659118" y="6019066"/>
            <a:ext cx="3289042" cy="477054"/>
          </a:xfrm>
          <a:prstGeom prst="rect">
            <a:avLst/>
          </a:prstGeom>
        </p:spPr>
        <p:txBody>
          <a:bodyPr wrap="none">
            <a:spAutoFit/>
          </a:bodyPr>
          <a:lstStyle/>
          <a:p>
            <a:r>
              <a:rPr lang="en-US" sz="2500" dirty="0">
                <a:solidFill>
                  <a:srgbClr val="082544"/>
                </a:solidFill>
                <a:latin typeface="Garamond" panose="02020404030301010803" pitchFamily="18" charset="0"/>
              </a:rPr>
              <a:t>www.childpovertyusa.org</a:t>
            </a:r>
            <a:endParaRPr lang="en-US" sz="2500" dirty="0">
              <a:solidFill>
                <a:srgbClr val="082544"/>
              </a:solidFill>
            </a:endParaRPr>
          </a:p>
        </p:txBody>
      </p:sp>
      <p:pic>
        <p:nvPicPr>
          <p:cNvPr id="12" name="Picture 11">
            <a:extLst>
              <a:ext uri="{FF2B5EF4-FFF2-40B4-BE49-F238E27FC236}">
                <a16:creationId xmlns:a16="http://schemas.microsoft.com/office/drawing/2014/main" xmlns="" id="{4CC8F5B6-259D-CC4E-8F5E-C1098027B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16" y="6104358"/>
            <a:ext cx="408636" cy="408636"/>
          </a:xfrm>
          <a:prstGeom prst="rect">
            <a:avLst/>
          </a:prstGeom>
        </p:spPr>
      </p:pic>
    </p:spTree>
    <p:extLst>
      <p:ext uri="{BB962C8B-B14F-4D97-AF65-F5344CB8AC3E}">
        <p14:creationId xmlns:p14="http://schemas.microsoft.com/office/powerpoint/2010/main" val="71635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6413" y="2753597"/>
            <a:ext cx="5239923" cy="2515846"/>
          </a:xfrm>
          <a:noFill/>
        </p:spPr>
        <p:txBody>
          <a:bodyPr>
            <a:normAutofit fontScale="90000"/>
          </a:bodyPr>
          <a:lstStyle/>
          <a:p>
            <a:pPr>
              <a:lnSpc>
                <a:spcPct val="130000"/>
              </a:lnSpc>
            </a:pPr>
            <a:r>
              <a:rPr lang="en-US" sz="3600" b="1" cap="none" dirty="0"/>
              <a:t>Collective Prosperity: </a:t>
            </a:r>
            <a:r>
              <a:rPr lang="en-US" sz="2700" b="1" cap="none" dirty="0"/>
              <a:t/>
            </a:r>
            <a:br>
              <a:rPr lang="en-US" sz="2700" b="1" cap="none" dirty="0"/>
            </a:br>
            <a:r>
              <a:rPr lang="en-US" sz="2700" b="1" i="1" cap="none" dirty="0"/>
              <a:t>To Support Children, Invest in Early Childhood Educators </a:t>
            </a:r>
            <a:r>
              <a:rPr lang="en-US" sz="3600" b="1" cap="none" dirty="0"/>
              <a:t/>
            </a:r>
            <a:br>
              <a:rPr lang="en-US" sz="3600" b="1" cap="none" dirty="0"/>
            </a:br>
            <a:r>
              <a:rPr lang="en-US" sz="1400" cap="none" dirty="0"/>
              <a:t>__________________________________</a:t>
            </a:r>
            <a:br>
              <a:rPr lang="en-US" sz="1400" cap="none" dirty="0"/>
            </a:br>
            <a:r>
              <a:rPr lang="en-US" sz="1400" cap="none" dirty="0"/>
              <a:t/>
            </a:r>
            <a:br>
              <a:rPr lang="en-US" sz="1400" cap="none" dirty="0"/>
            </a:br>
            <a:r>
              <a:rPr lang="en-US" sz="1800" b="1" cap="none" dirty="0"/>
              <a:t>Lauren Hogan, NAEYC</a:t>
            </a:r>
            <a:br>
              <a:rPr lang="en-US" sz="1800" b="1" cap="none" dirty="0"/>
            </a:br>
            <a:r>
              <a:rPr lang="en-US" sz="1800" b="1" cap="none" dirty="0"/>
              <a:t/>
            </a:r>
            <a:br>
              <a:rPr lang="en-US" sz="1800" b="1" cap="none" dirty="0"/>
            </a:br>
            <a:r>
              <a:rPr lang="en-US" sz="1800" b="1" cap="none" dirty="0"/>
              <a:t>Webinar: </a:t>
            </a:r>
            <a:br>
              <a:rPr lang="en-US" sz="1800" b="1" cap="none" dirty="0"/>
            </a:br>
            <a:r>
              <a:rPr lang="en-US" sz="1800" b="1" cap="none" dirty="0"/>
              <a:t>Solutions to Addressing </a:t>
            </a:r>
            <a:br>
              <a:rPr lang="en-US" sz="1800" b="1" cap="none" dirty="0"/>
            </a:br>
            <a:r>
              <a:rPr lang="en-US" sz="1800" b="1" cap="none" dirty="0"/>
              <a:t>Childhood Poverty </a:t>
            </a:r>
            <a:br>
              <a:rPr lang="en-US" sz="1800" b="1" cap="none" dirty="0"/>
            </a:br>
            <a:r>
              <a:rPr lang="en-US" sz="1800" b="1" cap="none" dirty="0"/>
              <a:t/>
            </a:r>
            <a:br>
              <a:rPr lang="en-US" sz="1800" b="1" cap="none" dirty="0"/>
            </a:br>
            <a:r>
              <a:rPr lang="en-US" sz="1800" b="1" cap="none" dirty="0"/>
              <a:t>June 14, 2018</a:t>
            </a:r>
            <a:br>
              <a:rPr lang="en-US" sz="1800" b="1" cap="none" dirty="0"/>
            </a:br>
            <a:endParaRPr lang="en-US" sz="1800" i="1" cap="none" dirty="0"/>
          </a:p>
        </p:txBody>
      </p:sp>
      <p:sp>
        <p:nvSpPr>
          <p:cNvPr id="3" name="Rectangle 2"/>
          <p:cNvSpPr/>
          <p:nvPr/>
        </p:nvSpPr>
        <p:spPr>
          <a:xfrm>
            <a:off x="1979797" y="6229919"/>
            <a:ext cx="8423798" cy="400110"/>
          </a:xfrm>
          <a:prstGeom prst="rect">
            <a:avLst/>
          </a:prstGeom>
        </p:spPr>
        <p:txBody>
          <a:bodyPr wrap="square">
            <a:spAutoFit/>
          </a:bodyPr>
          <a:lstStyle/>
          <a:p>
            <a:pPr algn="r" defTabSz="457200"/>
            <a:r>
              <a:rPr lang="en-US" sz="2000" b="1" dirty="0">
                <a:solidFill>
                  <a:prstClr val="white"/>
                </a:solidFill>
              </a:rPr>
              <a:t>		                 www.naeyc.org/profession</a:t>
            </a:r>
            <a:endParaRPr lang="en-US" sz="2000" b="1" dirty="0">
              <a:solidFill>
                <a:srgbClr val="FFFFFF"/>
              </a:solidFill>
              <a:latin typeface="Tw Cen MT"/>
            </a:endParaRPr>
          </a:p>
        </p:txBody>
      </p:sp>
    </p:spTree>
    <p:extLst>
      <p:ext uri="{BB962C8B-B14F-4D97-AF65-F5344CB8AC3E}">
        <p14:creationId xmlns:p14="http://schemas.microsoft.com/office/powerpoint/2010/main" val="717746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792" y="243986"/>
            <a:ext cx="8153400" cy="990600"/>
          </a:xfrm>
        </p:spPr>
        <p:txBody>
          <a:bodyPr>
            <a:noAutofit/>
          </a:bodyPr>
          <a:lstStyle/>
          <a:p>
            <a:r>
              <a:rPr lang="en-US" sz="2800" dirty="0"/>
              <a:t>Early childhood education results in positive outcomes for our children, families, and economy  </a:t>
            </a:r>
          </a:p>
        </p:txBody>
      </p:sp>
      <p:sp>
        <p:nvSpPr>
          <p:cNvPr id="3" name="Content Placeholder 2"/>
          <p:cNvSpPr>
            <a:spLocks noGrp="1"/>
          </p:cNvSpPr>
          <p:nvPr>
            <p:ph sz="quarter" idx="1"/>
          </p:nvPr>
        </p:nvSpPr>
        <p:spPr>
          <a:xfrm>
            <a:off x="2714660" y="1899039"/>
            <a:ext cx="7575388" cy="4495800"/>
          </a:xfrm>
        </p:spPr>
        <p:txBody>
          <a:bodyPr>
            <a:normAutofit fontScale="77500" lnSpcReduction="20000"/>
          </a:bodyPr>
          <a:lstStyle/>
          <a:p>
            <a:pPr marL="0" indent="0">
              <a:buNone/>
            </a:pPr>
            <a:r>
              <a:rPr lang="en-US" dirty="0">
                <a:solidFill>
                  <a:schemeClr val="tx1"/>
                </a:solidFill>
              </a:rPr>
              <a:t>The first years of a child’s life are the period of the most rapid brain development and lay the foundation for all future </a:t>
            </a:r>
            <a:r>
              <a:rPr lang="en-US" dirty="0" smtClean="0">
                <a:solidFill>
                  <a:schemeClr val="tx1"/>
                </a:solidFill>
              </a:rPr>
              <a:t>learning.</a:t>
            </a:r>
          </a:p>
          <a:p>
            <a:pPr marL="0" indent="0">
              <a:buNone/>
            </a:pPr>
            <a:endParaRPr lang="en-US" dirty="0" smtClean="0">
              <a:solidFill>
                <a:schemeClr val="tx1"/>
              </a:solidFill>
            </a:endParaRPr>
          </a:p>
          <a:p>
            <a:pPr marL="0" indent="0">
              <a:buNone/>
            </a:pPr>
            <a:r>
              <a:rPr lang="en-US" dirty="0" smtClean="0">
                <a:solidFill>
                  <a:schemeClr val="tx1"/>
                </a:solidFill>
              </a:rPr>
              <a:t>High-quality </a:t>
            </a:r>
            <a:r>
              <a:rPr lang="en-US" dirty="0">
                <a:solidFill>
                  <a:schemeClr val="tx1"/>
                </a:solidFill>
              </a:rPr>
              <a:t>early childhood programs deliver a return on investment that outpaces average stock market </a:t>
            </a:r>
            <a:r>
              <a:rPr lang="en-US" dirty="0" smtClean="0">
                <a:solidFill>
                  <a:schemeClr val="tx1"/>
                </a:solidFill>
              </a:rPr>
              <a:t>gains.</a:t>
            </a:r>
          </a:p>
          <a:p>
            <a:pPr marL="0" indent="0">
              <a:buNone/>
            </a:pPr>
            <a:endParaRPr lang="en-US" dirty="0" smtClean="0">
              <a:solidFill>
                <a:schemeClr val="tx1"/>
              </a:solidFill>
            </a:endParaRPr>
          </a:p>
          <a:p>
            <a:pPr marL="0" indent="0">
              <a:buNone/>
            </a:pPr>
            <a:r>
              <a:rPr lang="en-US" dirty="0" smtClean="0">
                <a:solidFill>
                  <a:schemeClr val="tx1"/>
                </a:solidFill>
              </a:rPr>
              <a:t>Children’s </a:t>
            </a:r>
            <a:r>
              <a:rPr lang="en-US" dirty="0">
                <a:solidFill>
                  <a:schemeClr val="tx1"/>
                </a:solidFill>
              </a:rPr>
              <a:t>cognitive, physical, social and emotional, and language and literacy development are built on a foundation of children’s positive interactions with adults, peers, and their </a:t>
            </a:r>
            <a:r>
              <a:rPr lang="en-US" dirty="0" smtClean="0">
                <a:solidFill>
                  <a:schemeClr val="tx1"/>
                </a:solidFill>
              </a:rPr>
              <a:t>environment.</a:t>
            </a:r>
          </a:p>
          <a:p>
            <a:pPr marL="0" indent="0">
              <a:buNone/>
            </a:pPr>
            <a:endParaRPr lang="en-US" dirty="0" smtClean="0">
              <a:solidFill>
                <a:schemeClr val="tx1"/>
              </a:solidFill>
            </a:endParaRPr>
          </a:p>
          <a:p>
            <a:pPr marL="0" indent="0">
              <a:buNone/>
            </a:pPr>
            <a:r>
              <a:rPr lang="en-US" dirty="0" smtClean="0">
                <a:solidFill>
                  <a:schemeClr val="tx1"/>
                </a:solidFill>
              </a:rPr>
              <a:t>High-quality </a:t>
            </a:r>
            <a:r>
              <a:rPr lang="en-US" dirty="0">
                <a:solidFill>
                  <a:schemeClr val="tx1"/>
                </a:solidFill>
              </a:rPr>
              <a:t>early childhood education depends on </a:t>
            </a:r>
            <a:r>
              <a:rPr lang="en-US" dirty="0" smtClean="0">
                <a:solidFill>
                  <a:schemeClr val="tx1"/>
                </a:solidFill>
              </a:rPr>
              <a:t>high-quality </a:t>
            </a:r>
            <a:r>
              <a:rPr lang="en-US" dirty="0">
                <a:solidFill>
                  <a:schemeClr val="tx1"/>
                </a:solidFill>
              </a:rPr>
              <a:t>early childhood educators who ensure that children, supported by families, have the early experiences they need for a strong foundation</a:t>
            </a:r>
            <a:r>
              <a:rPr lang="en-US" dirty="0" smtClean="0">
                <a:solidFill>
                  <a:schemeClr val="tx1"/>
                </a:solidFill>
              </a:rPr>
              <a:t>.</a:t>
            </a:r>
            <a:endParaRPr lang="en-US" dirty="0">
              <a:solidFill>
                <a:schemeClr val="tx1"/>
              </a:solidFill>
            </a:endParaRPr>
          </a:p>
        </p:txBody>
      </p:sp>
      <p:pic>
        <p:nvPicPr>
          <p:cNvPr id="4" name="Picture 3"/>
          <p:cNvPicPr>
            <a:picLocks noChangeAspect="1"/>
          </p:cNvPicPr>
          <p:nvPr/>
        </p:nvPicPr>
        <p:blipFill rotWithShape="1">
          <a:blip r:embed="rId2"/>
          <a:srcRect l="21477" t="14089" r="69091" b="5353"/>
          <a:stretch/>
        </p:blipFill>
        <p:spPr>
          <a:xfrm>
            <a:off x="1846119" y="1786271"/>
            <a:ext cx="862445" cy="4143475"/>
          </a:xfrm>
          <a:prstGeom prst="rect">
            <a:avLst/>
          </a:prstGeom>
        </p:spPr>
      </p:pic>
    </p:spTree>
    <p:extLst>
      <p:ext uri="{BB962C8B-B14F-4D97-AF65-F5344CB8AC3E}">
        <p14:creationId xmlns:p14="http://schemas.microsoft.com/office/powerpoint/2010/main" val="741393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Focus on the Workforce?</a:t>
            </a:r>
            <a:endParaRPr lang="en-US" dirty="0"/>
          </a:p>
        </p:txBody>
      </p:sp>
      <p:sp>
        <p:nvSpPr>
          <p:cNvPr id="4" name="Footer Placeholder 3"/>
          <p:cNvSpPr>
            <a:spLocks noGrp="1"/>
          </p:cNvSpPr>
          <p:nvPr>
            <p:ph type="ftr" sz="quarter" idx="11"/>
          </p:nvPr>
        </p:nvSpPr>
        <p:spPr/>
        <p:txBody>
          <a:bodyPr/>
          <a:lstStyle/>
          <a:p>
            <a:r>
              <a:rPr lang="en-US" smtClean="0">
                <a:solidFill>
                  <a:srgbClr val="003366">
                    <a:tint val="75000"/>
                  </a:srgbClr>
                </a:solidFill>
              </a:rPr>
              <a:t>National Association for the Education of Young Children</a:t>
            </a:r>
            <a:endParaRPr lang="en-US">
              <a:solidFill>
                <a:srgbClr val="003366">
                  <a:tint val="75000"/>
                </a:srgbClr>
              </a:solidFill>
            </a:endParaRPr>
          </a:p>
        </p:txBody>
      </p:sp>
      <p:sp>
        <p:nvSpPr>
          <p:cNvPr id="3" name="Content Placeholder 2"/>
          <p:cNvSpPr>
            <a:spLocks noGrp="1"/>
          </p:cNvSpPr>
          <p:nvPr>
            <p:ph sz="quarter" idx="1"/>
          </p:nvPr>
        </p:nvSpPr>
        <p:spPr>
          <a:xfrm>
            <a:off x="2136648" y="1934968"/>
            <a:ext cx="8153400" cy="4495800"/>
          </a:xfrm>
        </p:spPr>
        <p:txBody>
          <a:bodyPr/>
          <a:lstStyle/>
          <a:p>
            <a:pPr marL="0" indent="0">
              <a:lnSpc>
                <a:spcPct val="150000"/>
              </a:lnSpc>
              <a:buNone/>
            </a:pPr>
            <a:r>
              <a:rPr lang="en-US" dirty="0" smtClean="0">
                <a:solidFill>
                  <a:schemeClr val="tx1"/>
                </a:solidFill>
              </a:rPr>
              <a:t>We are focused </a:t>
            </a:r>
            <a:r>
              <a:rPr lang="en-US" dirty="0">
                <a:solidFill>
                  <a:schemeClr val="tx1"/>
                </a:solidFill>
              </a:rPr>
              <a:t>on </a:t>
            </a:r>
            <a:r>
              <a:rPr lang="en-US" dirty="0" smtClean="0">
                <a:solidFill>
                  <a:schemeClr val="tx1"/>
                </a:solidFill>
              </a:rPr>
              <a:t>equitably advancing a diverse, effective, and compensated </a:t>
            </a:r>
            <a:r>
              <a:rPr lang="en-US" dirty="0">
                <a:solidFill>
                  <a:schemeClr val="tx1"/>
                </a:solidFill>
              </a:rPr>
              <a:t>early childhood education profession </a:t>
            </a:r>
            <a:r>
              <a:rPr lang="en-US" dirty="0" smtClean="0">
                <a:solidFill>
                  <a:schemeClr val="tx1"/>
                </a:solidFill>
              </a:rPr>
              <a:t>across states and settings because </a:t>
            </a:r>
            <a:r>
              <a:rPr lang="en-US" dirty="0">
                <a:solidFill>
                  <a:schemeClr val="tx1"/>
                </a:solidFill>
              </a:rPr>
              <a:t>it is the best and most effective way to </a:t>
            </a:r>
            <a:r>
              <a:rPr lang="en-US" b="1" i="1" dirty="0">
                <a:solidFill>
                  <a:schemeClr val="tx1"/>
                </a:solidFill>
              </a:rPr>
              <a:t>improve outcomes for children and families. </a:t>
            </a:r>
          </a:p>
          <a:p>
            <a:endParaRPr lang="en-US" dirty="0"/>
          </a:p>
        </p:txBody>
      </p:sp>
      <p:sp>
        <p:nvSpPr>
          <p:cNvPr id="5" name="Slide Number Placeholder 4"/>
          <p:cNvSpPr>
            <a:spLocks noGrp="1"/>
          </p:cNvSpPr>
          <p:nvPr>
            <p:ph type="sldNum" sz="quarter" idx="4294967295"/>
          </p:nvPr>
        </p:nvSpPr>
        <p:spPr>
          <a:xfrm>
            <a:off x="9761538" y="6356351"/>
            <a:ext cx="906462" cy="365125"/>
          </a:xfrm>
          <a:prstGeom prst="rect">
            <a:avLst/>
          </a:prstGeom>
        </p:spPr>
        <p:txBody>
          <a:bodyPr/>
          <a:lstStyle/>
          <a:p>
            <a:fld id="{07D3ED3B-4DD5-8249-AD39-0E08A964E125}" type="slidenum">
              <a:rPr lang="en-US" smtClean="0">
                <a:solidFill>
                  <a:srgbClr val="003366">
                    <a:tint val="75000"/>
                  </a:srgbClr>
                </a:solidFill>
              </a:rPr>
              <a:pPr/>
              <a:t>6</a:t>
            </a:fld>
            <a:endParaRPr lang="en-US">
              <a:solidFill>
                <a:srgbClr val="003366">
                  <a:tint val="75000"/>
                </a:srgbClr>
              </a:solidFill>
            </a:endParaRPr>
          </a:p>
        </p:txBody>
      </p:sp>
    </p:spTree>
    <p:extLst>
      <p:ext uri="{BB962C8B-B14F-4D97-AF65-F5344CB8AC3E}">
        <p14:creationId xmlns:p14="http://schemas.microsoft.com/office/powerpoint/2010/main" val="902249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Learning in the U.S.</a:t>
            </a:r>
            <a:endParaRPr lang="en-US" dirty="0"/>
          </a:p>
        </p:txBody>
      </p:sp>
      <p:graphicFrame>
        <p:nvGraphicFramePr>
          <p:cNvPr id="4" name="Content Placeholder 5"/>
          <p:cNvGraphicFramePr>
            <a:graphicFrameLocks/>
          </p:cNvGraphicFramePr>
          <p:nvPr>
            <p:extLst/>
          </p:nvPr>
        </p:nvGraphicFramePr>
        <p:xfrm>
          <a:off x="4069939" y="1788804"/>
          <a:ext cx="7917543" cy="4474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815581" y="2561340"/>
            <a:ext cx="2847628" cy="1569660"/>
          </a:xfrm>
          <a:prstGeom prst="rect">
            <a:avLst/>
          </a:prstGeom>
          <a:ln>
            <a:solidFill>
              <a:schemeClr val="tx1"/>
            </a:solidFill>
          </a:ln>
        </p:spPr>
        <p:txBody>
          <a:bodyPr wrap="square">
            <a:spAutoFit/>
          </a:bodyPr>
          <a:lstStyle/>
          <a:p>
            <a:r>
              <a:rPr lang="en-US" sz="2400" dirty="0"/>
              <a:t>24+ million children in U.S. ages 0-5, with 45% living in low-income families</a:t>
            </a:r>
          </a:p>
        </p:txBody>
      </p:sp>
    </p:spTree>
    <p:extLst>
      <p:ext uri="{BB962C8B-B14F-4D97-AF65-F5344CB8AC3E}">
        <p14:creationId xmlns:p14="http://schemas.microsoft.com/office/powerpoint/2010/main" val="729718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Workforce</a:t>
            </a:r>
            <a:endParaRPr lang="en-US" dirty="0"/>
          </a:p>
        </p:txBody>
      </p:sp>
      <p:sp>
        <p:nvSpPr>
          <p:cNvPr id="4" name="Footer Placeholder 3"/>
          <p:cNvSpPr>
            <a:spLocks noGrp="1"/>
          </p:cNvSpPr>
          <p:nvPr>
            <p:ph type="ftr" sz="quarter" idx="11"/>
          </p:nvPr>
        </p:nvSpPr>
        <p:spPr/>
        <p:txBody>
          <a:bodyPr/>
          <a:lstStyle/>
          <a:p>
            <a:r>
              <a:rPr lang="en-US" smtClean="0">
                <a:solidFill>
                  <a:srgbClr val="003366">
                    <a:tint val="75000"/>
                  </a:srgbClr>
                </a:solidFill>
              </a:rPr>
              <a:t>National Association for the Education of Young Children</a:t>
            </a:r>
            <a:endParaRPr lang="en-US">
              <a:solidFill>
                <a:srgbClr val="003366">
                  <a:tint val="75000"/>
                </a:srgbClr>
              </a:solidFill>
            </a:endParaRPr>
          </a:p>
        </p:txBody>
      </p:sp>
      <p:sp>
        <p:nvSpPr>
          <p:cNvPr id="3" name="Content Placeholder 2"/>
          <p:cNvSpPr>
            <a:spLocks noGrp="1"/>
          </p:cNvSpPr>
          <p:nvPr>
            <p:ph sz="quarter" idx="1"/>
          </p:nvPr>
        </p:nvSpPr>
        <p:spPr>
          <a:xfrm>
            <a:off x="2061369" y="1752406"/>
            <a:ext cx="8153400" cy="4495800"/>
          </a:xfrm>
        </p:spPr>
        <p:txBody>
          <a:bodyPr>
            <a:normAutofit/>
          </a:bodyPr>
          <a:lstStyle/>
          <a:p>
            <a:pPr marL="0" indent="0">
              <a:lnSpc>
                <a:spcPct val="150000"/>
              </a:lnSpc>
              <a:buNone/>
            </a:pPr>
            <a:r>
              <a:rPr lang="en-US" dirty="0">
                <a:solidFill>
                  <a:schemeClr val="tx1"/>
                </a:solidFill>
              </a:rPr>
              <a:t>“Every day, in homes and centers across the country, approximately two million adults are paid to care for and educate more than 12 million children between birth and age five</a:t>
            </a:r>
            <a:r>
              <a:rPr lang="en-US" dirty="0" smtClean="0">
                <a:solidFill>
                  <a:schemeClr val="tx1"/>
                </a:solidFill>
              </a:rPr>
              <a:t>.”</a:t>
            </a:r>
          </a:p>
          <a:p>
            <a:pPr marL="0" indent="0" algn="r">
              <a:buNone/>
            </a:pPr>
            <a:endParaRPr lang="en-US" sz="1800" dirty="0"/>
          </a:p>
          <a:p>
            <a:pPr marL="0" indent="0" algn="r">
              <a:buNone/>
            </a:pPr>
            <a:r>
              <a:rPr lang="en-US" sz="1800" dirty="0"/>
              <a:t>Early Childhood Workforce Index 2016 </a:t>
            </a:r>
          </a:p>
          <a:p>
            <a:pPr marL="0" indent="0" algn="r">
              <a:buNone/>
            </a:pPr>
            <a:r>
              <a:rPr lang="en-US" sz="1800" dirty="0"/>
              <a:t>Center for the Study of Child Care Employment, </a:t>
            </a:r>
          </a:p>
          <a:p>
            <a:pPr marL="0" indent="0" algn="r">
              <a:buNone/>
            </a:pPr>
            <a:r>
              <a:rPr lang="en-US" sz="1800" dirty="0"/>
              <a:t>University of California, Berkeley</a:t>
            </a:r>
          </a:p>
          <a:p>
            <a:endParaRPr lang="en-US" dirty="0">
              <a:solidFill>
                <a:schemeClr val="tx1"/>
              </a:solidFill>
            </a:endParaRPr>
          </a:p>
        </p:txBody>
      </p:sp>
      <p:sp>
        <p:nvSpPr>
          <p:cNvPr id="5" name="Slide Number Placeholder 4"/>
          <p:cNvSpPr>
            <a:spLocks noGrp="1"/>
          </p:cNvSpPr>
          <p:nvPr>
            <p:ph type="sldNum" sz="quarter" idx="4294967295"/>
          </p:nvPr>
        </p:nvSpPr>
        <p:spPr>
          <a:xfrm>
            <a:off x="9761538" y="6356351"/>
            <a:ext cx="906462" cy="365125"/>
          </a:xfrm>
          <a:prstGeom prst="rect">
            <a:avLst/>
          </a:prstGeom>
        </p:spPr>
        <p:txBody>
          <a:bodyPr/>
          <a:lstStyle/>
          <a:p>
            <a:fld id="{07D3ED3B-4DD5-8249-AD39-0E08A964E125}" type="slidenum">
              <a:rPr lang="en-US" smtClean="0">
                <a:solidFill>
                  <a:srgbClr val="003366">
                    <a:tint val="75000"/>
                  </a:srgbClr>
                </a:solidFill>
              </a:rPr>
              <a:pPr/>
              <a:t>8</a:t>
            </a:fld>
            <a:endParaRPr lang="en-US">
              <a:solidFill>
                <a:srgbClr val="003366">
                  <a:tint val="75000"/>
                </a:srgbClr>
              </a:solidFill>
            </a:endParaRPr>
          </a:p>
        </p:txBody>
      </p:sp>
    </p:spTree>
    <p:extLst>
      <p:ext uri="{BB962C8B-B14F-4D97-AF65-F5344CB8AC3E}">
        <p14:creationId xmlns:p14="http://schemas.microsoft.com/office/powerpoint/2010/main" val="249971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8153400" cy="990600"/>
          </a:xfrm>
        </p:spPr>
        <p:txBody>
          <a:bodyPr>
            <a:normAutofit fontScale="90000"/>
          </a:bodyPr>
          <a:lstStyle/>
          <a:p>
            <a:r>
              <a:rPr lang="en-US" dirty="0" smtClean="0"/>
              <a:t>Solving the Trilemma: </a:t>
            </a:r>
            <a:br>
              <a:rPr lang="en-US" dirty="0" smtClean="0"/>
            </a:br>
            <a:r>
              <a:rPr lang="en-US" sz="3600" dirty="0"/>
              <a:t>Quality, Affordability, and Compensation</a:t>
            </a:r>
          </a:p>
        </p:txBody>
      </p:sp>
      <p:sp>
        <p:nvSpPr>
          <p:cNvPr id="4" name="Footer Placeholder 3"/>
          <p:cNvSpPr>
            <a:spLocks noGrp="1"/>
          </p:cNvSpPr>
          <p:nvPr>
            <p:ph type="ftr" sz="quarter" idx="11"/>
          </p:nvPr>
        </p:nvSpPr>
        <p:spPr/>
        <p:txBody>
          <a:bodyPr/>
          <a:lstStyle/>
          <a:p>
            <a:r>
              <a:rPr lang="en-US" smtClean="0">
                <a:solidFill>
                  <a:srgbClr val="003366">
                    <a:tint val="75000"/>
                  </a:srgbClr>
                </a:solidFill>
              </a:rPr>
              <a:t>National Association for the Education of Young Children</a:t>
            </a:r>
            <a:endParaRPr lang="en-US">
              <a:solidFill>
                <a:srgbClr val="003366">
                  <a:tint val="75000"/>
                </a:srgbClr>
              </a:solidFill>
            </a:endParaRPr>
          </a:p>
        </p:txBody>
      </p:sp>
      <p:sp>
        <p:nvSpPr>
          <p:cNvPr id="3" name="Content Placeholder 2"/>
          <p:cNvSpPr>
            <a:spLocks noGrp="1"/>
          </p:cNvSpPr>
          <p:nvPr>
            <p:ph sz="quarter" idx="1"/>
          </p:nvPr>
        </p:nvSpPr>
        <p:spPr>
          <a:xfrm>
            <a:off x="2136648" y="2043112"/>
            <a:ext cx="8153400" cy="4495800"/>
          </a:xfrm>
        </p:spPr>
        <p:txBody>
          <a:bodyPr/>
          <a:lstStyle/>
          <a:p>
            <a:pPr marL="0" indent="0">
              <a:lnSpc>
                <a:spcPct val="150000"/>
              </a:lnSpc>
              <a:spcBef>
                <a:spcPts val="0"/>
              </a:spcBef>
              <a:buNone/>
            </a:pPr>
            <a:r>
              <a:rPr lang="en-US" dirty="0">
                <a:solidFill>
                  <a:schemeClr val="tx1"/>
                </a:solidFill>
              </a:rPr>
              <a:t>The goal must be to ensure </a:t>
            </a:r>
            <a:r>
              <a:rPr lang="en-US" dirty="0" smtClean="0">
                <a:solidFill>
                  <a:schemeClr val="tx1"/>
                </a:solidFill>
              </a:rPr>
              <a:t>high-quality </a:t>
            </a:r>
            <a:r>
              <a:rPr lang="en-US" dirty="0">
                <a:solidFill>
                  <a:schemeClr val="tx1"/>
                </a:solidFill>
              </a:rPr>
              <a:t>programs and affordable </a:t>
            </a:r>
            <a:r>
              <a:rPr lang="en-US" dirty="0" smtClean="0">
                <a:solidFill>
                  <a:schemeClr val="tx1"/>
                </a:solidFill>
              </a:rPr>
              <a:t>access without </a:t>
            </a:r>
            <a:r>
              <a:rPr lang="en-US" dirty="0">
                <a:solidFill>
                  <a:schemeClr val="tx1"/>
                </a:solidFill>
              </a:rPr>
              <a:t>relying on the hidden subsidy </a:t>
            </a:r>
            <a:r>
              <a:rPr lang="en-US" dirty="0" smtClean="0">
                <a:solidFill>
                  <a:schemeClr val="tx1"/>
                </a:solidFill>
              </a:rPr>
              <a:t>of </a:t>
            </a:r>
            <a:r>
              <a:rPr lang="en-US" dirty="0">
                <a:solidFill>
                  <a:schemeClr val="tx1"/>
                </a:solidFill>
              </a:rPr>
              <a:t>an early childhood </a:t>
            </a:r>
            <a:r>
              <a:rPr lang="en-US" dirty="0" smtClean="0">
                <a:solidFill>
                  <a:schemeClr val="tx1"/>
                </a:solidFill>
              </a:rPr>
              <a:t>education workforce that is </a:t>
            </a:r>
            <a:r>
              <a:rPr lang="en-US" dirty="0">
                <a:solidFill>
                  <a:schemeClr val="tx1"/>
                </a:solidFill>
              </a:rPr>
              <a:t>inadequately compensated.</a:t>
            </a:r>
          </a:p>
        </p:txBody>
      </p:sp>
      <p:sp>
        <p:nvSpPr>
          <p:cNvPr id="5" name="Slide Number Placeholder 4"/>
          <p:cNvSpPr>
            <a:spLocks noGrp="1"/>
          </p:cNvSpPr>
          <p:nvPr>
            <p:ph type="sldNum" sz="quarter" idx="4294967295"/>
          </p:nvPr>
        </p:nvSpPr>
        <p:spPr>
          <a:xfrm>
            <a:off x="9761538" y="6356351"/>
            <a:ext cx="906462" cy="365125"/>
          </a:xfrm>
          <a:prstGeom prst="rect">
            <a:avLst/>
          </a:prstGeom>
        </p:spPr>
        <p:txBody>
          <a:bodyPr/>
          <a:lstStyle/>
          <a:p>
            <a:fld id="{07D3ED3B-4DD5-8249-AD39-0E08A964E125}" type="slidenum">
              <a:rPr lang="en-US" smtClean="0">
                <a:solidFill>
                  <a:srgbClr val="003366">
                    <a:tint val="75000"/>
                  </a:srgbClr>
                </a:solidFill>
              </a:rPr>
              <a:pPr/>
              <a:t>9</a:t>
            </a:fld>
            <a:endParaRPr lang="en-US">
              <a:solidFill>
                <a:srgbClr val="003366">
                  <a:tint val="75000"/>
                </a:srgbClr>
              </a:solidFill>
            </a:endParaRPr>
          </a:p>
        </p:txBody>
      </p:sp>
    </p:spTree>
    <p:extLst>
      <p:ext uri="{BB962C8B-B14F-4D97-AF65-F5344CB8AC3E}">
        <p14:creationId xmlns:p14="http://schemas.microsoft.com/office/powerpoint/2010/main" val="336139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4561</Words>
  <Application>Microsoft Macintosh PowerPoint</Application>
  <PresentationFormat>Widescreen</PresentationFormat>
  <Paragraphs>474</Paragraphs>
  <Slides>35</Slides>
  <Notes>22</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Calibri</vt:lpstr>
      <vt:lpstr>Calibri Light</vt:lpstr>
      <vt:lpstr>Courier New</vt:lpstr>
      <vt:lpstr>Garamond</vt:lpstr>
      <vt:lpstr>Georgia</vt:lpstr>
      <vt:lpstr>Lato Medium</vt:lpstr>
      <vt:lpstr>ＭＳ Ｐゴシック</vt:lpstr>
      <vt:lpstr>Times New Roman</vt:lpstr>
      <vt:lpstr>Tw Cen MT</vt:lpstr>
      <vt:lpstr>Wingdings</vt:lpstr>
      <vt:lpstr>Wingdings 2</vt:lpstr>
      <vt:lpstr>Arial</vt:lpstr>
      <vt:lpstr>Office Theme</vt:lpstr>
      <vt:lpstr>  Webinar: Solutions to Addressing Early Childhood Poverty in the U.S.</vt:lpstr>
      <vt:lpstr>CPAG MEMBERS</vt:lpstr>
      <vt:lpstr>Webinar: Solutions to Addressing Early Childhood Poverty in the U.S.</vt:lpstr>
      <vt:lpstr>Collective Prosperity:  To Support Children, Invest in Early Childhood Educators  __________________________________  Lauren Hogan, NAEYC  Webinar:  Solutions to Addressing  Childhood Poverty   June 14, 2018 </vt:lpstr>
      <vt:lpstr>Early childhood education results in positive outcomes for our children, families, and economy  </vt:lpstr>
      <vt:lpstr>Why Focus on the Workforce?</vt:lpstr>
      <vt:lpstr>Early Learning in the U.S.</vt:lpstr>
      <vt:lpstr>The Workforce</vt:lpstr>
      <vt:lpstr>Solving the Trilemma:  Quality, Affordability, and Compensation</vt:lpstr>
      <vt:lpstr>Compensation for Early Childhood Educators</vt:lpstr>
      <vt:lpstr>Importance of Early Childhood Educators</vt:lpstr>
      <vt:lpstr>Voters overwhelmingly support increasing funding for ECE…</vt:lpstr>
      <vt:lpstr>…even with the understanding that it would be directed towards increasing wages.</vt:lpstr>
      <vt:lpstr>Because they know:  low compensation undermines quality.</vt:lpstr>
      <vt:lpstr>What We Need</vt:lpstr>
      <vt:lpstr>What Can Be Done</vt:lpstr>
      <vt:lpstr>Success at Scale</vt:lpstr>
      <vt:lpstr>Thank you</vt:lpstr>
      <vt:lpstr>PowerPoint Presentation</vt:lpstr>
      <vt:lpstr>PowerPoint Presentation</vt:lpstr>
      <vt:lpstr>What Do We Mean By Paid/Unpaid Leave?</vt:lpstr>
      <vt:lpstr>Key Takeaways</vt:lpstr>
      <vt:lpstr>PowerPoint Presentation</vt:lpstr>
      <vt:lpstr>PowerPoint Presentation</vt:lpstr>
      <vt:lpstr>PowerPoint Presentation</vt:lpstr>
      <vt:lpstr>PowerPoint Presentation</vt:lpstr>
      <vt:lpstr>What is a well-designed paid leave policy?</vt:lpstr>
      <vt:lpstr>Is paid leave available for both parents?</vt:lpstr>
      <vt:lpstr>Policy options </vt:lpstr>
      <vt:lpstr>Other considerations</vt:lpstr>
      <vt:lpstr>References</vt:lpstr>
      <vt:lpstr>Additional Resources</vt:lpstr>
      <vt:lpstr>PowerPoint Presentation</vt:lpstr>
      <vt:lpstr>  Webinar: Solutions to Addressing Early Childhood Poverty in the U.S.</vt:lpstr>
      <vt:lpstr>  Q&amp;A</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Webinar: Solutions to Addressing Early Childhood Poverty in the U.S.</dc:title>
  <dc:creator>Cara Baldari</dc:creator>
  <cp:lastModifiedBy>Cara Baldari</cp:lastModifiedBy>
  <cp:revision>6</cp:revision>
  <dcterms:created xsi:type="dcterms:W3CDTF">2018-06-11T15:08:26Z</dcterms:created>
  <dcterms:modified xsi:type="dcterms:W3CDTF">2018-06-14T17:48:34Z</dcterms:modified>
</cp:coreProperties>
</file>